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0"/>
  </p:notesMasterIdLst>
  <p:sldIdLst>
    <p:sldId id="321" r:id="rId2"/>
    <p:sldId id="363" r:id="rId3"/>
    <p:sldId id="320" r:id="rId4"/>
    <p:sldId id="360" r:id="rId5"/>
    <p:sldId id="300" r:id="rId6"/>
    <p:sldId id="358" r:id="rId7"/>
    <p:sldId id="361" r:id="rId8"/>
    <p:sldId id="303" r:id="rId9"/>
    <p:sldId id="305" r:id="rId10"/>
    <p:sldId id="304" r:id="rId11"/>
    <p:sldId id="257" r:id="rId12"/>
    <p:sldId id="260" r:id="rId13"/>
    <p:sldId id="359" r:id="rId14"/>
    <p:sldId id="262" r:id="rId15"/>
    <p:sldId id="259" r:id="rId16"/>
    <p:sldId id="265" r:id="rId17"/>
    <p:sldId id="266" r:id="rId18"/>
    <p:sldId id="267" r:id="rId19"/>
    <p:sldId id="269" r:id="rId20"/>
    <p:sldId id="270" r:id="rId21"/>
    <p:sldId id="317" r:id="rId22"/>
    <p:sldId id="271" r:id="rId23"/>
    <p:sldId id="272" r:id="rId24"/>
    <p:sldId id="273" r:id="rId25"/>
    <p:sldId id="274" r:id="rId26"/>
    <p:sldId id="289" r:id="rId27"/>
    <p:sldId id="309" r:id="rId28"/>
    <p:sldId id="310" r:id="rId29"/>
    <p:sldId id="313" r:id="rId30"/>
    <p:sldId id="357" r:id="rId31"/>
    <p:sldId id="314" r:id="rId32"/>
    <p:sldId id="337" r:id="rId33"/>
    <p:sldId id="338" r:id="rId34"/>
    <p:sldId id="364" r:id="rId35"/>
    <p:sldId id="281" r:id="rId36"/>
    <p:sldId id="282" r:id="rId37"/>
    <p:sldId id="292" r:id="rId38"/>
    <p:sldId id="339" r:id="rId39"/>
    <p:sldId id="354" r:id="rId40"/>
    <p:sldId id="283" r:id="rId41"/>
    <p:sldId id="284" r:id="rId42"/>
    <p:sldId id="315"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62" r:id="rId57"/>
    <p:sldId id="334" r:id="rId58"/>
    <p:sldId id="356" r:id="rId5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2" autoAdjust="0"/>
    <p:restoredTop sz="83692" autoAdjust="0"/>
  </p:normalViewPr>
  <p:slideViewPr>
    <p:cSldViewPr snapToGrid="0">
      <p:cViewPr>
        <p:scale>
          <a:sx n="65" d="100"/>
          <a:sy n="65" d="100"/>
        </p:scale>
        <p:origin x="-1374" y="-354"/>
      </p:cViewPr>
      <p:guideLst>
        <p:guide orient="horz" pos="2160"/>
        <p:guide orient="horz"/>
        <p:guide orient="horz" pos="436"/>
        <p:guide pos="3840"/>
        <p:guide pos="7243"/>
        <p:guide pos="439"/>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6D96044-39AF-40F5-86C1-21AC8E0307AD}" type="datetimeFigureOut">
              <a:rPr lang="tr-TR"/>
              <a:pPr>
                <a:defRPr/>
              </a:pPr>
              <a:t>20.10.2014</a:t>
            </a:fld>
            <a:endParaRPr lang="tr-T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tr-TR"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AC887B0-651B-41B4-88DC-81FCD44FF4D8}" type="slidenum">
              <a:rPr lang="tr-TR"/>
              <a:pPr>
                <a:defRPr/>
              </a:pPr>
              <a:t>‹#›</a:t>
            </a:fld>
            <a:endParaRPr lang="tr-TR"/>
          </a:p>
        </p:txBody>
      </p:sp>
    </p:spTree>
    <p:extLst>
      <p:ext uri="{BB962C8B-B14F-4D97-AF65-F5344CB8AC3E}">
        <p14:creationId xmlns:p14="http://schemas.microsoft.com/office/powerpoint/2010/main" val="9105968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FAC887B0-651B-41B4-88DC-81FCD44FF4D8}" type="slidenum">
              <a:rPr lang="tr-TR" smtClean="0"/>
              <a:pPr>
                <a:defRPr/>
              </a:pPr>
              <a:t>3</a:t>
            </a:fld>
            <a:endParaRPr lang="tr-TR"/>
          </a:p>
        </p:txBody>
      </p:sp>
    </p:spTree>
    <p:extLst>
      <p:ext uri="{BB962C8B-B14F-4D97-AF65-F5344CB8AC3E}">
        <p14:creationId xmlns:p14="http://schemas.microsoft.com/office/powerpoint/2010/main" val="78195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37E7ED-49DB-46B5-B418-3162A67C3E43}" type="slidenum">
              <a:rPr lang="tr-TR" altLang="tr-TR" smtClean="0"/>
              <a:pPr/>
              <a:t>12</a:t>
            </a:fld>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tr-TR" altLang="tr-TR" smtClean="0"/>
              <a:t>Kural 240 – Yol Yarışları ve 250 – Kros yarışları</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80441-F3C3-4212-B64D-EA76C076601B}" type="slidenum">
              <a:rPr lang="tr-TR" altLang="tr-TR" smtClean="0"/>
              <a:pPr/>
              <a:t>13</a:t>
            </a:fld>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dirty="0"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9C2C53-09AE-4BE5-8FFD-87AEEF39C101}" type="slidenum">
              <a:rPr lang="tr-TR" altLang="tr-TR" smtClean="0"/>
              <a:pPr/>
              <a:t>14</a:t>
            </a:fld>
            <a:endParaRPr lang="tr-TR"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076281-88E6-4225-82D5-457DC0C0EAB9}" type="slidenum">
              <a:rPr lang="tr-TR" altLang="tr-TR" smtClean="0"/>
              <a:pPr/>
              <a:t>15</a:t>
            </a:fld>
            <a:endParaRPr lang="tr-TR" alt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Özellikle 400 m engel yarışlarında sıkça yapılan engel geçişiyle ilgili yardımcı hakemlerin takipte olması gerekiyor. </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B6F1AF-047B-420C-B9DE-56A0B20DE4DF}" type="slidenum">
              <a:rPr lang="tr-TR" altLang="tr-TR" smtClean="0"/>
              <a:pPr/>
              <a:t>16</a:t>
            </a:fld>
            <a:endParaRPr lang="tr-TR" alt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Özellikle 400 m engel yarışlarında sıkça yapılan engel geçişiyle ilgili yardımcı hakemlerin takipte olması gerekiyor. </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1BB683-C1F9-408D-BE8B-8037E6370769}" type="slidenum">
              <a:rPr lang="tr-TR" altLang="tr-TR" smtClean="0"/>
              <a:pPr/>
              <a:t>17</a:t>
            </a:fld>
            <a:endParaRPr lang="tr-TR" alt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200 m, 400 m, 800 m, bayrak yarışlarında köşe hakemleri kulvar ihlallerini iyi takip etmelidir. </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2085E-DADC-48A8-A5BB-DF936EEB2907}" type="slidenum">
              <a:rPr lang="tr-TR" altLang="tr-TR" smtClean="0"/>
              <a:pPr/>
              <a:t>18</a:t>
            </a:fld>
            <a:endParaRPr lang="tr-TR" alt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200 m, 400 m, 800 m, bayrak yarışlarında köşe hakemleri kulvar ihlallerini iyi takip etmelidir. </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9F08A2-FEFE-4B2F-B55E-86603AAFF92B}" type="slidenum">
              <a:rPr lang="tr-TR" altLang="tr-TR" smtClean="0"/>
              <a:pPr/>
              <a:t>19</a:t>
            </a:fld>
            <a:endParaRPr lang="tr-TR" alt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Bayrak yarışlarında, yardımcı hakemler bu kuralların ihlal edilmesi durumunda, sarı bayrak kaldırıp, hata yapılan yeri işaretleyerek Başhakemin gelmesini bekleyeceklerdir. </a:t>
            </a: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8D4F23-26AC-4000-96B4-34EDC38F1189}" type="slidenum">
              <a:rPr lang="tr-TR" altLang="tr-TR" smtClean="0"/>
              <a:pPr/>
              <a:t>20</a:t>
            </a:fld>
            <a:endParaRPr lang="tr-TR" alt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Char char="-"/>
              <a:tabLst/>
              <a:defRPr/>
            </a:pPr>
            <a:r>
              <a:rPr lang="tr-TR" altLang="tr-TR" dirty="0" smtClean="0"/>
              <a:t>Ukraine's Hanna Ryzhykova AvrupaŞampiyonası400m eng seçmesi </a:t>
            </a:r>
          </a:p>
          <a:p>
            <a:pPr eaLnBrk="1" hangingPunct="1">
              <a:buFontTx/>
              <a:buChar char="-"/>
            </a:pPr>
            <a:endParaRPr lang="tr-TR" altLang="tr-TR" dirty="0" smtClean="0"/>
          </a:p>
          <a:p>
            <a:pPr eaLnBrk="1" hangingPunct="1"/>
            <a:r>
              <a:rPr lang="tr-TR" altLang="tr-TR" dirty="0" smtClean="0"/>
              <a:t>http://www.youtube.com/watch?v=3ZDCmIzOBNA</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CEE582-ECEC-4E5D-AAFB-2EB94BADEF7F}" type="slidenum">
              <a:rPr lang="tr-TR" altLang="tr-TR" smtClean="0"/>
              <a:pPr/>
              <a:t>21</a:t>
            </a:fld>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FAC887B0-651B-41B4-88DC-81FCD44FF4D8}" type="slidenum">
              <a:rPr lang="tr-TR" smtClean="0"/>
              <a:pPr>
                <a:defRPr/>
              </a:pPr>
              <a:t>4</a:t>
            </a:fld>
            <a:endParaRPr lang="tr-TR"/>
          </a:p>
        </p:txBody>
      </p:sp>
    </p:spTree>
    <p:extLst>
      <p:ext uri="{BB962C8B-B14F-4D97-AF65-F5344CB8AC3E}">
        <p14:creationId xmlns:p14="http://schemas.microsoft.com/office/powerpoint/2010/main" val="2497774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Yıldızlar,küçükler, okul yarışmaları, kalabalık yarışmalarda, tüm sporculara eşit ısınma atış/atlayışı vermek için hakemler ısınma denemelerini kontrol edebilir. </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DCCA4C-57CD-4E90-83E3-5618F02110B7}" type="slidenum">
              <a:rPr lang="tr-TR" altLang="tr-TR" smtClean="0"/>
              <a:pPr/>
              <a:t>22</a:t>
            </a:fld>
            <a:endParaRPr lang="tr-TR" alt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6A2599-9299-477D-BE83-3FCA41E7AF4D}" type="slidenum">
              <a:rPr lang="tr-TR" altLang="tr-TR" smtClean="0"/>
              <a:pPr/>
              <a:t>23</a:t>
            </a:fld>
            <a:endParaRPr lang="tr-TR" alt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EDD8ED-25A3-407F-B3CE-646616A22318}" type="slidenum">
              <a:rPr lang="tr-TR" altLang="tr-TR" smtClean="0"/>
              <a:pPr/>
              <a:t>24</a:t>
            </a:fld>
            <a:endParaRPr lang="tr-TR" alt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i="1" dirty="0" smtClean="0"/>
              <a:t>Yarışa başlayan her sporcunun 1 dakikası vardır; örneğin Sırıkla atlamada tüm sporcular 3.80 m de elenerek yarışmayı bitirdiler. A sporcusu 4.10 m yükseklikte yarışmada ilk denemesini kullanırken 1 dakika ile başlayacak, ikinci denemeden sonra tek kişi yarıştığı için kendisine 5 </a:t>
            </a:r>
            <a:r>
              <a:rPr lang="tr-TR" altLang="tr-TR" i="1" dirty="0" err="1" smtClean="0"/>
              <a:t>dk</a:t>
            </a:r>
            <a:r>
              <a:rPr lang="tr-TR" altLang="tr-TR" i="1" dirty="0" smtClean="0"/>
              <a:t> süre verilecektir.) </a:t>
            </a:r>
          </a:p>
          <a:p>
            <a:pPr eaLnBrk="1" hangingPunct="1">
              <a:buFontTx/>
              <a:buChar char="-"/>
            </a:pPr>
            <a:r>
              <a:rPr lang="tr-TR" altLang="tr-TR" i="1" dirty="0" smtClean="0"/>
              <a:t>Sürede değişiklik </a:t>
            </a:r>
            <a:r>
              <a:rPr lang="tr-TR" altLang="tr-TR" dirty="0" smtClean="0"/>
              <a:t>örnek: 4 kişi 1.85 cm de yarışırken bir sporcu sonuncu hakkında elendi, diğer 3 yarışmacı 1.85 cm deki denemelerinde 1 dk. (</a:t>
            </a:r>
            <a:r>
              <a:rPr lang="tr-TR" altLang="tr-TR" dirty="0" err="1" smtClean="0"/>
              <a:t>ard</a:t>
            </a:r>
            <a:r>
              <a:rPr lang="tr-TR" altLang="tr-TR" dirty="0" smtClean="0"/>
              <a:t> arda atlayışlar hariç) süre verilecek, çıta bir sonraki yüksekliğe yükseldiğinde süre de değişecektir. </a:t>
            </a:r>
          </a:p>
          <a:p>
            <a:pPr eaLnBrk="1" hangingPunct="1">
              <a:buFontTx/>
              <a:buChar char="-"/>
            </a:pPr>
            <a:r>
              <a:rPr lang="tr-TR" altLang="tr-TR" dirty="0" smtClean="0"/>
              <a:t> Sarı bayrak kaldırılması ile ilgili not: </a:t>
            </a:r>
            <a:r>
              <a:rPr lang="tr-TR" altLang="tr-TR" i="1" dirty="0" smtClean="0"/>
              <a:t>Sporcunun denemesini yarıda kesip yeniden başladığı durumlarda sarı bayrağın hava olması sporcuya kalan süreyi göstermesi açısından önemlidir.</a:t>
            </a:r>
            <a:endParaRPr lang="tr-TR" altLang="tr-TR" dirty="0" smtClean="0"/>
          </a:p>
          <a:p>
            <a:pPr eaLnBrk="1" hangingPunct="1">
              <a:buFontTx/>
              <a:buChar char="-"/>
            </a:pP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3164F9-2C52-4B9C-B4C1-74C17195C16C}" type="slidenum">
              <a:rPr lang="tr-TR" altLang="tr-TR" smtClean="0"/>
              <a:pPr/>
              <a:t>25</a:t>
            </a:fld>
            <a:endParaRPr lang="tr-TR" alt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AA2D5D-DA23-4D72-8E30-8626BF93E5E0}" type="slidenum">
              <a:rPr lang="tr-TR" altLang="tr-TR" smtClean="0"/>
              <a:pPr/>
              <a:t>26</a:t>
            </a:fld>
            <a:endParaRPr lang="tr-TR" alt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lgn="just">
              <a:lnSpc>
                <a:spcPct val="110000"/>
              </a:lnSpc>
            </a:pPr>
            <a:r>
              <a:rPr lang="tr-TR" altLang="tr-TR" i="1" smtClean="0"/>
              <a:t>Önceki kurala göre, örneğin kuma saçı değerse, oradan ölçüyorduk.  Şimdi en gerideki izi, örneğin kolyesi de bırakmış olsa, ölçüm o izden yapılacak.</a:t>
            </a:r>
          </a:p>
          <a:p>
            <a:pPr eaLnBrk="1" hangingPunct="1"/>
            <a:endParaRPr lang="tr-TR" altLang="tr-TR"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E79A1A-EBEA-4CBE-8521-8F06AA45DA68}" type="slidenum">
              <a:rPr lang="tr-TR" altLang="tr-TR" smtClean="0"/>
              <a:pPr/>
              <a:t>27</a:t>
            </a:fld>
            <a:endParaRPr lang="tr-TR" alt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2030F8-AD20-4731-B064-BDDBD646996D}" type="slidenum">
              <a:rPr lang="tr-TR" altLang="tr-TR" smtClean="0"/>
              <a:pPr/>
              <a:t>28</a:t>
            </a:fld>
            <a:endParaRPr lang="tr-TR" alt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4D8FE3-3143-4AEF-95DD-F75D6719B630}" type="slidenum">
              <a:rPr lang="tr-TR" altLang="tr-TR" smtClean="0"/>
              <a:pPr/>
              <a:t>29</a:t>
            </a:fld>
            <a:endParaRPr lang="tr-TR" alt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4D8FE3-3143-4AEF-95DD-F75D6719B630}" type="slidenum">
              <a:rPr lang="tr-TR" altLang="tr-TR" smtClean="0"/>
              <a:pPr/>
              <a:t>30</a:t>
            </a:fld>
            <a:endParaRPr lang="tr-TR" alt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8EFD0F-EB01-464C-8538-51734A4E9D15}" type="slidenum">
              <a:rPr lang="tr-TR" altLang="tr-TR" smtClean="0"/>
              <a:pPr/>
              <a:t>31</a:t>
            </a:fld>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5</a:t>
            </a:fld>
            <a:endParaRPr lang="tr-TR" altLang="tr-T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B2A1BB-6AB5-4210-B9EB-0A65C2AE0160}" type="slidenum">
              <a:rPr lang="tr-TR" smtClean="0"/>
              <a:pPr/>
              <a:t>32</a:t>
            </a:fld>
            <a:endParaRPr lang="tr-T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dirty="0" smtClean="0"/>
          </a:p>
          <a:p>
            <a:pPr eaLnBrk="1" hangingPunct="1">
              <a:buFontTx/>
              <a:buChar char="-"/>
            </a:pPr>
            <a:endParaRPr lang="tr-TR" dirty="0" smtClean="0"/>
          </a:p>
          <a:p>
            <a:pPr eaLnBrk="1" hangingPunct="1"/>
            <a:endParaRPr lang="tr-TR"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0D5DBA-BAC5-4034-A964-1B4BA1B8AB9E}" type="slidenum">
              <a:rPr lang="tr-TR" smtClean="0"/>
              <a:pPr/>
              <a:t>33</a:t>
            </a:fld>
            <a:endParaRPr lang="tr-T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dirty="0" smtClean="0"/>
          </a:p>
          <a:p>
            <a:pPr eaLnBrk="1" hangingPunct="1">
              <a:buFontTx/>
              <a:buChar char="-"/>
            </a:pPr>
            <a:endParaRPr lang="tr-TR" dirty="0" smtClean="0"/>
          </a:p>
          <a:p>
            <a:pPr eaLnBrk="1" hangingPunct="1"/>
            <a:endParaRPr lang="tr-TR"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0D5DBA-BAC5-4034-A964-1B4BA1B8AB9E}" type="slidenum">
              <a:rPr lang="tr-TR" smtClean="0"/>
              <a:pPr/>
              <a:t>34</a:t>
            </a:fld>
            <a:endParaRPr lang="tr-T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FEED8F-296C-4385-9D2F-D7B1779C33DE}" type="slidenum">
              <a:rPr lang="tr-TR" altLang="tr-TR" smtClean="0"/>
              <a:pPr/>
              <a:t>35</a:t>
            </a:fld>
            <a:endParaRPr lang="tr-TR" altLang="tr-T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 Birbiriyle kesişen alan yarışmalarında, trafik hakemleri görevlendirerek güvenliği sağlamalıdır. </a:t>
            </a:r>
          </a:p>
          <a:p>
            <a:pPr eaLnBrk="1" hangingPunct="1">
              <a:buFontTx/>
              <a:buChar char="-"/>
            </a:pPr>
            <a:endParaRPr lang="tr-TR" altLang="tr-TR" smtClean="0"/>
          </a:p>
          <a:p>
            <a:pPr eaLnBrk="1" hangingPunct="1"/>
            <a:endParaRPr lang="tr-TR" altLang="tr-TR"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2E7C23-0D08-4166-9A08-6066D631D7B5}" type="slidenum">
              <a:rPr lang="tr-TR" altLang="tr-TR" smtClean="0"/>
              <a:pPr/>
              <a:t>36</a:t>
            </a:fld>
            <a:endParaRPr lang="tr-TR" altLang="tr-T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endParaRPr lang="tr-TR" altLang="tr-TR" dirty="0" smtClean="0"/>
          </a:p>
          <a:p>
            <a:pPr eaLnBrk="1" hangingPunct="1"/>
            <a:endParaRPr lang="tr-TR" altLang="tr-TR"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2C86A4-D34D-427C-9A03-EF5F37927D2D}" type="slidenum">
              <a:rPr lang="tr-TR" altLang="tr-TR" smtClean="0"/>
              <a:pPr/>
              <a:t>37</a:t>
            </a:fld>
            <a:endParaRPr lang="tr-TR" altLang="tr-T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endParaRPr lang="tr-TR" altLang="tr-TR" dirty="0" smtClean="0"/>
          </a:p>
          <a:p>
            <a:pPr eaLnBrk="1" hangingPunct="1"/>
            <a:endParaRPr lang="tr-TR" altLang="tr-TR"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2C86A4-D34D-427C-9A03-EF5F37927D2D}" type="slidenum">
              <a:rPr lang="tr-TR" altLang="tr-TR" smtClean="0"/>
              <a:pPr/>
              <a:t>38</a:t>
            </a:fld>
            <a:endParaRPr lang="tr-TR" altLang="tr-T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D7D2B3-B9FF-4717-B612-998A0D5E8705}" type="slidenum">
              <a:rPr lang="tr-TR" altLang="tr-TR" smtClean="0"/>
              <a:pPr/>
              <a:t>39</a:t>
            </a:fld>
            <a:endParaRPr lang="tr-TR" altLang="tr-T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F93472-06D9-42BA-B507-13FCE4D70715}" type="slidenum">
              <a:rPr lang="tr-TR" altLang="tr-TR" smtClean="0"/>
              <a:pPr/>
              <a:t>40</a:t>
            </a:fld>
            <a:endParaRPr lang="tr-TR" altLang="tr-T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08F596-3DBB-409A-A1BD-765C022EFEA0}" type="slidenum">
              <a:rPr lang="tr-TR" altLang="tr-TR" smtClean="0"/>
              <a:pPr/>
              <a:t>41</a:t>
            </a:fld>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6</a:t>
            </a:fld>
            <a:endParaRPr lang="tr-TR" altLang="tr-T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Güvenlik</a:t>
            </a:r>
            <a:r>
              <a:rPr lang="tr-TR" altLang="tr-TR" baseline="0" dirty="0" smtClean="0"/>
              <a:t> açısından, spocuların hangi elle atış yaptıklarına göre hareketli paneller (kapılar) mutlaka kapatılmalıdır.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022939-DF53-4952-911F-283CF5674A32}" type="slidenum">
              <a:rPr lang="tr-TR" altLang="tr-TR" smtClean="0"/>
              <a:pPr/>
              <a:t>42</a:t>
            </a:fld>
            <a:endParaRPr lang="tr-TR" altLang="tr-T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Not:  Sporcuların antrenorleriyle iletişim kurmak için hakemlerden izin almalarına gerek yoktur. Ancak Antrenörlerin bulunduğu alana giderken sporcunun yarışan diğer atletlere ve yarışmalara dikkat etmesi gerekmektedir.</a:t>
            </a:r>
          </a:p>
          <a:p>
            <a:pPr eaLnBrk="1" hangingPunct="1"/>
            <a:endParaRPr lang="tr-TR" altLang="tr-TR"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C58A6B-90AD-444B-9B50-727900A53662}" type="slidenum">
              <a:rPr lang="tr-TR" altLang="tr-TR" smtClean="0"/>
              <a:pPr/>
              <a:t>44</a:t>
            </a:fld>
            <a:endParaRPr lang="tr-TR" altLang="tr-T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Not:  Sporcuların antrenorleriyle iletişim kurmak için hakemlerden izin almalarına gerek yoktur. Ancak Antrenörlerin bulunduğu alana giderken sporcunun yarışan diğer atletlere ve yarışmalara dikkat etmesi gerekmektedir.</a:t>
            </a:r>
          </a:p>
          <a:p>
            <a:pPr eaLnBrk="1" hangingPunct="1"/>
            <a:endParaRPr lang="tr-TR" altLang="tr-TR"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C58A6B-90AD-444B-9B50-727900A53662}" type="slidenum">
              <a:rPr lang="tr-TR" altLang="tr-TR" smtClean="0"/>
              <a:pPr/>
              <a:t>45</a:t>
            </a:fld>
            <a:endParaRPr lang="tr-TR" altLang="tr-T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Kural 162.5 – Yerlenize ya da dikkat</a:t>
            </a:r>
            <a:r>
              <a:rPr lang="tr-TR" altLang="tr-TR" baseline="0" dirty="0" smtClean="0"/>
              <a:t> komutunu aldıktan sonra ve silah ateşlenmeden önce geçerli bir neden olmadan, çıkışın verilmesine engel olmak</a:t>
            </a:r>
          </a:p>
          <a:p>
            <a:pPr eaLnBrk="1" hangingPunct="1"/>
            <a:r>
              <a:rPr lang="tr-TR" altLang="tr-TR" baseline="0" dirty="0" smtClean="0"/>
              <a:t>Yerlerinize veya dikkat komutuna  gerektiği biçimde uymaması ve ya belirli süreden sonra son çıkış komutuna geçmemesi</a:t>
            </a:r>
          </a:p>
          <a:p>
            <a:pPr eaLnBrk="1" hangingPunct="1"/>
            <a:r>
              <a:rPr lang="tr-TR" altLang="tr-TR" baseline="0" dirty="0" smtClean="0"/>
              <a:t>Yerlerinize-dikkat komutusundan sonra diğer yarışmacıları sesle veya başka birşekilde rahatsız etmesi.... Durumunda çıkış hakemiç çıkışı iptal edecektir. </a:t>
            </a:r>
            <a:endParaRPr lang="tr-TR" altLang="tr-TR" dirty="0" smtClean="0"/>
          </a:p>
          <a:p>
            <a:pPr eaLnBrk="1" hangingPunct="1"/>
            <a:endParaRPr lang="tr-TR" altLang="tr-TR"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C58A6B-90AD-444B-9B50-727900A53662}" type="slidenum">
              <a:rPr lang="tr-TR" altLang="tr-TR" smtClean="0"/>
              <a:pPr/>
              <a:t>46</a:t>
            </a:fld>
            <a:endParaRPr lang="tr-TR" altLang="tr-T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E4BF95-BA60-4FA4-887D-D9EC5CE82E57}" type="slidenum">
              <a:rPr lang="tr-TR" smtClean="0"/>
              <a:pPr/>
              <a:t>47</a:t>
            </a:fld>
            <a:endParaRPr lang="tr-T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E5A4D9-5144-4637-A030-0AA6F947AA10}" type="slidenum">
              <a:rPr lang="tr-TR" smtClean="0"/>
              <a:pPr/>
              <a:t>48</a:t>
            </a:fld>
            <a:endParaRPr lang="tr-T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C4012C-0B0E-4B3A-8BB3-2493E93F97CE}" type="slidenum">
              <a:rPr lang="tr-TR" altLang="tr-TR" smtClean="0"/>
              <a:pPr/>
              <a:t>49</a:t>
            </a:fld>
            <a:endParaRPr lang="tr-TR" altLang="tr-T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14DD40-A8CE-4901-9648-F7F5FEEFFA33}" type="slidenum">
              <a:rPr lang="tr-TR" smtClean="0"/>
              <a:pPr/>
              <a:t>50</a:t>
            </a:fld>
            <a:endParaRPr lang="tr-T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BB8437-9742-457B-BACA-39BB188C6B82}" type="slidenum">
              <a:rPr lang="tr-TR" smtClean="0"/>
              <a:pPr/>
              <a:t>51</a:t>
            </a:fld>
            <a:endParaRPr lang="tr-T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b="1" u="sng" smtClean="0">
                <a:latin typeface="Tahoma" pitchFamily="34" charset="0"/>
                <a:cs typeface="Tahoma" pitchFamily="34" charset="0"/>
              </a:rPr>
              <a:t>KURAL 170.4: </a:t>
            </a:r>
            <a:r>
              <a:rPr lang="tr-TR" b="1" smtClean="0">
                <a:latin typeface="Tahoma" pitchFamily="34" charset="0"/>
                <a:cs typeface="Tahoma" pitchFamily="34" charset="0"/>
              </a:rPr>
              <a:t>Kontrol işaretleri: </a:t>
            </a:r>
            <a:r>
              <a:rPr lang="tr-TR" smtClean="0">
                <a:latin typeface="Tahoma" pitchFamily="34" charset="0"/>
                <a:cs typeface="Tahoma" pitchFamily="34" charset="0"/>
              </a:rPr>
              <a:t>Bayrak yarışlarının tamamı ya da ilk kısmı kulvarlı koşulduğunda, sporcu kendi kulvarında, pist üzerinde </a:t>
            </a:r>
            <a:r>
              <a:rPr lang="tr-TR" sz="1400" b="1" smtClean="0">
                <a:latin typeface="Tahoma" pitchFamily="34" charset="0"/>
                <a:cs typeface="Tahoma" pitchFamily="34" charset="0"/>
              </a:rPr>
              <a:t>bir adet kontrol işareti</a:t>
            </a:r>
            <a:r>
              <a:rPr lang="tr-TR" smtClean="0">
                <a:latin typeface="Tahoma" pitchFamily="34" charset="0"/>
                <a:cs typeface="Tahoma" pitchFamily="34" charset="0"/>
              </a:rPr>
              <a:t> koyabilir. Bu işaret en çok 5cmx40cm boyutunda, pistteki daimi çizgilerle karışmayacak şekilde, farklı renkte yapışkanlı bant olacaktır. Başka bir kontrol işrateti kullanılmayacaktır.  (yardımcı hakemlerle ilgili bölümde bu kuraldan bahsediliyor)</a:t>
            </a:r>
            <a:endParaRPr lang="tr-TR" altLang="tr-TR" smtClean="0">
              <a:latin typeface="Tahoma" pitchFamily="34" charset="0"/>
              <a:cs typeface="Tahoma" pitchFamily="34" charset="0"/>
            </a:endParaRPr>
          </a:p>
          <a:p>
            <a:pPr eaLnBrk="1" hangingPunct="1"/>
            <a:endParaRPr lang="tr-TR" altLang="tr-TR"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D5B5FB-FDB8-4640-90FD-8D414C4D1DBF}" type="slidenum">
              <a:rPr lang="tr-TR" altLang="tr-TR" smtClean="0"/>
              <a:pPr/>
              <a:t>52</a:t>
            </a:fld>
            <a:endParaRPr lang="tr-TR" alt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7</a:t>
            </a:fld>
            <a:endParaRPr lang="tr-TR" altLang="tr-T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Uygulamada olan ancak kuralda yazmayan semboller kurallara eklendi. </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6C3998-8A41-4245-B57B-4B4CA1AA169E}" type="slidenum">
              <a:rPr lang="tr-TR" altLang="tr-TR" smtClean="0"/>
              <a:pPr/>
              <a:t>53</a:t>
            </a:fld>
            <a:endParaRPr lang="tr-TR" altLang="tr-T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Tahoma" pitchFamily="34" charset="0"/>
                <a:cs typeface="Tahoma" pitchFamily="34" charset="0"/>
              </a:rPr>
              <a:t>Kural 1.1(a), (b), (c), (e) ve (f) ye göre düzenlenen müsabakalarda koruma malzemeleri organizasyon tarafından sağlanır. </a:t>
            </a:r>
            <a:endParaRPr lang="tr-TR" altLang="tr-TR"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D1ED4A-D57F-4ED6-80F4-FC250AC338D8}" type="slidenum">
              <a:rPr lang="tr-TR" altLang="tr-TR" smtClean="0"/>
              <a:pPr/>
              <a:t>54</a:t>
            </a:fld>
            <a:endParaRPr lang="tr-TR" altLang="tr-T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D56A4A-C1D7-4FBA-B310-F00CBCB94727}" type="slidenum">
              <a:rPr lang="tr-TR" altLang="tr-TR" smtClean="0"/>
              <a:pPr/>
              <a:t>55</a:t>
            </a:fld>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F82779-A4B2-4C99-8BDC-0261C5050B65}" type="slidenum">
              <a:rPr lang="tr-TR" altLang="tr-TR" smtClean="0"/>
              <a:pPr/>
              <a:t>8</a:t>
            </a:fld>
            <a:endParaRPr lang="tr-TR" alt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dirty="0" smtClean="0"/>
          </a:p>
          <a:p>
            <a:pPr eaLnBrk="1" hangingPunct="1">
              <a:spcBef>
                <a:spcPct val="0"/>
              </a:spcBef>
            </a:pPr>
            <a:endParaRPr lang="tr-TR" altLang="tr-TR" dirty="0"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037532-478A-4F7D-89F3-B43DD88B1DD7}" type="slidenum">
              <a:rPr lang="tr-TR" altLang="tr-TR" smtClean="0"/>
              <a:pPr/>
              <a:t>9</a:t>
            </a:fld>
            <a:endParaRPr lang="tr-TR" alt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dirty="0"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A97965-964B-4F25-BE89-92075FE65DAD}" type="slidenum">
              <a:rPr lang="tr-TR" altLang="tr-TR" smtClean="0"/>
              <a:pPr/>
              <a:t>10</a:t>
            </a:fld>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tr-TR" altLang="tr-TR" smtClean="0"/>
              <a:t>Kural 240 – Yol Yarışları ve 250 – Kros yarışları</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80441-F3C3-4212-B64D-EA76C076601B}" type="slidenum">
              <a:rPr lang="tr-TR" altLang="tr-TR" smtClean="0"/>
              <a:pPr/>
              <a:t>11</a:t>
            </a:fld>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Başlık 13"/>
          <p:cNvSpPr>
            <a:spLocks noGrp="1"/>
          </p:cNvSpPr>
          <p:nvPr>
            <p:ph type="ctrTitle"/>
          </p:nvPr>
        </p:nvSpPr>
        <p:spPr>
          <a:xfrm>
            <a:off x="1910080" y="359898"/>
            <a:ext cx="9875520" cy="1472184"/>
          </a:xfrm>
        </p:spPr>
        <p:txBody>
          <a:bodyPr anchor="b"/>
          <a:lstStyle>
            <a:lvl1pPr algn="l">
              <a:defRPr/>
            </a:lvl1pPr>
            <a:extLst/>
          </a:lstStyle>
          <a:p>
            <a:r>
              <a:rPr kumimoji="0" lang="tr-TR" smtClean="0"/>
              <a:t>Asıl başlık stili için tıklatın</a:t>
            </a:r>
            <a:endParaRPr kumimoji="0" lang="en-US"/>
          </a:p>
        </p:txBody>
      </p:sp>
      <p:sp>
        <p:nvSpPr>
          <p:cNvPr id="22" name="Alt Başlık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Veri Yer Tutucusu 6"/>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20" name="Altbilgi Yer Tutucusu 19"/>
          <p:cNvSpPr>
            <a:spLocks noGrp="1"/>
          </p:cNvSpPr>
          <p:nvPr>
            <p:ph type="ftr" sz="quarter" idx="11"/>
          </p:nvPr>
        </p:nvSpPr>
        <p:spPr/>
        <p:txBody>
          <a:bodyPr/>
          <a:lstStyle>
            <a:extLst/>
          </a:lstStyle>
          <a:p>
            <a:pPr>
              <a:defRPr/>
            </a:pPr>
            <a:endParaRPr lang="en-GB"/>
          </a:p>
        </p:txBody>
      </p:sp>
      <p:sp>
        <p:nvSpPr>
          <p:cNvPr id="10" name="Slayt Numarası Yer Tutucusu 9"/>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5" name="Altbilgi Yer Tutucusu 4"/>
          <p:cNvSpPr>
            <a:spLocks noGrp="1"/>
          </p:cNvSpPr>
          <p:nvPr>
            <p:ph type="ftr" sz="quarter" idx="11"/>
          </p:nvPr>
        </p:nvSpPr>
        <p:spPr/>
        <p:txBody>
          <a:bodyPr/>
          <a:lstStyle>
            <a:extLst/>
          </a:lstStyle>
          <a:p>
            <a:pPr>
              <a:defRPr/>
            </a:pPr>
            <a:endParaRPr lang="en-GB"/>
          </a:p>
        </p:txBody>
      </p:sp>
      <p:sp>
        <p:nvSpPr>
          <p:cNvPr id="6" name="Slayt Numarası Yer Tutucusu 5"/>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144000" y="274640"/>
            <a:ext cx="2438400" cy="5851525"/>
          </a:xfrm>
        </p:spPr>
        <p:txBody>
          <a:bodyPr vert="eaVert"/>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1524000" y="274641"/>
            <a:ext cx="74168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5" name="Altbilgi Yer Tutucusu 4"/>
          <p:cNvSpPr>
            <a:spLocks noGrp="1"/>
          </p:cNvSpPr>
          <p:nvPr>
            <p:ph type="ftr" sz="quarter" idx="11"/>
          </p:nvPr>
        </p:nvSpPr>
        <p:spPr/>
        <p:txBody>
          <a:bodyPr/>
          <a:lstStyle>
            <a:extLst/>
          </a:lstStyle>
          <a:p>
            <a:pPr>
              <a:defRPr/>
            </a:pPr>
            <a:endParaRPr lang="en-GB"/>
          </a:p>
        </p:txBody>
      </p:sp>
      <p:sp>
        <p:nvSpPr>
          <p:cNvPr id="6" name="Slayt Numarası Yer Tutucusu 5"/>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İçerik Yer Tutucusu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5" name="Altbilgi Yer Tutucusu 4"/>
          <p:cNvSpPr>
            <a:spLocks noGrp="1"/>
          </p:cNvSpPr>
          <p:nvPr>
            <p:ph type="ftr" sz="quarter" idx="11"/>
          </p:nvPr>
        </p:nvSpPr>
        <p:spPr/>
        <p:txBody>
          <a:bodyPr/>
          <a:lstStyle>
            <a:extLst/>
          </a:lstStyle>
          <a:p>
            <a:pPr>
              <a:defRPr/>
            </a:pPr>
            <a:endParaRPr lang="en-GB"/>
          </a:p>
        </p:txBody>
      </p:sp>
      <p:sp>
        <p:nvSpPr>
          <p:cNvPr id="6" name="Slayt Numarası Yer Tutucusu 5"/>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Dikdörtgen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Başlık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5" name="Altbilgi Yer Tutucusu 4"/>
          <p:cNvSpPr>
            <a:spLocks noGrp="1"/>
          </p:cNvSpPr>
          <p:nvPr>
            <p:ph type="ftr" sz="quarter" idx="11"/>
          </p:nvPr>
        </p:nvSpPr>
        <p:spPr/>
        <p:txBody>
          <a:bodyPr/>
          <a:lstStyle>
            <a:extLst/>
          </a:lstStyle>
          <a:p>
            <a:pPr>
              <a:defRPr/>
            </a:pPr>
            <a:endParaRPr lang="en-GB"/>
          </a:p>
        </p:txBody>
      </p:sp>
      <p:sp>
        <p:nvSpPr>
          <p:cNvPr id="6" name="Slayt Numarası Yer Tutucusu 5"/>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
        <p:nvSpPr>
          <p:cNvPr id="10" name="Dikdörtgen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914144" y="274320"/>
            <a:ext cx="9997440" cy="1143000"/>
          </a:xfrm>
        </p:spPr>
        <p:txBody>
          <a:bodyPr/>
          <a:lstStyle>
            <a:extLst/>
          </a:lstStyle>
          <a:p>
            <a:r>
              <a:rPr kumimoji="0" lang="tr-TR" smtClean="0"/>
              <a:t>Asıl başlık stili için tıklatın</a:t>
            </a:r>
            <a:endParaRPr kumimoji="0" lang="en-US"/>
          </a:p>
        </p:txBody>
      </p:sp>
      <p:sp>
        <p:nvSpPr>
          <p:cNvPr id="3" name="İçerik Yer Tutucusu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6" name="Altbilgi Yer Tutucusu 5"/>
          <p:cNvSpPr>
            <a:spLocks noGrp="1"/>
          </p:cNvSpPr>
          <p:nvPr>
            <p:ph type="ftr" sz="quarter" idx="11"/>
          </p:nvPr>
        </p:nvSpPr>
        <p:spPr/>
        <p:txBody>
          <a:bodyPr/>
          <a:lstStyle>
            <a:extLst/>
          </a:lstStyle>
          <a:p>
            <a:pPr>
              <a:defRPr/>
            </a:pPr>
            <a:endParaRPr lang="en-GB"/>
          </a:p>
        </p:txBody>
      </p:sp>
      <p:sp>
        <p:nvSpPr>
          <p:cNvPr id="7" name="Slayt Numarası Yer Tutucusu 6"/>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8" name="Altbilgi Yer Tutucusu 7"/>
          <p:cNvSpPr>
            <a:spLocks noGrp="1"/>
          </p:cNvSpPr>
          <p:nvPr>
            <p:ph type="ftr" sz="quarter" idx="11"/>
          </p:nvPr>
        </p:nvSpPr>
        <p:spPr/>
        <p:txBody>
          <a:bodyPr/>
          <a:lstStyle>
            <a:extLst/>
          </a:lstStyle>
          <a:p>
            <a:pPr>
              <a:defRPr/>
            </a:pPr>
            <a:endParaRPr lang="en-GB"/>
          </a:p>
        </p:txBody>
      </p:sp>
      <p:sp>
        <p:nvSpPr>
          <p:cNvPr id="9" name="Slayt Numarası Yer Tutucusu 8"/>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1914144" y="274320"/>
            <a:ext cx="9997440" cy="1143000"/>
          </a:xfrm>
        </p:spPr>
        <p:txBody>
          <a:bodyPr anchor="ctr"/>
          <a:lstStyle>
            <a:extLst/>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4" name="Altbilgi Yer Tutucusu 3"/>
          <p:cNvSpPr>
            <a:spLocks noGrp="1"/>
          </p:cNvSpPr>
          <p:nvPr>
            <p:ph type="ftr" sz="quarter" idx="11"/>
          </p:nvPr>
        </p:nvSpPr>
        <p:spPr/>
        <p:txBody>
          <a:bodyPr/>
          <a:lstStyle>
            <a:extLst/>
          </a:lstStyle>
          <a:p>
            <a:pPr>
              <a:defRPr/>
            </a:pPr>
            <a:endParaRPr lang="en-GB"/>
          </a:p>
        </p:txBody>
      </p:sp>
      <p:sp>
        <p:nvSpPr>
          <p:cNvPr id="5" name="Slayt Numarası Yer Tutucusu 4"/>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Dikdörtgen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Veri Yer Tutucusu 1"/>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3" name="Altbilgi Yer Tutucusu 2"/>
          <p:cNvSpPr>
            <a:spLocks noGrp="1"/>
          </p:cNvSpPr>
          <p:nvPr>
            <p:ph type="ftr" sz="quarter" idx="11"/>
          </p:nvPr>
        </p:nvSpPr>
        <p:spPr/>
        <p:txBody>
          <a:bodyPr/>
          <a:lstStyle>
            <a:extLst/>
          </a:lstStyle>
          <a:p>
            <a:pPr>
              <a:defRPr/>
            </a:pPr>
            <a:endParaRPr lang="en-GB"/>
          </a:p>
        </p:txBody>
      </p:sp>
      <p:sp>
        <p:nvSpPr>
          <p:cNvPr id="4" name="Slayt Numarası Yer Tutucusu 3"/>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
        <p:nvSpPr>
          <p:cNvPr id="6" name="Dikdörtgen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6" name="Altbilgi Yer Tutucusu 5"/>
          <p:cNvSpPr>
            <a:spLocks noGrp="1"/>
          </p:cNvSpPr>
          <p:nvPr>
            <p:ph type="ftr" sz="quarter" idx="11"/>
          </p:nvPr>
        </p:nvSpPr>
        <p:spPr/>
        <p:txBody>
          <a:bodyPr/>
          <a:lstStyle>
            <a:extLst/>
          </a:lstStyle>
          <a:p>
            <a:pPr>
              <a:defRPr/>
            </a:pPr>
            <a:endParaRPr lang="en-GB"/>
          </a:p>
        </p:txBody>
      </p:sp>
      <p:sp>
        <p:nvSpPr>
          <p:cNvPr id="7" name="Slayt Numarası Yer Tutucusu 6"/>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extLst/>
          </a:lstStyle>
          <a:p>
            <a:pPr>
              <a:defRPr/>
            </a:pPr>
            <a:fld id="{E22B3824-7F65-48DA-9910-61CC40C4653C}" type="datetimeFigureOut">
              <a:rPr lang="en-GB" smtClean="0"/>
              <a:pPr>
                <a:defRPr/>
              </a:pPr>
              <a:t>20/10/2014</a:t>
            </a:fld>
            <a:endParaRPr lang="en-GB"/>
          </a:p>
        </p:txBody>
      </p:sp>
      <p:sp>
        <p:nvSpPr>
          <p:cNvPr id="6" name="Altbilgi Yer Tutucusu 5"/>
          <p:cNvSpPr>
            <a:spLocks noGrp="1"/>
          </p:cNvSpPr>
          <p:nvPr>
            <p:ph type="ftr" sz="quarter" idx="11"/>
          </p:nvPr>
        </p:nvSpPr>
        <p:spPr/>
        <p:txBody>
          <a:bodyPr/>
          <a:lstStyle>
            <a:extLst/>
          </a:lstStyle>
          <a:p>
            <a:pPr>
              <a:defRPr/>
            </a:pPr>
            <a:endParaRPr lang="en-GB"/>
          </a:p>
        </p:txBody>
      </p:sp>
      <p:sp>
        <p:nvSpPr>
          <p:cNvPr id="7" name="Slayt Numarası Yer Tutucusu 6"/>
          <p:cNvSpPr>
            <a:spLocks noGrp="1"/>
          </p:cNvSpPr>
          <p:nvPr>
            <p:ph type="sldNum" sz="quarter" idx="12"/>
          </p:nvPr>
        </p:nvSpPr>
        <p:spPr/>
        <p:txBody>
          <a:bodyPr/>
          <a:lstStyle>
            <a:extLst/>
          </a:lstStyle>
          <a:p>
            <a:pPr>
              <a:defRPr/>
            </a:pPr>
            <a:fld id="{7E92ECA1-F89A-4BEE-9AFC-7C5B6DB155D7}" type="slidenum">
              <a:rPr lang="en-GB" smtClean="0"/>
              <a:pPr>
                <a:defRPr/>
              </a:pPr>
              <a:t>‹#›</a:t>
            </a:fld>
            <a:endParaRPr lang="en-GB"/>
          </a:p>
        </p:txBody>
      </p:sp>
      <p:sp>
        <p:nvSpPr>
          <p:cNvPr id="8" name="Dikdörtgen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Resim Yer Tutucusu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Akış Çizelgesi: İşlem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Akış Çizelgesi: İşlem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Metin Yer Tutucusu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asta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Halka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Dikdörtgen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Başlık Yer Tutucusu 4"/>
          <p:cNvSpPr>
            <a:spLocks noGrp="1"/>
          </p:cNvSpPr>
          <p:nvPr>
            <p:ph type="title"/>
          </p:nvPr>
        </p:nvSpPr>
        <p:spPr>
          <a:xfrm>
            <a:off x="1914144" y="274638"/>
            <a:ext cx="9997440" cy="1143000"/>
          </a:xfrm>
          <a:prstGeom prst="rect">
            <a:avLst/>
          </a:prstGeom>
        </p:spPr>
        <p:txBody>
          <a:bodyPr anchor="ctr">
            <a:normAutofit/>
          </a:bodyPr>
          <a:lstStyle>
            <a:extLst/>
          </a:lstStyle>
          <a:p>
            <a:r>
              <a:rPr kumimoji="0" lang="tr-TR" smtClean="0"/>
              <a:t>Asıl başlık stili için tıklatın</a:t>
            </a:r>
            <a:endParaRPr kumimoji="0" lang="en-US"/>
          </a:p>
        </p:txBody>
      </p:sp>
      <p:sp>
        <p:nvSpPr>
          <p:cNvPr id="9" name="Metin Yer Tutucusu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Veri Yer Tutucusu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E22B3824-7F65-48DA-9910-61CC40C4653C}" type="datetimeFigureOut">
              <a:rPr lang="en-GB" smtClean="0"/>
              <a:pPr>
                <a:defRPr/>
              </a:pPr>
              <a:t>20/10/2014</a:t>
            </a:fld>
            <a:endParaRPr lang="en-GB"/>
          </a:p>
        </p:txBody>
      </p:sp>
      <p:sp>
        <p:nvSpPr>
          <p:cNvPr id="10" name="Altbilgi Yer Tutucusu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GB"/>
          </a:p>
        </p:txBody>
      </p:sp>
      <p:sp>
        <p:nvSpPr>
          <p:cNvPr id="22" name="Slayt Numarası Yer Tutucusu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7E92ECA1-F89A-4BEE-9AFC-7C5B6DB155D7}" type="slidenum">
              <a:rPr lang="en-GB" smtClean="0"/>
              <a:pPr>
                <a:defRPr/>
              </a:pPr>
              <a:t>‹#›</a:t>
            </a:fld>
            <a:endParaRPr lang="en-GB"/>
          </a:p>
        </p:txBody>
      </p:sp>
      <p:sp>
        <p:nvSpPr>
          <p:cNvPr id="15" name="Dikdörtgen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package" Target="../embeddings/Microsoft_Excel__al__ma_Sayfas_1.xlsx"/><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af.ogr.tr/"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8353" y="0"/>
            <a:ext cx="10843647" cy="6656387"/>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600" dirty="0"/>
          </a:p>
        </p:txBody>
      </p:sp>
      <p:sp>
        <p:nvSpPr>
          <p:cNvPr id="3075" name="Rectangle 4"/>
          <p:cNvSpPr>
            <a:spLocks noChangeArrowheads="1"/>
          </p:cNvSpPr>
          <p:nvPr/>
        </p:nvSpPr>
        <p:spPr bwMode="auto">
          <a:xfrm>
            <a:off x="2218006" y="3059668"/>
            <a:ext cx="7066550" cy="1384995"/>
          </a:xfrm>
          <a:prstGeom prst="rect">
            <a:avLst/>
          </a:prstGeom>
          <a:noFill/>
          <a:ln w="9525">
            <a:noFill/>
            <a:miter lim="800000"/>
            <a:headEnd/>
            <a:tailEnd/>
          </a:ln>
        </p:spPr>
        <p:txBody>
          <a:bodyPr wrap="none">
            <a:spAutoFit/>
          </a:bodyPr>
          <a:lstStyle/>
          <a:p>
            <a:pPr algn="ctr"/>
            <a:r>
              <a:rPr lang="tr-TR" sz="4200" dirty="0" smtClean="0">
                <a:solidFill>
                  <a:schemeClr val="bg1"/>
                </a:solidFill>
                <a:latin typeface="Tahoma" pitchFamily="34" charset="0"/>
                <a:ea typeface="Tahoma" pitchFamily="34" charset="0"/>
                <a:cs typeface="Tahoma" pitchFamily="34" charset="0"/>
              </a:rPr>
              <a:t>   2014 </a:t>
            </a:r>
            <a:r>
              <a:rPr lang="tr-TR" sz="4200" dirty="0">
                <a:solidFill>
                  <a:schemeClr val="bg1"/>
                </a:solidFill>
                <a:latin typeface="Tahoma" pitchFamily="34" charset="0"/>
                <a:ea typeface="Tahoma" pitchFamily="34" charset="0"/>
                <a:cs typeface="Tahoma" pitchFamily="34" charset="0"/>
              </a:rPr>
              <a:t>YIL SONU </a:t>
            </a:r>
            <a:endParaRPr lang="tr-TR" sz="4200" dirty="0" smtClean="0">
              <a:solidFill>
                <a:schemeClr val="bg1"/>
              </a:solidFill>
              <a:latin typeface="Tahoma" pitchFamily="34" charset="0"/>
              <a:ea typeface="Tahoma" pitchFamily="34" charset="0"/>
              <a:cs typeface="Tahoma" pitchFamily="34" charset="0"/>
            </a:endParaRPr>
          </a:p>
          <a:p>
            <a:pPr algn="ctr"/>
            <a:r>
              <a:rPr lang="tr-TR" sz="4200" dirty="0" smtClean="0">
                <a:solidFill>
                  <a:schemeClr val="bg1"/>
                </a:solidFill>
                <a:latin typeface="Tahoma" pitchFamily="34" charset="0"/>
                <a:ea typeface="Tahoma" pitchFamily="34" charset="0"/>
                <a:cs typeface="Tahoma" pitchFamily="34" charset="0"/>
              </a:rPr>
              <a:t>ATLETİZM HAKEM </a:t>
            </a:r>
            <a:r>
              <a:rPr lang="tr-TR" sz="4200" dirty="0">
                <a:solidFill>
                  <a:schemeClr val="bg1"/>
                </a:solidFill>
                <a:latin typeface="Tahoma" pitchFamily="34" charset="0"/>
                <a:ea typeface="Tahoma" pitchFamily="34" charset="0"/>
                <a:cs typeface="Tahoma" pitchFamily="34" charset="0"/>
              </a:rPr>
              <a:t>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 name="28 Resim"/>
          <p:cNvPicPr>
            <a:picLocks noChangeArrowheads="1"/>
          </p:cNvPicPr>
          <p:nvPr/>
        </p:nvPicPr>
        <p:blipFill>
          <a:blip r:embed="rId2" cstate="print"/>
          <a:srcRect/>
          <a:stretch>
            <a:fillRect/>
          </a:stretch>
        </p:blipFill>
        <p:spPr bwMode="auto">
          <a:xfrm>
            <a:off x="9961563" y="0"/>
            <a:ext cx="1535112" cy="1536700"/>
          </a:xfrm>
          <a:prstGeom prst="rect">
            <a:avLst/>
          </a:prstGeom>
          <a:noFill/>
          <a:ln w="9525">
            <a:noFill/>
            <a:miter lim="800000"/>
            <a:headEnd/>
            <a:tailEnd/>
          </a:ln>
          <a:effectLst>
            <a:outerShdw dist="35921" dir="2700000" algn="ctr" rotWithShape="0">
              <a:srgbClr val="808080"/>
            </a:outerShdw>
          </a:effectLst>
        </p:spPr>
      </p:pic>
      <p:cxnSp>
        <p:nvCxnSpPr>
          <p:cNvPr id="7" name="5 Düz Bağlayıcı"/>
          <p:cNvCxnSpPr/>
          <p:nvPr/>
        </p:nvCxnSpPr>
        <p:spPr>
          <a:xfrm flipH="1" flipV="1">
            <a:off x="0" y="1778000"/>
            <a:ext cx="12192000" cy="583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7 Düz Bağlayıcı"/>
          <p:cNvCxnSpPr/>
          <p:nvPr/>
        </p:nvCxnSpPr>
        <p:spPr>
          <a:xfrm>
            <a:off x="1484025" y="10"/>
            <a:ext cx="44739" cy="6742113"/>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Rectangle 4"/>
          <p:cNvSpPr>
            <a:spLocks noChangeArrowheads="1"/>
          </p:cNvSpPr>
          <p:nvPr/>
        </p:nvSpPr>
        <p:spPr bwMode="auto">
          <a:xfrm>
            <a:off x="8" y="10"/>
            <a:ext cx="3449983" cy="646331"/>
          </a:xfrm>
          <a:prstGeom prst="rect">
            <a:avLst/>
          </a:prstGeom>
          <a:noFill/>
          <a:ln w="9525">
            <a:noFill/>
            <a:miter lim="800000"/>
            <a:headEnd/>
            <a:tailEnd/>
          </a:ln>
        </p:spPr>
        <p:txBody>
          <a:bodyPr wrap="none">
            <a:spAutoFit/>
          </a:bodyPr>
          <a:lstStyle/>
          <a:p>
            <a:r>
              <a:rPr lang="tr-TR" altLang="tr-TR" sz="3600">
                <a:solidFill>
                  <a:schemeClr val="bg1"/>
                </a:solidFill>
              </a:rPr>
              <a:t>DİSİPLİN SUÇLARI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8437"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pic>
        <p:nvPicPr>
          <p:cNvPr id="18438" name="Picture 4" descr="http://cache4.asset-cache.net/gc/477244285-chinas-zhang-guowei-gets-a-yellow-card-for-gettyimages.jpg?v=1&amp;c=IWSAsset&amp;k=2&amp;d=GkZZ8bf5zL1ZiijUmxa7Qapjst2A7UeiSvM%2Bk%2FsisL0jstfSDo83pfo%2FJ0QvikW3"/>
          <p:cNvPicPr>
            <a:picLocks noChangeAspect="1" noChangeArrowheads="1"/>
          </p:cNvPicPr>
          <p:nvPr/>
        </p:nvPicPr>
        <p:blipFill>
          <a:blip r:embed="rId3" cstate="print"/>
          <a:srcRect/>
          <a:stretch>
            <a:fillRect/>
          </a:stretch>
        </p:blipFill>
        <p:spPr bwMode="auto">
          <a:xfrm>
            <a:off x="492128" y="1228735"/>
            <a:ext cx="3605213" cy="4340225"/>
          </a:xfrm>
          <a:prstGeom prst="ellipse">
            <a:avLst/>
          </a:prstGeom>
          <a:ln>
            <a:noFill/>
          </a:ln>
          <a:effectLst>
            <a:softEdge rad="112500"/>
          </a:effectLst>
        </p:spPr>
      </p:pic>
      <p:sp>
        <p:nvSpPr>
          <p:cNvPr id="7" name="TextBox 6"/>
          <p:cNvSpPr txBox="1">
            <a:spLocks noChangeArrowheads="1"/>
          </p:cNvSpPr>
          <p:nvPr/>
        </p:nvSpPr>
        <p:spPr bwMode="auto">
          <a:xfrm>
            <a:off x="4835471" y="387525"/>
            <a:ext cx="6727880" cy="6124754"/>
          </a:xfrm>
          <a:prstGeom prst="rect">
            <a:avLst/>
          </a:prstGeom>
          <a:noFill/>
          <a:ln w="9525">
            <a:noFill/>
            <a:miter lim="800000"/>
            <a:headEnd/>
            <a:tailEnd/>
          </a:ln>
        </p:spPr>
        <p:txBody>
          <a:bodyPr wrap="square">
            <a:spAutoFit/>
          </a:bodyPr>
          <a:lstStyle/>
          <a:p>
            <a:endParaRPr lang="tr-TR" altLang="tr-TR" sz="2400" dirty="0" smtClean="0">
              <a:latin typeface="Tahoma" pitchFamily="34" charset="0"/>
              <a:ea typeface="Tahoma" pitchFamily="34" charset="0"/>
              <a:cs typeface="Tahoma" pitchFamily="34" charset="0"/>
            </a:endParaRPr>
          </a:p>
          <a:p>
            <a:r>
              <a:rPr lang="tr-TR" altLang="tr-TR" sz="2400" dirty="0" smtClean="0">
                <a:solidFill>
                  <a:srgbClr val="FF0000"/>
                </a:solidFill>
                <a:latin typeface="Tahoma" pitchFamily="34" charset="0"/>
                <a:ea typeface="Tahoma" pitchFamily="34" charset="0"/>
                <a:cs typeface="Tahoma" pitchFamily="34" charset="0"/>
              </a:rPr>
              <a:t>Kural : 143-1  </a:t>
            </a:r>
          </a:p>
          <a:p>
            <a:r>
              <a:rPr lang="tr-TR" altLang="tr-TR" sz="2400" dirty="0" smtClean="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Yarışmacılar tüm yarışlarda, temiz ve itiraz edilemeyecek biçimde tasarlanmış giysiler giyeceklerdir. </a:t>
            </a:r>
          </a:p>
          <a:p>
            <a:r>
              <a:rPr lang="tr-TR" altLang="tr-TR" sz="2200" dirty="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    Giysiler ıslandığında bile içini göstermeyen malzemeden imal edilmelidir.</a:t>
            </a:r>
          </a:p>
          <a:p>
            <a:endParaRPr lang="tr-TR" altLang="tr-TR" sz="2400" dirty="0">
              <a:latin typeface="Tahoma" pitchFamily="34" charset="0"/>
              <a:ea typeface="Tahoma" pitchFamily="34" charset="0"/>
              <a:cs typeface="Tahoma" pitchFamily="34" charset="0"/>
            </a:endParaRPr>
          </a:p>
          <a:p>
            <a:r>
              <a:rPr lang="tr-TR" altLang="tr-TR" sz="2200" i="1" dirty="0" smtClean="0">
                <a:latin typeface="Tahoma" pitchFamily="34" charset="0"/>
                <a:ea typeface="Tahoma" pitchFamily="34" charset="0"/>
                <a:cs typeface="Tahoma" pitchFamily="34" charset="0"/>
              </a:rPr>
              <a:t>      </a:t>
            </a:r>
            <a:r>
              <a:rPr lang="tr-TR" altLang="tr-TR" sz="2200" i="1" dirty="0" err="1" smtClean="0">
                <a:latin typeface="Tahoma" pitchFamily="34" charset="0"/>
                <a:ea typeface="Tahoma" pitchFamily="34" charset="0"/>
                <a:cs typeface="Tahoma" pitchFamily="34" charset="0"/>
              </a:rPr>
              <a:t>Zhang</a:t>
            </a:r>
            <a:r>
              <a:rPr lang="tr-TR" altLang="tr-TR" sz="2200" i="1" dirty="0" smtClean="0">
                <a:latin typeface="Tahoma" pitchFamily="34" charset="0"/>
                <a:ea typeface="Tahoma" pitchFamily="34" charset="0"/>
                <a:cs typeface="Tahoma" pitchFamily="34" charset="0"/>
              </a:rPr>
              <a:t> Guowei- 2014 Dünya Salon Şampiyonası yüksek atlama seçmelerinde, yarışma esnasında formasını çıkardığı için disiplin suçundan dolayı </a:t>
            </a:r>
            <a:r>
              <a:rPr lang="tr-TR" altLang="tr-TR" sz="2200" b="1" i="1" dirty="0" smtClean="0">
                <a:solidFill>
                  <a:srgbClr val="FFC000"/>
                </a:solidFill>
                <a:latin typeface="Tahoma" pitchFamily="34" charset="0"/>
                <a:ea typeface="Tahoma" pitchFamily="34" charset="0"/>
                <a:cs typeface="Tahoma" pitchFamily="34" charset="0"/>
              </a:rPr>
              <a:t>sarı </a:t>
            </a:r>
            <a:r>
              <a:rPr lang="tr-TR" altLang="tr-TR" sz="2200" b="1" i="1" dirty="0">
                <a:solidFill>
                  <a:srgbClr val="FFC000"/>
                </a:solidFill>
                <a:latin typeface="Tahoma" pitchFamily="34" charset="0"/>
                <a:ea typeface="Tahoma" pitchFamily="34" charset="0"/>
                <a:cs typeface="Tahoma" pitchFamily="34" charset="0"/>
              </a:rPr>
              <a:t>k</a:t>
            </a:r>
            <a:r>
              <a:rPr lang="tr-TR" altLang="tr-TR" sz="2200" b="1" i="1" dirty="0" smtClean="0">
                <a:solidFill>
                  <a:srgbClr val="FFC000"/>
                </a:solidFill>
                <a:latin typeface="Tahoma" pitchFamily="34" charset="0"/>
                <a:ea typeface="Tahoma" pitchFamily="34" charset="0"/>
                <a:cs typeface="Tahoma" pitchFamily="34" charset="0"/>
              </a:rPr>
              <a:t>art </a:t>
            </a:r>
            <a:r>
              <a:rPr lang="tr-TR" altLang="tr-TR" sz="2200" i="1" dirty="0" smtClean="0">
                <a:latin typeface="Tahoma" pitchFamily="34" charset="0"/>
                <a:ea typeface="Tahoma" pitchFamily="34" charset="0"/>
                <a:cs typeface="Tahoma" pitchFamily="34" charset="0"/>
              </a:rPr>
              <a:t>gördü.</a:t>
            </a:r>
          </a:p>
          <a:p>
            <a:endParaRPr lang="tr-TR" altLang="tr-TR" sz="2200" i="1" dirty="0">
              <a:latin typeface="Tahoma" pitchFamily="34" charset="0"/>
              <a:ea typeface="Tahoma" pitchFamily="34" charset="0"/>
              <a:cs typeface="Tahoma" pitchFamily="34" charset="0"/>
            </a:endParaRPr>
          </a:p>
          <a:p>
            <a:r>
              <a:rPr lang="tr-TR" altLang="tr-TR" sz="2200" i="1" dirty="0" smtClean="0">
                <a:latin typeface="Tahoma" pitchFamily="34" charset="0"/>
                <a:ea typeface="Tahoma" pitchFamily="34" charset="0"/>
                <a:cs typeface="Tahoma" pitchFamily="34" charset="0"/>
              </a:rPr>
              <a:t>      Görev yaptığımız müsabakalarda bu tip davranışlara kesinlikle müsaade etmememiz gerekmektedir.</a:t>
            </a:r>
          </a:p>
          <a:p>
            <a:endParaRPr lang="tr-TR" altLang="tr-TR" sz="24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Rectangle 4"/>
          <p:cNvSpPr>
            <a:spLocks noChangeArrowheads="1"/>
          </p:cNvSpPr>
          <p:nvPr/>
        </p:nvSpPr>
        <p:spPr bwMode="auto">
          <a:xfrm>
            <a:off x="0" y="10"/>
            <a:ext cx="1032571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ATLETİZM YARIŞMALARINDA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Text Box 2"/>
          <p:cNvSpPr txBox="1">
            <a:spLocks noChangeArrowheads="1"/>
          </p:cNvSpPr>
          <p:nvPr/>
        </p:nvSpPr>
        <p:spPr bwMode="auto">
          <a:xfrm>
            <a:off x="1518834" y="1196984"/>
            <a:ext cx="10187397" cy="4832092"/>
          </a:xfrm>
          <a:prstGeom prst="rect">
            <a:avLst/>
          </a:prstGeom>
          <a:noFill/>
          <a:ln w="9525">
            <a:noFill/>
            <a:miter lim="800000"/>
            <a:headEnd/>
            <a:tailEnd/>
          </a:ln>
        </p:spPr>
        <p:txBody>
          <a:bodyPr wrap="square">
            <a:spAutoFit/>
          </a:bodyPr>
          <a:lstStyle/>
          <a:p>
            <a:pPr algn="just">
              <a:lnSpc>
                <a:spcPct val="110000"/>
              </a:lnSpc>
            </a:pPr>
            <a:r>
              <a:rPr lang="tr-TR" altLang="tr-TR" sz="2500" dirty="0">
                <a:solidFill>
                  <a:srgbClr val="FF0000"/>
                </a:solidFill>
                <a:latin typeface="Tahoma" pitchFamily="34" charset="0"/>
                <a:cs typeface="Tahoma" pitchFamily="34" charset="0"/>
              </a:rPr>
              <a:t>Kural 165.1</a:t>
            </a:r>
          </a:p>
          <a:p>
            <a:pPr algn="just">
              <a:lnSpc>
                <a:spcPct val="110000"/>
              </a:lnSpc>
            </a:pPr>
            <a:endParaRPr lang="tr-TR" altLang="tr-TR" sz="2500" dirty="0">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Üç </a:t>
            </a:r>
            <a:r>
              <a:rPr lang="tr-TR" altLang="tr-TR" sz="2500" dirty="0">
                <a:latin typeface="Tahoma" pitchFamily="34" charset="0"/>
                <a:cs typeface="Tahoma" pitchFamily="34" charset="0"/>
              </a:rPr>
              <a:t>farklı zaman ölçme yöntemi resmi olarak tanınmaktadır:</a:t>
            </a:r>
          </a:p>
          <a:p>
            <a:pPr algn="just">
              <a:lnSpc>
                <a:spcPct val="110000"/>
              </a:lnSpc>
            </a:pPr>
            <a:endParaRPr lang="tr-TR" altLang="tr-TR" sz="2500" dirty="0">
              <a:solidFill>
                <a:srgbClr val="FF0000"/>
              </a:solidFill>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1- El kronometresi ile zaman ölçme,</a:t>
            </a:r>
            <a:endParaRPr lang="tr-TR" altLang="tr-TR" sz="2400" dirty="0">
              <a:latin typeface="Tahoma" pitchFamily="34" charset="0"/>
              <a:cs typeface="Tahoma" pitchFamily="34" charset="0"/>
            </a:endParaRPr>
          </a:p>
          <a:p>
            <a:pPr algn="just">
              <a:lnSpc>
                <a:spcPct val="110000"/>
              </a:lnSpc>
            </a:pPr>
            <a:endParaRPr lang="tr-TR" altLang="tr-TR" dirty="0">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2- </a:t>
            </a:r>
            <a:r>
              <a:rPr lang="tr-TR" altLang="tr-TR" sz="2400" dirty="0">
                <a:latin typeface="Tahoma" pitchFamily="34" charset="0"/>
                <a:cs typeface="Tahoma" pitchFamily="34" charset="0"/>
              </a:rPr>
              <a:t>Fotofiniş Cihazı ile tam otomatik olarak zaman </a:t>
            </a:r>
            <a:r>
              <a:rPr lang="tr-TR" altLang="tr-TR" sz="2400" dirty="0" smtClean="0">
                <a:latin typeface="Tahoma" pitchFamily="34" charset="0"/>
                <a:cs typeface="Tahoma" pitchFamily="34" charset="0"/>
              </a:rPr>
              <a:t>ölçme,</a:t>
            </a:r>
            <a:endParaRPr lang="tr-TR" altLang="tr-TR" sz="2400" dirty="0">
              <a:latin typeface="Tahoma" pitchFamily="34" charset="0"/>
              <a:cs typeface="Tahoma" pitchFamily="34" charset="0"/>
            </a:endParaRPr>
          </a:p>
          <a:p>
            <a:pPr algn="just">
              <a:lnSpc>
                <a:spcPct val="110000"/>
              </a:lnSpc>
              <a:buFontTx/>
              <a:buAutoNum type="alphaLcParenBoth"/>
            </a:pPr>
            <a:endParaRPr lang="tr-TR" altLang="tr-TR" dirty="0">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3- Sadece </a:t>
            </a:r>
            <a:r>
              <a:rPr lang="tr-TR" altLang="tr-TR" sz="2400" dirty="0">
                <a:solidFill>
                  <a:srgbClr val="FF0000"/>
                </a:solidFill>
                <a:latin typeface="Tahoma" pitchFamily="34" charset="0"/>
                <a:cs typeface="Tahoma" pitchFamily="34" charset="0"/>
              </a:rPr>
              <a:t>K</a:t>
            </a:r>
            <a:r>
              <a:rPr lang="tr-TR" altLang="tr-TR" sz="2400" dirty="0" smtClean="0">
                <a:solidFill>
                  <a:srgbClr val="FF0000"/>
                </a:solidFill>
                <a:latin typeface="Tahoma" pitchFamily="34" charset="0"/>
                <a:cs typeface="Tahoma" pitchFamily="34" charset="0"/>
              </a:rPr>
              <a:t>ural </a:t>
            </a:r>
            <a:r>
              <a:rPr lang="tr-TR" altLang="tr-TR" sz="2400" dirty="0">
                <a:solidFill>
                  <a:srgbClr val="FF0000"/>
                </a:solidFill>
                <a:latin typeface="Tahoma" pitchFamily="34" charset="0"/>
                <a:cs typeface="Tahoma" pitchFamily="34" charset="0"/>
              </a:rPr>
              <a:t>230 </a:t>
            </a:r>
            <a:r>
              <a:rPr lang="tr-TR" altLang="tr-TR" sz="2400" dirty="0" smtClean="0">
                <a:latin typeface="Tahoma" pitchFamily="34" charset="0"/>
                <a:cs typeface="Tahoma" pitchFamily="34" charset="0"/>
              </a:rPr>
              <a:t>yürüyüş yarışmaları ile </a:t>
            </a:r>
            <a:r>
              <a:rPr lang="tr-TR" altLang="tr-TR" sz="2400" dirty="0" smtClean="0">
                <a:solidFill>
                  <a:srgbClr val="FF0000"/>
                </a:solidFill>
                <a:latin typeface="Tahoma" pitchFamily="34" charset="0"/>
                <a:cs typeface="Tahoma" pitchFamily="34" charset="0"/>
              </a:rPr>
              <a:t>Kural 240 </a:t>
            </a:r>
            <a:r>
              <a:rPr lang="tr-TR" altLang="tr-TR" sz="2400" dirty="0" smtClean="0">
                <a:latin typeface="Tahoma" pitchFamily="34" charset="0"/>
                <a:cs typeface="Tahoma" pitchFamily="34" charset="0"/>
              </a:rPr>
              <a:t>yol yarışmaları </a:t>
            </a:r>
            <a:r>
              <a:rPr lang="tr-TR" altLang="tr-TR" sz="2400" dirty="0">
                <a:latin typeface="Tahoma" pitchFamily="34" charset="0"/>
                <a:cs typeface="Tahoma" pitchFamily="34" charset="0"/>
              </a:rPr>
              <a:t>ve </a:t>
            </a:r>
            <a:r>
              <a:rPr lang="tr-TR" altLang="tr-TR" sz="2400" dirty="0" smtClean="0">
                <a:latin typeface="Tahoma" pitchFamily="34" charset="0"/>
                <a:cs typeface="Tahoma" pitchFamily="34" charset="0"/>
              </a:rPr>
              <a:t>kural </a:t>
            </a:r>
            <a:r>
              <a:rPr lang="tr-TR" altLang="tr-TR" sz="2400" dirty="0" smtClean="0">
                <a:solidFill>
                  <a:srgbClr val="FF0000"/>
                </a:solidFill>
                <a:latin typeface="Tahoma" pitchFamily="34" charset="0"/>
                <a:cs typeface="Tahoma" pitchFamily="34" charset="0"/>
              </a:rPr>
              <a:t>250 Kros </a:t>
            </a:r>
            <a:r>
              <a:rPr lang="tr-TR" altLang="tr-TR" sz="2400" dirty="0" smtClean="0">
                <a:latin typeface="Tahoma" pitchFamily="34" charset="0"/>
                <a:cs typeface="Tahoma" pitchFamily="34" charset="0"/>
              </a:rPr>
              <a:t>yarışmaları (dağ koşuları dahil)</a:t>
            </a:r>
            <a:r>
              <a:rPr lang="tr-TR" altLang="tr-TR" sz="2400" dirty="0" smtClean="0">
                <a:solidFill>
                  <a:prstClr val="black"/>
                </a:solidFill>
                <a:latin typeface="Tahoma" pitchFamily="34" charset="0"/>
                <a:cs typeface="Tahoma" pitchFamily="34" charset="0"/>
              </a:rPr>
              <a:t> </a:t>
            </a:r>
            <a:r>
              <a:rPr lang="tr-TR" altLang="tr-TR" sz="2400" dirty="0" smtClean="0">
                <a:latin typeface="Tahoma" pitchFamily="34" charset="0"/>
                <a:cs typeface="Tahoma" pitchFamily="34" charset="0"/>
              </a:rPr>
              <a:t>çipli </a:t>
            </a:r>
            <a:r>
              <a:rPr lang="tr-TR" altLang="tr-TR" sz="2400" dirty="0">
                <a:latin typeface="Tahoma" pitchFamily="34" charset="0"/>
                <a:cs typeface="Tahoma" pitchFamily="34" charset="0"/>
              </a:rPr>
              <a:t>süre ölçüm sistemi tarafından sağlanan zaman ölçme</a:t>
            </a:r>
            <a:r>
              <a:rPr lang="tr-TR" altLang="tr-TR" sz="2400" dirty="0" smtClean="0">
                <a:latin typeface="Tahoma" pitchFamily="34" charset="0"/>
                <a:cs typeface="Tahoma" pitchFamily="34" charset="0"/>
              </a:rPr>
              <a:t>.</a:t>
            </a:r>
            <a:r>
              <a:rPr lang="tr-TR" altLang="tr-TR" sz="2400" dirty="0">
                <a:solidFill>
                  <a:prstClr val="black"/>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a:t>
            </a:r>
            <a:r>
              <a:rPr lang="tr-TR" altLang="tr-TR" sz="2400" dirty="0">
                <a:solidFill>
                  <a:srgbClr val="002060"/>
                </a:solidFill>
                <a:latin typeface="Tahoma" pitchFamily="34" charset="0"/>
                <a:cs typeface="Tahoma" pitchFamily="34" charset="0"/>
              </a:rPr>
              <a:t>tamamı </a:t>
            </a:r>
            <a:r>
              <a:rPr lang="tr-TR" altLang="tr-TR" sz="2400" dirty="0" smtClean="0">
                <a:solidFill>
                  <a:srgbClr val="002060"/>
                </a:solidFill>
                <a:latin typeface="Tahoma" pitchFamily="34" charset="0"/>
                <a:cs typeface="Tahoma" pitchFamily="34" charset="0"/>
              </a:rPr>
              <a:t>stadyum dışında yapılan yarışmalar</a:t>
            </a:r>
            <a:r>
              <a:rPr lang="tr-TR" altLang="tr-TR" sz="2400" dirty="0">
                <a:solidFill>
                  <a:srgbClr val="002060"/>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9293"/>
            <a:ext cx="12191999" cy="705634"/>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1" name="Rectangle 4"/>
          <p:cNvSpPr>
            <a:spLocks noChangeArrowheads="1"/>
          </p:cNvSpPr>
          <p:nvPr/>
        </p:nvSpPr>
        <p:spPr bwMode="auto">
          <a:xfrm>
            <a:off x="0" y="10"/>
            <a:ext cx="7419595"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2533"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22534" name="Text Box 2"/>
          <p:cNvSpPr txBox="1">
            <a:spLocks noChangeArrowheads="1"/>
          </p:cNvSpPr>
          <p:nvPr/>
        </p:nvSpPr>
        <p:spPr bwMode="auto">
          <a:xfrm>
            <a:off x="1332854" y="701049"/>
            <a:ext cx="10859146" cy="2953116"/>
          </a:xfrm>
          <a:prstGeom prst="rect">
            <a:avLst/>
          </a:prstGeom>
          <a:noFill/>
          <a:ln w="9525">
            <a:noFill/>
            <a:miter lim="800000"/>
            <a:headEnd/>
            <a:tailEnd/>
          </a:ln>
        </p:spPr>
        <p:txBody>
          <a:bodyPr wrap="square">
            <a:spAutoFit/>
          </a:bodyPr>
          <a:lstStyle/>
          <a:p>
            <a:pPr algn="just" eaLnBrk="1" hangingPunct="1">
              <a:lnSpc>
                <a:spcPct val="110000"/>
              </a:lnSpc>
            </a:pPr>
            <a:r>
              <a:rPr lang="tr-TR" altLang="tr-TR" sz="2400" dirty="0">
                <a:solidFill>
                  <a:srgbClr val="FF0000"/>
                </a:solidFill>
                <a:latin typeface="Tahoma" pitchFamily="34" charset="0"/>
                <a:cs typeface="Tahoma" pitchFamily="34" charset="0"/>
              </a:rPr>
              <a:t>Kural 165.24 (</a:t>
            </a:r>
            <a:r>
              <a:rPr lang="tr-TR" altLang="tr-TR" sz="2400" dirty="0" smtClean="0">
                <a:solidFill>
                  <a:srgbClr val="FF0000"/>
                </a:solidFill>
                <a:latin typeface="Tahoma" pitchFamily="34" charset="0"/>
                <a:cs typeface="Tahoma" pitchFamily="34" charset="0"/>
              </a:rPr>
              <a:t>f) </a:t>
            </a:r>
          </a:p>
          <a:p>
            <a:pPr algn="just" eaLnBrk="1" hangingPunct="1">
              <a:lnSpc>
                <a:spcPct val="110000"/>
              </a:lnSpc>
            </a:pPr>
            <a:r>
              <a:rPr lang="tr-TR" altLang="tr-TR" sz="2400" b="1" dirty="0">
                <a:solidFill>
                  <a:srgbClr val="FF0000"/>
                </a:solidFill>
                <a:latin typeface="Tahoma" pitchFamily="34" charset="0"/>
                <a:cs typeface="Tahoma" pitchFamily="34" charset="0"/>
              </a:rPr>
              <a:t> </a:t>
            </a:r>
            <a:r>
              <a:rPr lang="tr-TR" altLang="tr-TR" sz="2400" b="1" dirty="0" smtClean="0">
                <a:solidFill>
                  <a:srgbClr val="FF0000"/>
                </a:solidFill>
                <a:latin typeface="Tahoma" pitchFamily="34" charset="0"/>
                <a:cs typeface="Tahoma" pitchFamily="34" charset="0"/>
              </a:rPr>
              <a:t>  </a:t>
            </a:r>
            <a:r>
              <a:rPr lang="tr-TR" altLang="tr-TR" sz="2400" dirty="0" smtClean="0">
                <a:latin typeface="Tahoma" pitchFamily="34" charset="0"/>
                <a:cs typeface="Tahoma" pitchFamily="34" charset="0"/>
              </a:rPr>
              <a:t>Varış </a:t>
            </a:r>
            <a:r>
              <a:rPr lang="tr-TR" altLang="tr-TR" sz="2400" dirty="0">
                <a:latin typeface="Tahoma" pitchFamily="34" charset="0"/>
                <a:cs typeface="Tahoma" pitchFamily="34" charset="0"/>
              </a:rPr>
              <a:t>sıralamasının belirlenmesinde </a:t>
            </a:r>
            <a:r>
              <a:rPr lang="tr-TR" altLang="tr-TR" sz="2400" dirty="0">
                <a:solidFill>
                  <a:srgbClr val="FF0000"/>
                </a:solidFill>
                <a:latin typeface="Tahoma" pitchFamily="34" charset="0"/>
                <a:cs typeface="Tahoma" pitchFamily="34" charset="0"/>
              </a:rPr>
              <a:t>Kural 164.2</a:t>
            </a:r>
            <a:r>
              <a:rPr lang="tr-TR" altLang="tr-TR" sz="2400" dirty="0">
                <a:latin typeface="Tahoma" pitchFamily="34" charset="0"/>
                <a:cs typeface="Tahoma" pitchFamily="34" charset="0"/>
              </a:rPr>
              <a:t> ve </a:t>
            </a:r>
            <a:r>
              <a:rPr lang="tr-TR" altLang="tr-TR" sz="2400" dirty="0">
                <a:solidFill>
                  <a:srgbClr val="FF0000"/>
                </a:solidFill>
                <a:latin typeface="Tahoma" pitchFamily="34" charset="0"/>
                <a:cs typeface="Tahoma" pitchFamily="34" charset="0"/>
              </a:rPr>
              <a:t>165.2</a:t>
            </a:r>
            <a:r>
              <a:rPr lang="tr-TR" altLang="tr-TR" sz="2400" dirty="0">
                <a:latin typeface="Tahoma" pitchFamily="34" charset="0"/>
                <a:cs typeface="Tahoma" pitchFamily="34" charset="0"/>
              </a:rPr>
              <a:t> uygulanır (atletler, baş, boyun, kollar, bacaklar, eller ya da ayaklar hariç gövdelerinin, varış çizgisinin iç kenarına indiği varsayılan düşey düzleme ulaşma sırasına göre sıralanırlar). </a:t>
            </a:r>
            <a:r>
              <a:rPr lang="en-US" altLang="tr-TR" sz="2400" dirty="0" smtClean="0">
                <a:solidFill>
                  <a:srgbClr val="FF0000"/>
                </a:solidFill>
                <a:latin typeface="Tahoma" pitchFamily="34" charset="0"/>
                <a:cs typeface="Tahoma" pitchFamily="34" charset="0"/>
              </a:rPr>
              <a:t>Not: </a:t>
            </a:r>
            <a:r>
              <a:rPr lang="tr-TR" altLang="tr-TR" sz="2400" dirty="0" smtClean="0">
                <a:latin typeface="Tahoma" pitchFamily="34" charset="0"/>
                <a:cs typeface="Tahoma" pitchFamily="34" charset="0"/>
              </a:rPr>
              <a:t>Varış sıralamasının belirlenmesinde hakemler ve/veya video kaydedicisinden yardım alınması önerilmektedir.</a:t>
            </a:r>
          </a:p>
          <a:p>
            <a:pPr algn="just">
              <a:lnSpc>
                <a:spcPct val="110000"/>
              </a:lnSpc>
            </a:pPr>
            <a:endParaRPr lang="tr-TR" altLang="tr-TR" sz="2500" dirty="0">
              <a:latin typeface="Tahoma" pitchFamily="34" charset="0"/>
              <a:cs typeface="Tahoma"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149" y="3141407"/>
            <a:ext cx="8632556" cy="350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Rectangle 4"/>
          <p:cNvSpPr>
            <a:spLocks noChangeArrowheads="1"/>
          </p:cNvSpPr>
          <p:nvPr/>
        </p:nvSpPr>
        <p:spPr bwMode="auto">
          <a:xfrm>
            <a:off x="0" y="10"/>
            <a:ext cx="1032571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ATLETİZM YARIŞMALARINDA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Text Box 2"/>
          <p:cNvSpPr txBox="1">
            <a:spLocks noChangeArrowheads="1"/>
          </p:cNvSpPr>
          <p:nvPr/>
        </p:nvSpPr>
        <p:spPr bwMode="auto">
          <a:xfrm>
            <a:off x="457206" y="1196979"/>
            <a:ext cx="11460991" cy="5035225"/>
          </a:xfrm>
          <a:prstGeom prst="rect">
            <a:avLst/>
          </a:prstGeom>
          <a:noFill/>
          <a:ln w="9525">
            <a:noFill/>
            <a:miter lim="800000"/>
            <a:headEnd/>
            <a:tailEnd/>
          </a:ln>
        </p:spPr>
        <p:txBody>
          <a:bodyPr wrap="square">
            <a:spAutoFit/>
          </a:bodyPr>
          <a:lstStyle/>
          <a:p>
            <a:pPr algn="just">
              <a:lnSpc>
                <a:spcPct val="110000"/>
              </a:lnSpc>
            </a:pPr>
            <a:r>
              <a:rPr lang="tr-TR" altLang="tr-TR" sz="2500" dirty="0" smtClean="0">
                <a:latin typeface="Tahoma" pitchFamily="34" charset="0"/>
                <a:cs typeface="Tahoma" pitchFamily="34" charset="0"/>
              </a:rPr>
              <a:t>             </a:t>
            </a:r>
            <a:r>
              <a:rPr lang="tr-TR" altLang="tr-TR" sz="2500" u="sng" dirty="0" smtClean="0">
                <a:latin typeface="Tahoma" pitchFamily="34" charset="0"/>
                <a:cs typeface="Tahoma" pitchFamily="34" charset="0"/>
              </a:rPr>
              <a:t>Fotofiniş zaman eşitliklerinde uygulamalar :</a:t>
            </a:r>
          </a:p>
          <a:p>
            <a:pPr algn="just">
              <a:lnSpc>
                <a:spcPct val="110000"/>
              </a:lnSpc>
            </a:pPr>
            <a:r>
              <a:rPr lang="tr-TR" altLang="tr-TR" sz="2500" dirty="0">
                <a:latin typeface="Tahoma" pitchFamily="34" charset="0"/>
                <a:cs typeface="Tahoma" pitchFamily="34" charset="0"/>
              </a:rPr>
              <a:t> </a:t>
            </a:r>
            <a:r>
              <a:rPr lang="tr-TR" altLang="tr-TR" sz="2500" dirty="0" smtClean="0">
                <a:latin typeface="Tahoma" pitchFamily="34" charset="0"/>
                <a:cs typeface="Tahoma" pitchFamily="34" charset="0"/>
              </a:rPr>
              <a:t>        Serilerde elde edilen aynı dereceli fotofiniş sonuçlarında fotofiniş hakemi</a:t>
            </a:r>
          </a:p>
          <a:p>
            <a:pPr algn="just">
              <a:lnSpc>
                <a:spcPct val="110000"/>
              </a:lnSpc>
            </a:pPr>
            <a:r>
              <a:rPr lang="tr-TR" altLang="tr-TR" sz="2500" dirty="0" smtClean="0">
                <a:latin typeface="Tahoma" pitchFamily="34" charset="0"/>
                <a:cs typeface="Tahoma" pitchFamily="34" charset="0"/>
              </a:rPr>
              <a:t>         aşağıdaki uygulamayı mutlaka yaparak varışa yardımcı olmalıdır.</a:t>
            </a:r>
            <a:endParaRPr lang="tr-TR" altLang="tr-TR" sz="2500" dirty="0">
              <a:latin typeface="Tahoma" pitchFamily="34" charset="0"/>
              <a:cs typeface="Tahoma" pitchFamily="34" charset="0"/>
            </a:endParaRPr>
          </a:p>
          <a:p>
            <a:pPr algn="just">
              <a:lnSpc>
                <a:spcPct val="110000"/>
              </a:lnSpc>
            </a:pPr>
            <a:r>
              <a:rPr lang="tr-TR" altLang="tr-TR" sz="2500" dirty="0">
                <a:latin typeface="Tahoma" pitchFamily="34" charset="0"/>
                <a:cs typeface="Tahoma" pitchFamily="34" charset="0"/>
              </a:rPr>
              <a:t> </a:t>
            </a:r>
            <a:r>
              <a:rPr lang="tr-TR" altLang="tr-TR" sz="2500" dirty="0" smtClean="0">
                <a:latin typeface="Tahoma" pitchFamily="34" charset="0"/>
                <a:cs typeface="Tahoma" pitchFamily="34" charset="0"/>
              </a:rPr>
              <a:t>                                                                           </a:t>
            </a:r>
            <a:r>
              <a:rPr lang="tr-TR" altLang="tr-TR" sz="2400" u="sng" dirty="0" smtClean="0">
                <a:solidFill>
                  <a:srgbClr val="002060"/>
                </a:solidFill>
                <a:latin typeface="Tahoma" pitchFamily="34" charset="0"/>
                <a:cs typeface="Tahoma" pitchFamily="34" charset="0"/>
              </a:rPr>
              <a:t>100 m. sonucu</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1. A. sporcu      9.77</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2. B. sporcu      9.85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3. C. </a:t>
            </a:r>
            <a:r>
              <a:rPr lang="tr-TR" altLang="tr-TR" sz="2400" dirty="0">
                <a:solidFill>
                  <a:srgbClr val="002060"/>
                </a:solidFill>
                <a:latin typeface="Tahoma" pitchFamily="34" charset="0"/>
                <a:cs typeface="Tahoma" pitchFamily="34" charset="0"/>
              </a:rPr>
              <a:t>s</a:t>
            </a:r>
            <a:r>
              <a:rPr lang="tr-TR" altLang="tr-TR" sz="2400" dirty="0" smtClean="0">
                <a:solidFill>
                  <a:srgbClr val="002060"/>
                </a:solidFill>
                <a:latin typeface="Tahoma" pitchFamily="34" charset="0"/>
                <a:cs typeface="Tahoma" pitchFamily="34" charset="0"/>
              </a:rPr>
              <a:t>porcu      9.95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4. D. </a:t>
            </a:r>
            <a:r>
              <a:rPr lang="tr-TR" altLang="tr-TR" sz="2400" dirty="0">
                <a:solidFill>
                  <a:srgbClr val="002060"/>
                </a:solidFill>
                <a:latin typeface="Tahoma" pitchFamily="34" charset="0"/>
                <a:cs typeface="Tahoma" pitchFamily="34" charset="0"/>
              </a:rPr>
              <a:t>s</a:t>
            </a:r>
            <a:r>
              <a:rPr lang="tr-TR" altLang="tr-TR" sz="2400" dirty="0" smtClean="0">
                <a:solidFill>
                  <a:srgbClr val="002060"/>
                </a:solidFill>
                <a:latin typeface="Tahoma" pitchFamily="34" charset="0"/>
                <a:cs typeface="Tahoma" pitchFamily="34" charset="0"/>
              </a:rPr>
              <a:t>porcu      9.98 (9.975)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4. E. </a:t>
            </a:r>
            <a:r>
              <a:rPr lang="tr-TR" altLang="tr-TR" sz="2400" dirty="0">
                <a:solidFill>
                  <a:srgbClr val="002060"/>
                </a:solidFill>
                <a:latin typeface="Tahoma" pitchFamily="34" charset="0"/>
                <a:cs typeface="Tahoma" pitchFamily="34" charset="0"/>
              </a:rPr>
              <a:t>s</a:t>
            </a:r>
            <a:r>
              <a:rPr lang="tr-TR" altLang="tr-TR" sz="2400" dirty="0" smtClean="0">
                <a:solidFill>
                  <a:srgbClr val="002060"/>
                </a:solidFill>
                <a:latin typeface="Tahoma" pitchFamily="34" charset="0"/>
                <a:cs typeface="Tahoma" pitchFamily="34" charset="0"/>
              </a:rPr>
              <a:t>porcu      9.98 (9.975)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6. F. sporcu     10.04 (10.038)</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7. G. sporcu    10.04 (10.040)</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8. H. sporcu     10.21 </a:t>
            </a:r>
            <a:endParaRPr lang="tr-TR" altLang="tr-TR" sz="2400" dirty="0">
              <a:solidFill>
                <a:srgbClr val="002060"/>
              </a:solidFill>
              <a:latin typeface="Tahoma" pitchFamily="34" charset="0"/>
              <a:cs typeface="Tahoma"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69" y="3129802"/>
            <a:ext cx="5123543" cy="299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709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79" name="Rectangle 4"/>
          <p:cNvSpPr>
            <a:spLocks noChangeArrowheads="1"/>
          </p:cNvSpPr>
          <p:nvPr/>
        </p:nvSpPr>
        <p:spPr bwMode="auto">
          <a:xfrm>
            <a:off x="0" y="10"/>
            <a:ext cx="964680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EL KRONOMETRESİ İLE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458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24582" name="Text Box 2"/>
          <p:cNvSpPr txBox="1">
            <a:spLocks noChangeArrowheads="1"/>
          </p:cNvSpPr>
          <p:nvPr/>
        </p:nvSpPr>
        <p:spPr bwMode="auto">
          <a:xfrm>
            <a:off x="1642820" y="931990"/>
            <a:ext cx="10063411" cy="5509200"/>
          </a:xfrm>
          <a:prstGeom prst="rect">
            <a:avLst/>
          </a:prstGeom>
          <a:noFill/>
          <a:ln w="9525">
            <a:noFill/>
            <a:miter lim="800000"/>
            <a:headEnd/>
            <a:tailEnd/>
          </a:ln>
        </p:spPr>
        <p:txBody>
          <a:bodyPr wrap="square">
            <a:spAutoFit/>
          </a:bodyPr>
          <a:lstStyle/>
          <a:p>
            <a:pPr algn="just">
              <a:lnSpc>
                <a:spcPct val="110000"/>
              </a:lnSpc>
            </a:pPr>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165.10</a:t>
            </a:r>
          </a:p>
          <a:p>
            <a:pPr algn="just">
              <a:lnSpc>
                <a:spcPct val="110000"/>
              </a:lnSpc>
            </a:pPr>
            <a:endParaRPr lang="tr-TR" altLang="tr-TR" sz="800" b="1" dirty="0">
              <a:solidFill>
                <a:srgbClr val="002060"/>
              </a:solidFill>
              <a:latin typeface="Tahoma" pitchFamily="34" charset="0"/>
              <a:cs typeface="Tahoma" pitchFamily="34" charset="0"/>
            </a:endParaRPr>
          </a:p>
          <a:p>
            <a:pPr>
              <a:lnSpc>
                <a:spcPct val="110000"/>
              </a:lnSpc>
              <a:buFontTx/>
              <a:buAutoNum type="alphaLcParenR"/>
            </a:pPr>
            <a:r>
              <a:rPr lang="tr-TR" altLang="tr-TR" sz="2400" dirty="0">
                <a:latin typeface="Tahoma" pitchFamily="34" charset="0"/>
                <a:cs typeface="Tahoma" pitchFamily="34" charset="0"/>
              </a:rPr>
              <a:t>  Pist yarışmaları için süre tam 0.1 sn olmadıkça sonraki en yakın üst değere yuvarlanacak ve bu şekilde kaydedilecektir.</a:t>
            </a:r>
          </a:p>
          <a:p>
            <a:pPr>
              <a:lnSpc>
                <a:spcPct val="110000"/>
              </a:lnSpc>
              <a:buFontTx/>
              <a:buAutoNum type="alphaLcParenR"/>
            </a:pPr>
            <a:endParaRPr lang="tr-TR" altLang="tr-TR" sz="2400" dirty="0">
              <a:solidFill>
                <a:srgbClr val="002060"/>
              </a:solidFill>
              <a:latin typeface="Tahoma" pitchFamily="34" charset="0"/>
              <a:cs typeface="Tahoma" pitchFamily="34" charset="0"/>
            </a:endParaRPr>
          </a:p>
          <a:p>
            <a:pPr>
              <a:lnSpc>
                <a:spcPct val="110000"/>
              </a:lnSpc>
            </a:pPr>
            <a:r>
              <a:rPr lang="tr-TR" altLang="tr-TR" sz="2400" dirty="0">
                <a:solidFill>
                  <a:srgbClr val="002060"/>
                </a:solidFill>
                <a:latin typeface="Tahoma" pitchFamily="34" charset="0"/>
                <a:cs typeface="Tahoma" pitchFamily="34" charset="0"/>
              </a:rPr>
              <a:t>             </a:t>
            </a:r>
            <a:r>
              <a:rPr lang="tr-TR" altLang="tr-TR" sz="2400" dirty="0">
                <a:solidFill>
                  <a:srgbClr val="FF0000"/>
                </a:solidFill>
                <a:latin typeface="Tahoma" pitchFamily="34" charset="0"/>
                <a:cs typeface="Tahoma" pitchFamily="34" charset="0"/>
              </a:rPr>
              <a:t>Örnek: </a:t>
            </a:r>
            <a:r>
              <a:rPr lang="tr-TR" altLang="tr-TR" sz="2400" dirty="0">
                <a:solidFill>
                  <a:srgbClr val="002060"/>
                </a:solidFill>
                <a:latin typeface="Tahoma" pitchFamily="34" charset="0"/>
                <a:cs typeface="Tahoma" pitchFamily="34" charset="0"/>
              </a:rPr>
              <a:t>	10.11 			</a:t>
            </a:r>
            <a:r>
              <a:rPr lang="tr-TR" altLang="tr-TR" sz="2400" dirty="0" smtClean="0">
                <a:solidFill>
                  <a:srgbClr val="002060"/>
                </a:solidFill>
                <a:latin typeface="Tahoma" pitchFamily="34" charset="0"/>
                <a:cs typeface="Tahoma" pitchFamily="34" charset="0"/>
              </a:rPr>
              <a:t>10.2</a:t>
            </a:r>
            <a:endParaRPr lang="tr-TR" altLang="tr-TR" sz="2400" dirty="0">
              <a:solidFill>
                <a:srgbClr val="002060"/>
              </a:solidFill>
              <a:latin typeface="Tahoma" pitchFamily="34" charset="0"/>
              <a:cs typeface="Tahoma" pitchFamily="34" charset="0"/>
            </a:endParaRPr>
          </a:p>
          <a:p>
            <a:pPr>
              <a:lnSpc>
                <a:spcPct val="110000"/>
              </a:lnSpc>
            </a:pPr>
            <a:r>
              <a:rPr lang="tr-TR" altLang="tr-TR" sz="1200" dirty="0" smtClean="0">
                <a:solidFill>
                  <a:srgbClr val="002060"/>
                </a:solidFill>
                <a:latin typeface="Tahoma" pitchFamily="34" charset="0"/>
                <a:cs typeface="Tahoma" pitchFamily="34" charset="0"/>
              </a:rPr>
              <a:t>                         (100 m. sonucu)</a:t>
            </a:r>
            <a:r>
              <a:rPr lang="tr-TR" altLang="tr-TR" sz="2400" dirty="0">
                <a:solidFill>
                  <a:srgbClr val="002060"/>
                </a:solidFill>
                <a:latin typeface="Tahoma" pitchFamily="34" charset="0"/>
                <a:cs typeface="Tahoma" pitchFamily="34" charset="0"/>
              </a:rPr>
              <a:t>	11.00			11.0</a:t>
            </a:r>
          </a:p>
          <a:p>
            <a:pPr>
              <a:lnSpc>
                <a:spcPct val="110000"/>
              </a:lnSpc>
            </a:pPr>
            <a:r>
              <a:rPr lang="tr-TR" altLang="tr-TR" sz="2400" dirty="0">
                <a:solidFill>
                  <a:srgbClr val="002060"/>
                </a:solidFill>
                <a:latin typeface="Tahoma" pitchFamily="34" charset="0"/>
                <a:cs typeface="Tahoma" pitchFamily="34" charset="0"/>
              </a:rPr>
              <a:t>                      	11.09			11.1</a:t>
            </a:r>
          </a:p>
          <a:p>
            <a:pPr>
              <a:lnSpc>
                <a:spcPct val="110000"/>
              </a:lnSpc>
            </a:pPr>
            <a:r>
              <a:rPr lang="tr-TR" altLang="tr-TR" sz="2400" dirty="0">
                <a:solidFill>
                  <a:srgbClr val="002060"/>
                </a:solidFill>
                <a:latin typeface="Tahoma" pitchFamily="34" charset="0"/>
                <a:cs typeface="Tahoma" pitchFamily="34" charset="0"/>
              </a:rPr>
              <a:t>                             12.87			12.9</a:t>
            </a:r>
          </a:p>
          <a:p>
            <a:pPr>
              <a:lnSpc>
                <a:spcPct val="110000"/>
              </a:lnSpc>
            </a:pPr>
            <a:r>
              <a:rPr lang="tr-TR" altLang="tr-TR" sz="2400" dirty="0">
                <a:solidFill>
                  <a:srgbClr val="002060"/>
                </a:solidFill>
                <a:latin typeface="Tahoma" pitchFamily="34" charset="0"/>
                <a:cs typeface="Tahoma" pitchFamily="34" charset="0"/>
              </a:rPr>
              <a:t>b)  </a:t>
            </a:r>
            <a:r>
              <a:rPr lang="tr-TR" altLang="tr-TR" sz="2400" dirty="0">
                <a:latin typeface="Tahoma" pitchFamily="34" charset="0"/>
                <a:cs typeface="Tahoma" pitchFamily="34" charset="0"/>
              </a:rPr>
              <a:t>Kısmen ya da tamamen stadyum dışında koşulan yarışmaların zamanları bir sonraki tam saniyeye yuvarlanacaktır.</a:t>
            </a:r>
          </a:p>
          <a:p>
            <a:pPr>
              <a:lnSpc>
                <a:spcPct val="110000"/>
              </a:lnSpc>
            </a:pPr>
            <a:endParaRPr lang="tr-TR" altLang="tr-TR" sz="2400" dirty="0">
              <a:solidFill>
                <a:srgbClr val="002060"/>
              </a:solidFill>
              <a:latin typeface="Tahoma" pitchFamily="34" charset="0"/>
              <a:cs typeface="Tahoma" pitchFamily="34" charset="0"/>
            </a:endParaRPr>
          </a:p>
          <a:p>
            <a:pPr>
              <a:lnSpc>
                <a:spcPct val="110000"/>
              </a:lnSpc>
            </a:pPr>
            <a:r>
              <a:rPr lang="tr-TR" altLang="tr-TR" sz="2400" dirty="0">
                <a:solidFill>
                  <a:srgbClr val="002060"/>
                </a:solidFill>
                <a:latin typeface="Tahoma" pitchFamily="34" charset="0"/>
                <a:cs typeface="Tahoma" pitchFamily="34" charset="0"/>
              </a:rPr>
              <a:t>	    </a:t>
            </a:r>
            <a:r>
              <a:rPr lang="tr-TR" altLang="tr-TR" sz="2400" dirty="0">
                <a:solidFill>
                  <a:srgbClr val="FF0000"/>
                </a:solidFill>
                <a:latin typeface="Tahoma" pitchFamily="34" charset="0"/>
                <a:cs typeface="Tahoma" pitchFamily="34" charset="0"/>
              </a:rPr>
              <a:t>Örnek</a:t>
            </a:r>
            <a:r>
              <a:rPr lang="tr-TR" altLang="tr-TR" sz="2400" dirty="0" smtClean="0">
                <a:solidFill>
                  <a:srgbClr val="FF0000"/>
                </a:solidFill>
                <a:latin typeface="Tahoma" pitchFamily="34" charset="0"/>
                <a:cs typeface="Tahoma" pitchFamily="34" charset="0"/>
              </a:rPr>
              <a:t>: </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2:09:44.75</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2:09:45</a:t>
            </a:r>
            <a:endParaRPr lang="tr-TR" altLang="tr-TR" sz="2400" dirty="0">
              <a:solidFill>
                <a:srgbClr val="002060"/>
              </a:solidFill>
              <a:latin typeface="Tahoma" pitchFamily="34" charset="0"/>
              <a:cs typeface="Tahoma" pitchFamily="34" charset="0"/>
            </a:endParaRPr>
          </a:p>
          <a:p>
            <a:pPr>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a:t>
            </a:r>
            <a:r>
              <a:rPr lang="tr-TR" altLang="tr-TR" sz="1400" dirty="0" smtClean="0">
                <a:solidFill>
                  <a:srgbClr val="002060"/>
                </a:solidFill>
                <a:latin typeface="Tahoma" pitchFamily="34" charset="0"/>
                <a:cs typeface="Tahoma" pitchFamily="34" charset="0"/>
              </a:rPr>
              <a:t>(maraton sonucu)</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2:12:38.19</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2:12:39</a:t>
            </a:r>
            <a:endParaRPr lang="tr-TR" altLang="tr-TR" sz="2500" dirty="0">
              <a:latin typeface="Tahoma" pitchFamily="34" charset="0"/>
              <a:cs typeface="Tahoma" pitchFamily="34" charset="0"/>
            </a:endParaRPr>
          </a:p>
        </p:txBody>
      </p:sp>
      <p:grpSp>
        <p:nvGrpSpPr>
          <p:cNvPr id="16" name="Group 15"/>
          <p:cNvGrpSpPr/>
          <p:nvPr/>
        </p:nvGrpSpPr>
        <p:grpSpPr>
          <a:xfrm>
            <a:off x="5187953" y="5720658"/>
            <a:ext cx="1235075" cy="407987"/>
            <a:chOff x="5187950" y="5525778"/>
            <a:chExt cx="1235075" cy="407987"/>
          </a:xfrm>
        </p:grpSpPr>
        <p:cxnSp>
          <p:nvCxnSpPr>
            <p:cNvPr id="12" name="Straight Arrow Connector 11"/>
            <p:cNvCxnSpPr/>
            <p:nvPr/>
          </p:nvCxnSpPr>
          <p:spPr>
            <a:xfrm>
              <a:off x="5187950" y="5525778"/>
              <a:ext cx="1204913"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218113" y="5933765"/>
              <a:ext cx="1204912"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426656" y="2938645"/>
            <a:ext cx="1231197" cy="1231900"/>
            <a:chOff x="4426653" y="2533915"/>
            <a:chExt cx="1231197" cy="1231900"/>
          </a:xfrm>
        </p:grpSpPr>
        <p:cxnSp>
          <p:nvCxnSpPr>
            <p:cNvPr id="10" name="Straight Arrow Connector 9"/>
            <p:cNvCxnSpPr/>
            <p:nvPr/>
          </p:nvCxnSpPr>
          <p:spPr>
            <a:xfrm>
              <a:off x="4426653" y="2533915"/>
              <a:ext cx="1203325"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48878" y="3365765"/>
              <a:ext cx="1204912"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52938" y="2948253"/>
              <a:ext cx="1204912"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0"/>
            <p:cNvCxnSpPr/>
            <p:nvPr/>
          </p:nvCxnSpPr>
          <p:spPr>
            <a:xfrm>
              <a:off x="4440055" y="3765815"/>
              <a:ext cx="1204913"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07" name="Rectangle 4"/>
          <p:cNvSpPr>
            <a:spLocks noChangeArrowheads="1"/>
          </p:cNvSpPr>
          <p:nvPr/>
        </p:nvSpPr>
        <p:spPr bwMode="auto">
          <a:xfrm>
            <a:off x="0" y="10"/>
            <a:ext cx="9405780"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ÇİPLİ SİSTEMLE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1509"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21510" name="Text Box 2"/>
          <p:cNvSpPr txBox="1">
            <a:spLocks noChangeArrowheads="1"/>
          </p:cNvSpPr>
          <p:nvPr/>
        </p:nvSpPr>
        <p:spPr bwMode="auto">
          <a:xfrm>
            <a:off x="1596325" y="1196975"/>
            <a:ext cx="10109906" cy="5170646"/>
          </a:xfrm>
          <a:prstGeom prst="rect">
            <a:avLst/>
          </a:prstGeom>
          <a:noFill/>
          <a:ln w="9525">
            <a:noFill/>
            <a:miter lim="800000"/>
            <a:headEnd/>
            <a:tailEnd/>
          </a:ln>
        </p:spPr>
        <p:txBody>
          <a:bodyPr wrap="square">
            <a:spAutoFit/>
          </a:bodyPr>
          <a:lstStyle/>
          <a:p>
            <a:pPr algn="just">
              <a:lnSpc>
                <a:spcPct val="110000"/>
              </a:lnSpc>
            </a:pPr>
            <a:r>
              <a:rPr lang="tr-TR" altLang="tr-TR" sz="2500" b="1" dirty="0" smtClean="0">
                <a:solidFill>
                  <a:srgbClr val="FF0000"/>
                </a:solidFill>
                <a:latin typeface="Tahoma" pitchFamily="34" charset="0"/>
                <a:cs typeface="Tahoma" pitchFamily="34" charset="0"/>
              </a:rPr>
              <a:t>      </a:t>
            </a:r>
            <a:r>
              <a:rPr lang="tr-TR" altLang="tr-TR" sz="2500" dirty="0" smtClean="0">
                <a:latin typeface="Tahoma" pitchFamily="34" charset="0"/>
                <a:cs typeface="Tahoma" pitchFamily="34" charset="0"/>
              </a:rPr>
              <a:t>Yıl içinde yapılan bazı yol koşularının çipli sistemle zaman ölçümünde sorunlar yaşanmıştır. Çipli sistemle zaman ölçümünde :</a:t>
            </a:r>
            <a:endParaRPr lang="tr-TR" altLang="tr-TR" sz="2500" dirty="0">
              <a:latin typeface="Tahoma" pitchFamily="34" charset="0"/>
              <a:cs typeface="Tahoma" pitchFamily="34" charset="0"/>
            </a:endParaRPr>
          </a:p>
          <a:p>
            <a:pPr lvl="0" algn="just">
              <a:lnSpc>
                <a:spcPct val="110000"/>
              </a:lnSpc>
            </a:pPr>
            <a:r>
              <a:rPr lang="tr-TR" altLang="tr-TR" sz="2500" dirty="0">
                <a:solidFill>
                  <a:srgbClr val="FF0000"/>
                </a:solidFill>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    </a:t>
            </a:r>
          </a:p>
          <a:p>
            <a:pPr lvl="0" algn="just">
              <a:lnSpc>
                <a:spcPct val="110000"/>
              </a:lnSpc>
            </a:pPr>
            <a:r>
              <a:rPr lang="tr-TR" altLang="tr-TR" sz="2500" u="sng" dirty="0" smtClean="0">
                <a:solidFill>
                  <a:srgbClr val="FF0000"/>
                </a:solidFill>
                <a:latin typeface="Tahoma" pitchFamily="34" charset="0"/>
                <a:cs typeface="Tahoma" pitchFamily="34" charset="0"/>
              </a:rPr>
              <a:t>Kural </a:t>
            </a:r>
            <a:r>
              <a:rPr lang="tr-TR" altLang="tr-TR" sz="2500" u="sng" dirty="0">
                <a:solidFill>
                  <a:srgbClr val="FF0000"/>
                </a:solidFill>
                <a:latin typeface="Tahoma" pitchFamily="34" charset="0"/>
                <a:cs typeface="Tahoma" pitchFamily="34" charset="0"/>
              </a:rPr>
              <a:t>165.24 </a:t>
            </a:r>
          </a:p>
          <a:p>
            <a:pPr algn="just">
              <a:lnSpc>
                <a:spcPct val="110000"/>
              </a:lnSpc>
            </a:pPr>
            <a:r>
              <a:rPr lang="tr-TR" altLang="tr-TR" sz="2500" dirty="0" smtClean="0">
                <a:solidFill>
                  <a:srgbClr val="FF0000"/>
                </a:solidFill>
                <a:latin typeface="Tahoma" pitchFamily="34" charset="0"/>
                <a:cs typeface="Tahoma" pitchFamily="34" charset="0"/>
              </a:rPr>
              <a:t>  </a:t>
            </a:r>
          </a:p>
          <a:p>
            <a:pPr algn="just">
              <a:lnSpc>
                <a:spcPct val="110000"/>
              </a:lnSpc>
            </a:pPr>
            <a:r>
              <a:rPr lang="tr-TR" altLang="tr-TR" sz="2500" dirty="0">
                <a:solidFill>
                  <a:srgbClr val="FF0000"/>
                </a:solidFill>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     </a:t>
            </a:r>
            <a:r>
              <a:rPr lang="tr-TR" altLang="tr-TR" sz="2500" dirty="0" smtClean="0">
                <a:solidFill>
                  <a:srgbClr val="00B0F0"/>
                </a:solidFill>
                <a:latin typeface="Tahoma" pitchFamily="34" charset="0"/>
                <a:cs typeface="Tahoma" pitchFamily="34" charset="0"/>
              </a:rPr>
              <a:t>Resmi </a:t>
            </a:r>
            <a:r>
              <a:rPr lang="tr-TR" altLang="tr-TR" sz="2500" dirty="0">
                <a:solidFill>
                  <a:srgbClr val="00B0F0"/>
                </a:solidFill>
                <a:latin typeface="Tahoma" pitchFamily="34" charset="0"/>
                <a:cs typeface="Tahoma" pitchFamily="34" charset="0"/>
              </a:rPr>
              <a:t>süre, tabancanın ateşlenmesi ile sporcunun varış çizgisine ulaşması arasında geçen süre </a:t>
            </a:r>
            <a:r>
              <a:rPr lang="tr-TR" altLang="tr-TR" sz="2500" dirty="0" smtClean="0">
                <a:solidFill>
                  <a:srgbClr val="00B0F0"/>
                </a:solidFill>
                <a:latin typeface="Tahoma" pitchFamily="34" charset="0"/>
                <a:cs typeface="Tahoma" pitchFamily="34" charset="0"/>
              </a:rPr>
              <a:t>olmalıdır.</a:t>
            </a:r>
            <a:endParaRPr lang="tr-TR" altLang="tr-TR" sz="2500" dirty="0">
              <a:solidFill>
                <a:srgbClr val="00B0F0"/>
              </a:solidFill>
              <a:latin typeface="Tahoma" pitchFamily="34" charset="0"/>
              <a:cs typeface="Tahoma" pitchFamily="34" charset="0"/>
            </a:endParaRPr>
          </a:p>
          <a:p>
            <a:pPr algn="just">
              <a:lnSpc>
                <a:spcPct val="110000"/>
              </a:lnSpc>
            </a:pPr>
            <a:endParaRPr lang="tr-TR" altLang="tr-TR" sz="2500" dirty="0">
              <a:latin typeface="Tahoma" pitchFamily="34" charset="0"/>
              <a:cs typeface="Tahoma" pitchFamily="34" charset="0"/>
            </a:endParaRPr>
          </a:p>
          <a:p>
            <a:pPr algn="just">
              <a:lnSpc>
                <a:spcPct val="110000"/>
              </a:lnSpc>
            </a:pPr>
            <a:r>
              <a:rPr lang="tr-TR" altLang="tr-TR" sz="2500" dirty="0">
                <a:latin typeface="Tahoma" pitchFamily="34" charset="0"/>
                <a:cs typeface="Tahoma" pitchFamily="34" charset="0"/>
              </a:rPr>
              <a:t>      Sporcunun çıkış çizgisi ile varış çizgisi arasındaki süresi kendisine ayrıca bildirilebilir ancak bu değer resmi sonuç olarak kabul </a:t>
            </a:r>
            <a:r>
              <a:rPr lang="tr-TR" altLang="tr-TR" sz="2500" dirty="0" smtClean="0">
                <a:latin typeface="Tahoma" pitchFamily="34" charset="0"/>
                <a:cs typeface="Tahoma" pitchFamily="34" charset="0"/>
              </a:rPr>
              <a:t>edilmemelidir.</a:t>
            </a:r>
            <a:endParaRPr lang="tr-TR" altLang="tr-TR" sz="2500" dirty="0">
              <a:latin typeface="Tahoma" pitchFamily="34" charset="0"/>
              <a:cs typeface="Tahoma" pitchFamily="34" charset="0"/>
            </a:endParaRPr>
          </a:p>
          <a:p>
            <a:pPr algn="just">
              <a:lnSpc>
                <a:spcPct val="110000"/>
              </a:lnSpc>
            </a:pPr>
            <a:endParaRPr lang="tr-TR" altLang="tr-TR" sz="25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288"/>
            <a:ext cx="12192000" cy="69215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603" name="Rectangle 4"/>
          <p:cNvSpPr>
            <a:spLocks noChangeArrowheads="1"/>
          </p:cNvSpPr>
          <p:nvPr/>
        </p:nvSpPr>
        <p:spPr bwMode="auto">
          <a:xfrm>
            <a:off x="6" y="10"/>
            <a:ext cx="892423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5605" name="TextBox 6"/>
          <p:cNvSpPr txBox="1">
            <a:spLocks noChangeArrowheads="1"/>
          </p:cNvSpPr>
          <p:nvPr/>
        </p:nvSpPr>
        <p:spPr bwMode="auto">
          <a:xfrm>
            <a:off x="1549831" y="1813642"/>
            <a:ext cx="6121830" cy="3416320"/>
          </a:xfrm>
          <a:prstGeom prst="rect">
            <a:avLst/>
          </a:prstGeom>
          <a:noFill/>
          <a:ln w="9525">
            <a:noFill/>
            <a:miter lim="800000"/>
            <a:headEnd/>
            <a:tailEnd/>
          </a:ln>
        </p:spPr>
        <p:txBody>
          <a:bodyPr wrap="square">
            <a:spAutoFit/>
          </a:bodyPr>
          <a:lstStyle/>
          <a:p>
            <a:r>
              <a:rPr lang="tr-TR" altLang="tr-TR" sz="2400" dirty="0" smtClean="0">
                <a:latin typeface="Tahoma" pitchFamily="34" charset="0"/>
                <a:ea typeface="Tahoma" pitchFamily="34" charset="0"/>
                <a:cs typeface="Tahoma" pitchFamily="34" charset="0"/>
              </a:rPr>
              <a:t>   Yardımcı hakemler, engelli yarışmalarda, virajlı koşulan kulvarlı koşularda ve bayrak yarışmalarında çok dikkatli olmalıdırlar. </a:t>
            </a:r>
          </a:p>
          <a:p>
            <a:endParaRPr lang="tr-TR" altLang="tr-TR" sz="2400" dirty="0" smtClean="0">
              <a:latin typeface="Tahoma" pitchFamily="34" charset="0"/>
              <a:ea typeface="Tahoma" pitchFamily="34" charset="0"/>
              <a:cs typeface="Tahoma" pitchFamily="34" charset="0"/>
            </a:endParaRPr>
          </a:p>
          <a:p>
            <a:pPr lvl="0"/>
            <a:r>
              <a:rPr lang="tr-TR" altLang="tr-TR" sz="2400" dirty="0" smtClean="0">
                <a:latin typeface="Tahoma" pitchFamily="34" charset="0"/>
                <a:ea typeface="Tahoma" pitchFamily="34" charset="0"/>
                <a:cs typeface="Tahoma" pitchFamily="34" charset="0"/>
              </a:rPr>
              <a:t>   Herhangi bir hata tespit ettiklerinde hatanın yapıldığı yeri </a:t>
            </a:r>
            <a:r>
              <a:rPr lang="tr-TR" altLang="tr-TR" sz="2400" dirty="0">
                <a:solidFill>
                  <a:prstClr val="black"/>
                </a:solidFill>
                <a:latin typeface="Tahoma" pitchFamily="34" charset="0"/>
                <a:ea typeface="Tahoma" pitchFamily="34" charset="0"/>
                <a:cs typeface="Tahoma" pitchFamily="34" charset="0"/>
              </a:rPr>
              <a:t>mutlaka </a:t>
            </a:r>
            <a:r>
              <a:rPr lang="tr-TR" altLang="tr-TR" sz="2400" dirty="0" smtClean="0">
                <a:solidFill>
                  <a:prstClr val="black"/>
                </a:solidFill>
                <a:latin typeface="Tahoma" pitchFamily="34" charset="0"/>
                <a:ea typeface="Tahoma" pitchFamily="34" charset="0"/>
                <a:cs typeface="Tahoma" pitchFamily="34" charset="0"/>
              </a:rPr>
              <a:t>bantla</a:t>
            </a:r>
          </a:p>
          <a:p>
            <a:pPr lvl="0"/>
            <a:r>
              <a:rPr lang="tr-TR" altLang="tr-TR" sz="2400" dirty="0" smtClean="0">
                <a:solidFill>
                  <a:prstClr val="black"/>
                </a:solidFill>
                <a:latin typeface="Tahoma" pitchFamily="34" charset="0"/>
                <a:ea typeface="Tahoma" pitchFamily="34" charset="0"/>
                <a:cs typeface="Tahoma" pitchFamily="34" charset="0"/>
              </a:rPr>
              <a:t>ya </a:t>
            </a:r>
            <a:r>
              <a:rPr lang="tr-TR" altLang="tr-TR" sz="2400" dirty="0">
                <a:solidFill>
                  <a:prstClr val="black"/>
                </a:solidFill>
                <a:latin typeface="Tahoma" pitchFamily="34" charset="0"/>
                <a:ea typeface="Tahoma" pitchFamily="34" charset="0"/>
                <a:cs typeface="Tahoma" pitchFamily="34" charset="0"/>
              </a:rPr>
              <a:t>da başka bir şekilde </a:t>
            </a:r>
            <a:r>
              <a:rPr lang="tr-TR" altLang="tr-TR" sz="2400" dirty="0" smtClean="0">
                <a:solidFill>
                  <a:prstClr val="black"/>
                </a:solidFill>
                <a:latin typeface="Tahoma" pitchFamily="34" charset="0"/>
                <a:ea typeface="Tahoma" pitchFamily="34" charset="0"/>
                <a:cs typeface="Tahoma" pitchFamily="34" charset="0"/>
              </a:rPr>
              <a:t>işaretlemeli ve</a:t>
            </a:r>
            <a:endParaRPr lang="tr-TR" altLang="tr-TR" sz="2400" dirty="0">
              <a:solidFill>
                <a:prstClr val="black"/>
              </a:solidFill>
              <a:latin typeface="Tahoma" pitchFamily="34" charset="0"/>
              <a:ea typeface="Tahoma" pitchFamily="34" charset="0"/>
              <a:cs typeface="Tahoma" pitchFamily="34" charset="0"/>
            </a:endParaRPr>
          </a:p>
          <a:p>
            <a:r>
              <a:rPr lang="tr-TR" altLang="tr-TR" sz="2400" dirty="0" smtClean="0">
                <a:solidFill>
                  <a:srgbClr val="FFC000"/>
                </a:solidFill>
                <a:latin typeface="Tahoma" pitchFamily="34" charset="0"/>
                <a:ea typeface="Tahoma" pitchFamily="34" charset="0"/>
                <a:cs typeface="Tahoma" pitchFamily="34" charset="0"/>
              </a:rPr>
              <a:t>sarı bayrak </a:t>
            </a:r>
            <a:r>
              <a:rPr lang="tr-TR" altLang="tr-TR" sz="2400" dirty="0" smtClean="0">
                <a:latin typeface="Tahoma" pitchFamily="34" charset="0"/>
                <a:ea typeface="Tahoma" pitchFamily="34" charset="0"/>
                <a:cs typeface="Tahoma" pitchFamily="34" charset="0"/>
              </a:rPr>
              <a:t>kaldırarak Başhakemin gelmesini sağlamalıdırlar.</a:t>
            </a:r>
            <a:endParaRPr lang="tr-TR" altLang="tr-TR" sz="2400" dirty="0">
              <a:latin typeface="Tahoma" pitchFamily="34" charset="0"/>
              <a:ea typeface="Tahoma" pitchFamily="34" charset="0"/>
              <a:cs typeface="Tahoma" pitchFamily="34" charset="0"/>
            </a:endParaRPr>
          </a:p>
        </p:txBody>
      </p:sp>
      <p:grpSp>
        <p:nvGrpSpPr>
          <p:cNvPr id="25606" name="Group 8"/>
          <p:cNvGrpSpPr>
            <a:grpSpLocks/>
          </p:cNvGrpSpPr>
          <p:nvPr/>
        </p:nvGrpSpPr>
        <p:grpSpPr bwMode="auto">
          <a:xfrm>
            <a:off x="7141458" y="331787"/>
            <a:ext cx="4912486" cy="5531078"/>
            <a:chOff x="1173101" y="1529540"/>
            <a:chExt cx="4912207" cy="6603429"/>
          </a:xfrm>
        </p:grpSpPr>
        <p:pic>
          <p:nvPicPr>
            <p:cNvPr id="10" name="Picture 4"/>
            <p:cNvPicPr>
              <a:picLocks noChangeAspect="1" noChangeArrowheads="1"/>
            </p:cNvPicPr>
            <p:nvPr/>
          </p:nvPicPr>
          <p:blipFill>
            <a:blip r:embed="rId3" cstate="email">
              <a:extLst/>
            </a:blip>
            <a:srcRect/>
            <a:stretch>
              <a:fillRect/>
            </a:stretch>
          </p:blipFill>
          <p:spPr bwMode="auto">
            <a:xfrm>
              <a:off x="1173101" y="4524661"/>
              <a:ext cx="2955705" cy="36083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11" name="Picture 5"/>
            <p:cNvPicPr>
              <a:picLocks noChangeAspect="1" noChangeArrowheads="1"/>
            </p:cNvPicPr>
            <p:nvPr/>
          </p:nvPicPr>
          <p:blipFill>
            <a:blip r:embed="rId4" cstate="email">
              <a:extLst/>
            </a:blip>
            <a:srcRect/>
            <a:stretch>
              <a:fillRect/>
            </a:stretch>
          </p:blipFill>
          <p:spPr bwMode="auto">
            <a:xfrm>
              <a:off x="3454179" y="1529540"/>
              <a:ext cx="2631129" cy="37636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cxnSp>
          <p:nvCxnSpPr>
            <p:cNvPr id="12" name="Düz Ok Bağlayıcısı 2"/>
            <p:cNvCxnSpPr/>
            <p:nvPr/>
          </p:nvCxnSpPr>
          <p:spPr>
            <a:xfrm>
              <a:off x="1297079" y="5249051"/>
              <a:ext cx="560493" cy="9436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675" name="Rectangle 4"/>
          <p:cNvSpPr>
            <a:spLocks noChangeArrowheads="1"/>
          </p:cNvSpPr>
          <p:nvPr/>
        </p:nvSpPr>
        <p:spPr bwMode="auto">
          <a:xfrm>
            <a:off x="6" y="10"/>
            <a:ext cx="6423553" cy="646331"/>
          </a:xfrm>
          <a:prstGeom prst="rect">
            <a:avLst/>
          </a:prstGeom>
          <a:noFill/>
          <a:ln w="9525">
            <a:noFill/>
            <a:miter lim="800000"/>
            <a:headEnd/>
            <a:tailEnd/>
          </a:ln>
        </p:spPr>
        <p:txBody>
          <a:bodyPr wrap="none">
            <a:spAutoFit/>
          </a:bodyPr>
          <a:lstStyle/>
          <a:p>
            <a:r>
              <a:rPr lang="tr-TR" altLang="tr-TR" sz="3600">
                <a:solidFill>
                  <a:schemeClr val="bg1"/>
                </a:solidFill>
              </a:rPr>
              <a:t>KOŞULAR –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13" name="Picture 4"/>
          <p:cNvPicPr>
            <a:picLocks noChangeAspect="1" noChangeArrowheads="1"/>
          </p:cNvPicPr>
          <p:nvPr/>
        </p:nvPicPr>
        <p:blipFill>
          <a:blip r:embed="rId3" cstate="print"/>
          <a:srcRect/>
          <a:stretch>
            <a:fillRect/>
          </a:stretch>
        </p:blipFill>
        <p:spPr bwMode="auto">
          <a:xfrm>
            <a:off x="2005855" y="2874935"/>
            <a:ext cx="4725573" cy="33631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16" name="Picture 2"/>
          <p:cNvPicPr>
            <a:picLocks noChangeAspect="1" noChangeArrowheads="1"/>
          </p:cNvPicPr>
          <p:nvPr/>
        </p:nvPicPr>
        <p:blipFill>
          <a:blip r:embed="rId4" cstate="print"/>
          <a:srcRect/>
          <a:stretch>
            <a:fillRect/>
          </a:stretch>
        </p:blipFill>
        <p:spPr bwMode="auto">
          <a:xfrm>
            <a:off x="6963905" y="1129086"/>
            <a:ext cx="4940803" cy="34274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2" name="Dikdörtgen 1"/>
          <p:cNvSpPr/>
          <p:nvPr/>
        </p:nvSpPr>
        <p:spPr>
          <a:xfrm>
            <a:off x="1534332" y="852408"/>
            <a:ext cx="5982346" cy="1938992"/>
          </a:xfrm>
          <a:prstGeom prst="rect">
            <a:avLst/>
          </a:prstGeom>
        </p:spPr>
        <p:txBody>
          <a:bodyPr wrap="square">
            <a:spAutoFit/>
          </a:bodyPr>
          <a:lstStyle/>
          <a:p>
            <a:r>
              <a:rPr lang="tr-TR" altLang="tr-TR" sz="2400" dirty="0" smtClean="0">
                <a:solidFill>
                  <a:prstClr val="black"/>
                </a:solidFill>
                <a:latin typeface="Tahoma" pitchFamily="34" charset="0"/>
                <a:ea typeface="Tahoma" pitchFamily="34" charset="0"/>
                <a:cs typeface="Tahoma" pitchFamily="34" charset="0"/>
              </a:rPr>
              <a:t>  Kulvarlı yarışmalarda, engelli yarışmalarda ve bayrak yarışmalarında yardımcı </a:t>
            </a:r>
            <a:r>
              <a:rPr lang="tr-TR" sz="2400" dirty="0" smtClean="0">
                <a:solidFill>
                  <a:prstClr val="black"/>
                </a:solidFill>
                <a:latin typeface="Tahoma" pitchFamily="34" charset="0"/>
                <a:ea typeface="Tahoma" pitchFamily="34" charset="0"/>
                <a:cs typeface="Tahoma" pitchFamily="34" charset="0"/>
              </a:rPr>
              <a:t>hakemlerin dikkatli olmaları kadar yarışmayı takip etmek için bulundukları yerler de çok önemlidir.</a:t>
            </a:r>
            <a:endParaRPr lang="tr-TR" sz="2400" dirty="0"/>
          </a:p>
        </p:txBody>
      </p:sp>
      <p:sp>
        <p:nvSpPr>
          <p:cNvPr id="11" name="Akış Çizelgesi: Bağlayıcı 10"/>
          <p:cNvSpPr/>
          <p:nvPr/>
        </p:nvSpPr>
        <p:spPr>
          <a:xfrm>
            <a:off x="4296905" y="4122548"/>
            <a:ext cx="457200" cy="457200"/>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699" name="Rectangle 4"/>
          <p:cNvSpPr>
            <a:spLocks noChangeArrowheads="1"/>
          </p:cNvSpPr>
          <p:nvPr/>
        </p:nvSpPr>
        <p:spPr bwMode="auto">
          <a:xfrm>
            <a:off x="6" y="10"/>
            <a:ext cx="913262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9701" name="Dikdörtgen 1"/>
          <p:cNvSpPr>
            <a:spLocks noChangeArrowheads="1"/>
          </p:cNvSpPr>
          <p:nvPr/>
        </p:nvSpPr>
        <p:spPr bwMode="auto">
          <a:xfrm>
            <a:off x="1735810" y="956300"/>
            <a:ext cx="10975856" cy="830997"/>
          </a:xfrm>
          <a:prstGeom prst="rect">
            <a:avLst/>
          </a:prstGeom>
          <a:noFill/>
          <a:ln w="9525">
            <a:noFill/>
            <a:miter lim="800000"/>
            <a:headEnd/>
            <a:tailEnd/>
          </a:ln>
        </p:spPr>
        <p:txBody>
          <a:bodyPr wrap="square">
            <a:spAutoFit/>
          </a:bodyPr>
          <a:lstStyle/>
          <a:p>
            <a:pPr eaLnBrk="1" hangingPunct="1"/>
            <a:r>
              <a:rPr lang="tr-TR" altLang="tr-TR" sz="2000" dirty="0">
                <a:latin typeface="Tahoma" pitchFamily="34" charset="0"/>
                <a:cs typeface="Tahoma" pitchFamily="34" charset="0"/>
              </a:rPr>
              <a:t> </a:t>
            </a:r>
            <a:r>
              <a:rPr lang="tr-TR" altLang="tr-TR" sz="2000" dirty="0" smtClean="0">
                <a:latin typeface="Tahoma" pitchFamily="34" charset="0"/>
                <a:cs typeface="Tahoma" pitchFamily="34" charset="0"/>
              </a:rPr>
              <a:t> </a:t>
            </a:r>
            <a:r>
              <a:rPr lang="tr-TR" altLang="tr-TR" sz="2400" dirty="0" smtClean="0">
                <a:latin typeface="Tahoma" pitchFamily="34" charset="0"/>
                <a:cs typeface="Tahoma" pitchFamily="34" charset="0"/>
              </a:rPr>
              <a:t>Yardımcı hakemler hatanın </a:t>
            </a:r>
            <a:r>
              <a:rPr lang="tr-TR" altLang="tr-TR" sz="2400" dirty="0">
                <a:latin typeface="Tahoma" pitchFamily="34" charset="0"/>
                <a:cs typeface="Tahoma" pitchFamily="34" charset="0"/>
              </a:rPr>
              <a:t>yapıldığı yerde </a:t>
            </a:r>
            <a:r>
              <a:rPr lang="tr-TR" altLang="tr-TR" sz="2400" dirty="0">
                <a:solidFill>
                  <a:srgbClr val="FFC000"/>
                </a:solidFill>
                <a:latin typeface="Tahoma" pitchFamily="34" charset="0"/>
                <a:cs typeface="Tahoma" pitchFamily="34" charset="0"/>
              </a:rPr>
              <a:t>sarı </a:t>
            </a:r>
            <a:r>
              <a:rPr lang="tr-TR" altLang="tr-TR" sz="2400" dirty="0">
                <a:latin typeface="Tahoma" pitchFamily="34" charset="0"/>
                <a:cs typeface="Tahoma" pitchFamily="34" charset="0"/>
              </a:rPr>
              <a:t>bayrak kaldırıp </a:t>
            </a:r>
            <a:endParaRPr lang="tr-TR" altLang="tr-TR" sz="2400" dirty="0" smtClean="0">
              <a:latin typeface="Tahoma" pitchFamily="34" charset="0"/>
              <a:cs typeface="Tahoma" pitchFamily="34" charset="0"/>
            </a:endParaRPr>
          </a:p>
          <a:p>
            <a:pPr eaLnBrk="1" hangingPunct="1"/>
            <a:r>
              <a:rPr lang="tr-TR" altLang="tr-TR" sz="2400" dirty="0" smtClean="0">
                <a:latin typeface="Tahoma" pitchFamily="34" charset="0"/>
                <a:cs typeface="Tahoma" pitchFamily="34" charset="0"/>
              </a:rPr>
              <a:t>mutlaka bantla </a:t>
            </a:r>
            <a:r>
              <a:rPr lang="tr-TR" altLang="tr-TR" sz="2400" dirty="0">
                <a:latin typeface="Tahoma" pitchFamily="34" charset="0"/>
                <a:cs typeface="Tahoma" pitchFamily="34" charset="0"/>
              </a:rPr>
              <a:t>ya da başka bir şekilde </a:t>
            </a:r>
            <a:r>
              <a:rPr lang="tr-TR" altLang="tr-TR" sz="2400" dirty="0" smtClean="0">
                <a:latin typeface="Tahoma" pitchFamily="34" charset="0"/>
                <a:cs typeface="Tahoma" pitchFamily="34" charset="0"/>
              </a:rPr>
              <a:t>işaretlemelidirler.</a:t>
            </a:r>
            <a:endParaRPr lang="tr-TR" altLang="tr-TR" sz="2400" dirty="0">
              <a:latin typeface="Tahoma" pitchFamily="34" charset="0"/>
              <a:cs typeface="Tahoma" pitchFamily="34" charset="0"/>
            </a:endParaRPr>
          </a:p>
        </p:txBody>
      </p:sp>
      <p:pic>
        <p:nvPicPr>
          <p:cNvPr id="7" name="Picture 9" descr="http://i2.mirror.co.uk/incoming/article186135.ece/alternates/s615/image-8-for-sport-pics-05-09-11-gallery-258043693.jpg"/>
          <p:cNvPicPr>
            <a:picLocks noChangeAspect="1" noChangeArrowheads="1"/>
          </p:cNvPicPr>
          <p:nvPr/>
        </p:nvPicPr>
        <p:blipFill>
          <a:blip r:embed="rId3" cstate="print"/>
          <a:srcRect/>
          <a:stretch>
            <a:fillRect/>
          </a:stretch>
        </p:blipFill>
        <p:spPr bwMode="auto">
          <a:xfrm>
            <a:off x="7347724" y="2425234"/>
            <a:ext cx="4645257" cy="30900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Oval 7"/>
          <p:cNvSpPr/>
          <p:nvPr/>
        </p:nvSpPr>
        <p:spPr>
          <a:xfrm>
            <a:off x="8754260" y="4383624"/>
            <a:ext cx="916093" cy="7153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5081" y="2960176"/>
            <a:ext cx="4531061" cy="28468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kış Çizelgesi: Bağlayıcı 3"/>
          <p:cNvSpPr/>
          <p:nvPr/>
        </p:nvSpPr>
        <p:spPr>
          <a:xfrm>
            <a:off x="5084972" y="4871182"/>
            <a:ext cx="804383" cy="6858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23" name="Rectangle 4"/>
          <p:cNvSpPr>
            <a:spLocks noChangeArrowheads="1"/>
          </p:cNvSpPr>
          <p:nvPr/>
        </p:nvSpPr>
        <p:spPr bwMode="auto">
          <a:xfrm>
            <a:off x="0" y="10"/>
            <a:ext cx="896290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BAYRAK YARIŞMALARI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0725" name="Dikdörtgen 1"/>
          <p:cNvSpPr>
            <a:spLocks noChangeArrowheads="1"/>
          </p:cNvSpPr>
          <p:nvPr/>
        </p:nvSpPr>
        <p:spPr bwMode="auto">
          <a:xfrm>
            <a:off x="1611824" y="1058868"/>
            <a:ext cx="10291258" cy="4185761"/>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170.4</a:t>
            </a:r>
          </a:p>
          <a:p>
            <a:pPr eaLnBrk="1" hangingPunct="1"/>
            <a:endParaRPr lang="tr-TR" altLang="tr-TR" sz="2400" dirty="0">
              <a:latin typeface="Tahoma" pitchFamily="34" charset="0"/>
              <a:cs typeface="Tahoma" pitchFamily="34" charset="0"/>
            </a:endParaRPr>
          </a:p>
          <a:p>
            <a:pPr eaLnBrk="1" hangingPunct="1"/>
            <a:r>
              <a:rPr lang="tr-TR" altLang="tr-TR" sz="2400" dirty="0">
                <a:solidFill>
                  <a:srgbClr val="0070C0"/>
                </a:solidFill>
                <a:latin typeface="Tahoma" pitchFamily="34" charset="0"/>
                <a:cs typeface="Tahoma" pitchFamily="34" charset="0"/>
              </a:rPr>
              <a:t>Kontrol işaretleri: </a:t>
            </a:r>
          </a:p>
          <a:p>
            <a:pPr eaLnBrk="1" hangingPunct="1"/>
            <a:endParaRPr lang="tr-TR" altLang="tr-TR" sz="2400" b="1" dirty="0">
              <a:latin typeface="Tahoma" pitchFamily="34" charset="0"/>
              <a:cs typeface="Tahoma" pitchFamily="34" charset="0"/>
            </a:endParaRPr>
          </a:p>
          <a:p>
            <a:pPr eaLnBrk="1" hangingPunct="1"/>
            <a:r>
              <a:rPr lang="tr-TR" altLang="tr-TR" sz="2400" dirty="0" smtClean="0">
                <a:latin typeface="Tahoma" pitchFamily="34" charset="0"/>
                <a:cs typeface="Tahoma" pitchFamily="34" charset="0"/>
              </a:rPr>
              <a:t>    Bayrak </a:t>
            </a:r>
            <a:r>
              <a:rPr lang="tr-TR" altLang="tr-TR" sz="2400" dirty="0">
                <a:latin typeface="Tahoma" pitchFamily="34" charset="0"/>
                <a:cs typeface="Tahoma" pitchFamily="34" charset="0"/>
              </a:rPr>
              <a:t>yarışlarının tamamı ya da ilk kısmı kulvarlı koşulduğunda, sporcu kendi kulvarında, pist üzerinde </a:t>
            </a:r>
            <a:r>
              <a:rPr lang="tr-TR" altLang="tr-TR" sz="2600" dirty="0">
                <a:solidFill>
                  <a:srgbClr val="FF0000"/>
                </a:solidFill>
                <a:latin typeface="Tahoma" pitchFamily="34" charset="0"/>
                <a:cs typeface="Tahoma" pitchFamily="34" charset="0"/>
              </a:rPr>
              <a:t>bir adet kontrol işareti</a:t>
            </a:r>
            <a:r>
              <a:rPr lang="tr-TR" altLang="tr-TR" sz="2400" dirty="0">
                <a:solidFill>
                  <a:srgbClr val="FF0000"/>
                </a:solidFill>
                <a:latin typeface="Tahoma" pitchFamily="34" charset="0"/>
                <a:cs typeface="Tahoma" pitchFamily="34" charset="0"/>
              </a:rPr>
              <a:t> </a:t>
            </a:r>
            <a:r>
              <a:rPr lang="tr-TR" altLang="tr-TR" sz="2400" dirty="0">
                <a:latin typeface="Tahoma" pitchFamily="34" charset="0"/>
                <a:cs typeface="Tahoma" pitchFamily="34" charset="0"/>
              </a:rPr>
              <a:t>koyabilir. </a:t>
            </a:r>
            <a:endParaRPr lang="tr-TR" altLang="tr-TR" sz="2400" dirty="0" smtClean="0">
              <a:latin typeface="Tahoma" pitchFamily="34" charset="0"/>
              <a:cs typeface="Tahoma" pitchFamily="34" charset="0"/>
            </a:endParaRPr>
          </a:p>
          <a:p>
            <a:pPr eaLnBrk="1" hangingPunct="1"/>
            <a:endParaRPr lang="tr-TR" altLang="tr-TR" sz="2400" dirty="0">
              <a:latin typeface="Tahoma" pitchFamily="34" charset="0"/>
              <a:cs typeface="Tahoma" pitchFamily="34" charset="0"/>
            </a:endParaRPr>
          </a:p>
          <a:p>
            <a:pPr eaLnBrk="1" hangingPunct="1"/>
            <a:r>
              <a:rPr lang="tr-TR" altLang="tr-TR" sz="2400" dirty="0" smtClean="0">
                <a:latin typeface="Tahoma" pitchFamily="34" charset="0"/>
                <a:cs typeface="Tahoma" pitchFamily="34" charset="0"/>
              </a:rPr>
              <a:t>    Bu </a:t>
            </a:r>
            <a:r>
              <a:rPr lang="tr-TR" altLang="tr-TR" sz="2400" dirty="0">
                <a:latin typeface="Tahoma" pitchFamily="34" charset="0"/>
                <a:cs typeface="Tahoma" pitchFamily="34" charset="0"/>
              </a:rPr>
              <a:t>işaret en çok </a:t>
            </a:r>
            <a:r>
              <a:rPr lang="tr-TR" altLang="tr-TR" sz="2400" dirty="0">
                <a:solidFill>
                  <a:srgbClr val="FF0000"/>
                </a:solidFill>
                <a:latin typeface="Tahoma" pitchFamily="34" charset="0"/>
                <a:cs typeface="Tahoma" pitchFamily="34" charset="0"/>
              </a:rPr>
              <a:t>5cmx40cm</a:t>
            </a:r>
            <a:r>
              <a:rPr lang="tr-TR" altLang="tr-TR" sz="2400" dirty="0">
                <a:latin typeface="Tahoma" pitchFamily="34" charset="0"/>
                <a:cs typeface="Tahoma" pitchFamily="34" charset="0"/>
              </a:rPr>
              <a:t> boyutunda, pistteki daimi çizgilerle karışmayacak şekilde, farklı renkte yapışkanlı bant </a:t>
            </a:r>
            <a:r>
              <a:rPr lang="tr-TR" altLang="tr-TR" sz="2400" dirty="0" smtClean="0">
                <a:latin typeface="Tahoma" pitchFamily="34" charset="0"/>
                <a:cs typeface="Tahoma" pitchFamily="34" charset="0"/>
              </a:rPr>
              <a:t>olmalıdır</a:t>
            </a:r>
            <a:r>
              <a:rPr lang="tr-TR" altLang="tr-TR" sz="2400" dirty="0">
                <a:latin typeface="Tahoma" pitchFamily="34" charset="0"/>
                <a:cs typeface="Tahoma" pitchFamily="34" charset="0"/>
              </a:rPr>
              <a:t>. </a:t>
            </a:r>
            <a:endParaRPr lang="tr-TR" altLang="tr-TR" sz="2400" dirty="0" smtClean="0">
              <a:latin typeface="Tahoma" pitchFamily="34" charset="0"/>
              <a:cs typeface="Tahoma" pitchFamily="34" charset="0"/>
            </a:endParaRPr>
          </a:p>
          <a:p>
            <a:pPr eaLnBrk="1" hangingPunct="1"/>
            <a:endParaRPr lang="tr-TR" altLang="tr-TR" sz="2400" dirty="0">
              <a:latin typeface="Tahoma" pitchFamily="34" charset="0"/>
              <a:cs typeface="Tahoma" pitchFamily="34" charset="0"/>
            </a:endParaRPr>
          </a:p>
          <a:p>
            <a:pPr eaLnBrk="1" hangingPunct="1"/>
            <a:r>
              <a:rPr lang="tr-TR" altLang="tr-TR" sz="2400" dirty="0" smtClean="0">
                <a:latin typeface="Tahoma" pitchFamily="34" charset="0"/>
                <a:cs typeface="Tahoma" pitchFamily="34" charset="0"/>
              </a:rPr>
              <a:t>    Başka </a:t>
            </a:r>
            <a:r>
              <a:rPr lang="tr-TR" altLang="tr-TR" sz="2400" dirty="0">
                <a:latin typeface="Tahoma" pitchFamily="34" charset="0"/>
                <a:cs typeface="Tahoma" pitchFamily="34" charset="0"/>
              </a:rPr>
              <a:t>bir kontrol işareti </a:t>
            </a:r>
            <a:r>
              <a:rPr lang="tr-TR" altLang="tr-TR" sz="2400" dirty="0" smtClean="0">
                <a:latin typeface="Tahoma" pitchFamily="34" charset="0"/>
                <a:cs typeface="Tahoma" pitchFamily="34" charset="0"/>
              </a:rPr>
              <a:t>kullanılmasına müsaade edilmemelidir</a:t>
            </a:r>
            <a:r>
              <a:rPr lang="tr-TR" altLang="tr-TR" sz="2400" dirty="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43450" y="484187"/>
            <a:ext cx="8420100" cy="6126163"/>
          </a:xfrm>
        </p:spPr>
        <p:txBody>
          <a:bodyPr>
            <a:normAutofit/>
          </a:bodyPr>
          <a:lstStyle/>
          <a:p>
            <a: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t>2014-2015 Faaliyet Sezonunda Tüm Hakem Arkadaşlarıma Başarılar Dilerim.</a:t>
            </a:r>
            <a:endParaRPr lang="tr-TR" dirty="0">
              <a:solidFill>
                <a:srgbClr val="002060"/>
              </a:solidFill>
              <a:effectLst>
                <a:outerShdw blurRad="38100" dist="38100" dir="2700000" algn="tl">
                  <a:srgbClr val="000000">
                    <a:alpha val="43137"/>
                  </a:srgbClr>
                </a:outerShdw>
              </a:effectLst>
              <a:latin typeface="AR BERKLEY" panose="02000000000000000000" pitchFamily="2"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1" y="833998"/>
            <a:ext cx="3162300" cy="3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1257300" y="4331463"/>
            <a:ext cx="3581400" cy="1015663"/>
          </a:xfrm>
          <a:prstGeom prst="rect">
            <a:avLst/>
          </a:prstGeom>
        </p:spPr>
        <p:txBody>
          <a:bodyPr wrap="square">
            <a:spAutoFit/>
          </a:bodyPr>
          <a:lstStyle/>
          <a:p>
            <a:pPr lvl="0" algn="ctr" eaLnBrk="1" hangingPunct="1"/>
            <a:r>
              <a:rPr lang="tr-TR" altLang="tr-TR" sz="2000" b="1" dirty="0">
                <a:solidFill>
                  <a:srgbClr val="002060"/>
                </a:solidFill>
                <a:latin typeface="Lucida Handwriting" panose="03010101010101010101" pitchFamily="66" charset="0"/>
                <a:cs typeface="Courier New" pitchFamily="49" charset="0"/>
              </a:rPr>
              <a:t>Fatih </a:t>
            </a:r>
            <a:r>
              <a:rPr lang="tr-TR" altLang="tr-TR" sz="2000" b="1" dirty="0" err="1">
                <a:solidFill>
                  <a:srgbClr val="002060"/>
                </a:solidFill>
                <a:latin typeface="Lucida Handwriting" panose="03010101010101010101" pitchFamily="66" charset="0"/>
                <a:cs typeface="Courier New" pitchFamily="49" charset="0"/>
              </a:rPr>
              <a:t>Çintimar</a:t>
            </a:r>
            <a:endParaRPr lang="tr-TR" altLang="tr-TR" sz="2000" b="1" dirty="0">
              <a:solidFill>
                <a:srgbClr val="002060"/>
              </a:solidFill>
              <a:latin typeface="Lucida Handwriting" panose="03010101010101010101" pitchFamily="66" charset="0"/>
              <a:cs typeface="Courier New" pitchFamily="49" charset="0"/>
            </a:endParaRPr>
          </a:p>
          <a:p>
            <a:pPr lvl="0" algn="ctr" eaLnBrk="1" hangingPunct="1"/>
            <a:r>
              <a:rPr lang="tr-TR" altLang="tr-TR" sz="2000" b="1" dirty="0">
                <a:solidFill>
                  <a:srgbClr val="002060"/>
                </a:solidFill>
                <a:latin typeface="Lucida Handwriting" panose="03010101010101010101" pitchFamily="66" charset="0"/>
                <a:cs typeface="Courier New" pitchFamily="49" charset="0"/>
              </a:rPr>
              <a:t>Atletizm Federasyonu Başkanı</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075" y="225425"/>
            <a:ext cx="1566863"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758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747" name="Rectangle 4"/>
          <p:cNvSpPr>
            <a:spLocks noChangeArrowheads="1"/>
          </p:cNvSpPr>
          <p:nvPr/>
        </p:nvSpPr>
        <p:spPr bwMode="auto">
          <a:xfrm>
            <a:off x="0" y="10"/>
            <a:ext cx="6462218" cy="646331"/>
          </a:xfrm>
          <a:prstGeom prst="rect">
            <a:avLst/>
          </a:prstGeom>
          <a:noFill/>
          <a:ln w="9525">
            <a:noFill/>
            <a:miter lim="800000"/>
            <a:headEnd/>
            <a:tailEnd/>
          </a:ln>
        </p:spPr>
        <p:txBody>
          <a:bodyPr wrap="none">
            <a:spAutoFit/>
          </a:bodyPr>
          <a:lstStyle/>
          <a:p>
            <a:r>
              <a:rPr lang="tr-TR" altLang="tr-TR" sz="3600">
                <a:solidFill>
                  <a:schemeClr val="bg1"/>
                </a:solidFill>
              </a:rPr>
              <a:t>KOŞULAR – BAYRAK YARIŞMALARI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1749" name="Dikdörtgen 1"/>
          <p:cNvSpPr>
            <a:spLocks noChangeArrowheads="1"/>
          </p:cNvSpPr>
          <p:nvPr/>
        </p:nvSpPr>
        <p:spPr bwMode="auto">
          <a:xfrm>
            <a:off x="1596324" y="748132"/>
            <a:ext cx="6865751" cy="6617196"/>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170.18</a:t>
            </a: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4x100 m. bayrak </a:t>
            </a:r>
            <a:r>
              <a:rPr lang="tr-TR" altLang="tr-TR" sz="2200" dirty="0">
                <a:latin typeface="Tahoma" pitchFamily="34" charset="0"/>
                <a:cs typeface="Tahoma" pitchFamily="34" charset="0"/>
              </a:rPr>
              <a:t>yarışmalarında, </a:t>
            </a:r>
            <a:r>
              <a:rPr lang="tr-TR" altLang="tr-TR" sz="2200" dirty="0" smtClean="0">
                <a:latin typeface="Tahoma" pitchFamily="34" charset="0"/>
                <a:cs typeface="Tahoma" pitchFamily="34" charset="0"/>
              </a:rPr>
              <a:t>ilk koşucunun dışındaki </a:t>
            </a:r>
            <a:r>
              <a:rPr lang="tr-TR" altLang="tr-TR" sz="2200" dirty="0">
                <a:latin typeface="Tahoma" pitchFamily="34" charset="0"/>
                <a:cs typeface="Tahoma" pitchFamily="34" charset="0"/>
              </a:rPr>
              <a:t>sporcular, bayrak </a:t>
            </a:r>
            <a:endParaRPr lang="tr-TR" altLang="tr-TR" sz="2200" dirty="0" smtClean="0">
              <a:latin typeface="Tahoma" pitchFamily="34" charset="0"/>
              <a:cs typeface="Tahoma" pitchFamily="34" charset="0"/>
            </a:endParaRPr>
          </a:p>
          <a:p>
            <a:pPr eaLnBrk="1" hangingPunct="1"/>
            <a:r>
              <a:rPr lang="tr-TR" altLang="tr-TR" sz="2200" dirty="0" smtClean="0">
                <a:latin typeface="Tahoma" pitchFamily="34" charset="0"/>
                <a:cs typeface="Tahoma" pitchFamily="34" charset="0"/>
              </a:rPr>
              <a:t>değiştirme </a:t>
            </a:r>
            <a:r>
              <a:rPr lang="tr-TR" altLang="tr-TR" sz="2200" dirty="0">
                <a:latin typeface="Tahoma" pitchFamily="34" charset="0"/>
                <a:cs typeface="Tahoma" pitchFamily="34" charset="0"/>
              </a:rPr>
              <a:t>bölgesinin dışında, </a:t>
            </a:r>
            <a:r>
              <a:rPr lang="tr-TR" altLang="tr-TR" sz="2200" dirty="0" smtClean="0">
                <a:latin typeface="Tahoma" pitchFamily="34" charset="0"/>
                <a:cs typeface="Tahoma" pitchFamily="34" charset="0"/>
              </a:rPr>
              <a:t>10m.’lik hız alma  çizgisinin önünde olmayacak </a:t>
            </a:r>
            <a:r>
              <a:rPr lang="tr-TR" altLang="tr-TR" sz="2200" dirty="0">
                <a:latin typeface="Tahoma" pitchFamily="34" charset="0"/>
                <a:cs typeface="Tahoma" pitchFamily="34" charset="0"/>
              </a:rPr>
              <a:t>şekilde koşuya başlayabilir. </a:t>
            </a:r>
          </a:p>
          <a:p>
            <a:pPr eaLnBrk="1" hangingPunct="1"/>
            <a:endParaRPr lang="tr-TR" altLang="tr-TR" sz="2200" dirty="0" smtClean="0">
              <a:solidFill>
                <a:srgbClr val="FF0000"/>
              </a:solidFill>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Bu </a:t>
            </a:r>
            <a:r>
              <a:rPr lang="tr-TR" altLang="tr-TR" sz="2200" dirty="0">
                <a:latin typeface="Tahoma" pitchFamily="34" charset="0"/>
                <a:cs typeface="Tahoma" pitchFamily="34" charset="0"/>
              </a:rPr>
              <a:t>sınırı göstermek için her </a:t>
            </a:r>
            <a:r>
              <a:rPr lang="tr-TR" altLang="tr-TR" sz="2200" dirty="0" smtClean="0">
                <a:latin typeface="Tahoma" pitchFamily="34" charset="0"/>
                <a:cs typeface="Tahoma" pitchFamily="34" charset="0"/>
              </a:rPr>
              <a:t>kulvarda ayırt </a:t>
            </a:r>
            <a:r>
              <a:rPr lang="tr-TR" altLang="tr-TR" sz="2200" dirty="0">
                <a:latin typeface="Tahoma" pitchFamily="34" charset="0"/>
                <a:cs typeface="Tahoma" pitchFamily="34" charset="0"/>
              </a:rPr>
              <a:t>edici </a:t>
            </a:r>
            <a:r>
              <a:rPr lang="tr-TR" altLang="tr-TR" sz="2200" dirty="0" smtClean="0">
                <a:latin typeface="Tahoma" pitchFamily="34" charset="0"/>
                <a:cs typeface="Tahoma" pitchFamily="34" charset="0"/>
              </a:rPr>
              <a:t>bir çizgi </a:t>
            </a:r>
            <a:r>
              <a:rPr lang="tr-TR" altLang="tr-TR" sz="2200" dirty="0">
                <a:latin typeface="Tahoma" pitchFamily="34" charset="0"/>
                <a:cs typeface="Tahoma" pitchFamily="34" charset="0"/>
              </a:rPr>
              <a:t>bulunmalıdır. Eğer bir </a:t>
            </a:r>
            <a:r>
              <a:rPr lang="tr-TR" altLang="tr-TR" sz="2200" dirty="0" smtClean="0">
                <a:latin typeface="Tahoma" pitchFamily="34" charset="0"/>
                <a:cs typeface="Tahoma" pitchFamily="34" charset="0"/>
              </a:rPr>
              <a:t>sporcu hız alma alanından önce koşuya başlarsa takımı diskalifiye edilmelidir. </a:t>
            </a:r>
          </a:p>
          <a:p>
            <a:pPr eaLnBrk="1" hangingPunct="1"/>
            <a:endParaRPr lang="tr-TR" altLang="tr-TR" sz="2200" dirty="0" smtClean="0">
              <a:solidFill>
                <a:srgbClr val="FF0000"/>
              </a:solidFill>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4x400m. Bayrak yarışmalarında 10m.’lik hız alma alanı kullanılmaz, bayrak 20m.’lik alanda verilip alınmalıdır.</a:t>
            </a:r>
          </a:p>
          <a:p>
            <a:pPr eaLnBrk="1" hangingPunct="1"/>
            <a:r>
              <a:rPr lang="tr-TR" altLang="tr-TR" sz="2200" dirty="0" smtClean="0">
                <a:latin typeface="Tahoma" pitchFamily="34" charset="0"/>
                <a:cs typeface="Tahoma" pitchFamily="34" charset="0"/>
              </a:rPr>
              <a:t> </a:t>
            </a: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Bayrak koşan sporcular kendi kulvarlarında en fazla 5x40 ebadında bir adet şerit bant işareti kullanabilirler.</a:t>
            </a:r>
          </a:p>
          <a:p>
            <a:pPr eaLnBrk="1" hangingPunct="1"/>
            <a:endParaRPr lang="tr-TR" altLang="tr-TR" sz="2400" dirty="0">
              <a:latin typeface="Tahoma" pitchFamily="34" charset="0"/>
              <a:cs typeface="Tahoma" pitchFamily="34" charset="0"/>
            </a:endParaRPr>
          </a:p>
          <a:p>
            <a:pPr eaLnBrk="1" hangingPunct="1"/>
            <a:endParaRPr lang="tr-TR" altLang="tr-TR" sz="2400" dirty="0">
              <a:latin typeface="Tahoma" pitchFamily="34" charset="0"/>
              <a:cs typeface="Tahoma" pitchFamily="34" charset="0"/>
            </a:endParaRPr>
          </a:p>
        </p:txBody>
      </p:sp>
      <p:pic>
        <p:nvPicPr>
          <p:cNvPr id="31750" name="Picture 7" descr="http://sprintathletics.com/wp-content/uploads/2011/05/36319_w600xh400.jpg"/>
          <p:cNvPicPr>
            <a:picLocks noChangeAspect="1" noChangeArrowheads="1"/>
          </p:cNvPicPr>
          <p:nvPr/>
        </p:nvPicPr>
        <p:blipFill>
          <a:blip r:embed="rId3" cstate="print"/>
          <a:srcRect/>
          <a:stretch>
            <a:fillRect/>
          </a:stretch>
        </p:blipFill>
        <p:spPr bwMode="auto">
          <a:xfrm>
            <a:off x="7872044" y="508963"/>
            <a:ext cx="4087481" cy="27234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62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a:solidFill>
                  <a:schemeClr val="bg1"/>
                </a:solidFill>
              </a:rPr>
              <a:t>KOŞULAR –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TextBox 6"/>
          <p:cNvSpPr txBox="1">
            <a:spLocks noChangeArrowheads="1"/>
          </p:cNvSpPr>
          <p:nvPr/>
        </p:nvSpPr>
        <p:spPr bwMode="auto">
          <a:xfrm>
            <a:off x="1476968" y="918876"/>
            <a:ext cx="9919172" cy="6247864"/>
          </a:xfrm>
          <a:prstGeom prst="rect">
            <a:avLst/>
          </a:prstGeom>
          <a:noFill/>
          <a:ln w="9525">
            <a:noFill/>
            <a:miter lim="800000"/>
            <a:headEnd/>
            <a:tailEnd/>
          </a:ln>
        </p:spPr>
        <p:txBody>
          <a:bodyPr wrap="square">
            <a:spAutoFit/>
          </a:bodyPr>
          <a:lstStyle/>
          <a:p>
            <a:pPr lvl="0" eaLnBrk="1" hangingPunct="1"/>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170.20</a:t>
            </a:r>
            <a:endParaRPr lang="tr-TR" altLang="tr-TR" sz="2400" u="sng" dirty="0">
              <a:solidFill>
                <a:srgbClr val="FF0000"/>
              </a:solidFill>
              <a:latin typeface="Tahoma" pitchFamily="34" charset="0"/>
              <a:cs typeface="Tahoma" pitchFamily="34" charset="0"/>
            </a:endParaRPr>
          </a:p>
          <a:p>
            <a:pPr lvl="0" eaLnBrk="1" hangingPunct="1"/>
            <a:r>
              <a:rPr lang="tr-TR" altLang="tr-TR" sz="2200" dirty="0" smtClean="0">
                <a:solidFill>
                  <a:srgbClr val="FF0000"/>
                </a:solidFill>
                <a:latin typeface="Tahoma" pitchFamily="34" charset="0"/>
                <a:cs typeface="Tahoma" pitchFamily="34" charset="0"/>
              </a:rPr>
              <a:t>*</a:t>
            </a:r>
            <a:r>
              <a:rPr lang="tr-TR" altLang="tr-TR" sz="2200" dirty="0" smtClean="0">
                <a:solidFill>
                  <a:prstClr val="black"/>
                </a:solidFill>
                <a:latin typeface="Tahoma" pitchFamily="34" charset="0"/>
                <a:cs typeface="Tahoma" pitchFamily="34" charset="0"/>
              </a:rPr>
              <a:t> 4x400 </a:t>
            </a:r>
            <a:r>
              <a:rPr lang="tr-TR" altLang="tr-TR" sz="2200" dirty="0">
                <a:solidFill>
                  <a:prstClr val="black"/>
                </a:solidFill>
                <a:latin typeface="Tahoma" pitchFamily="34" charset="0"/>
                <a:cs typeface="Tahoma" pitchFamily="34" charset="0"/>
              </a:rPr>
              <a:t>m. bayrak </a:t>
            </a:r>
            <a:r>
              <a:rPr lang="tr-TR" altLang="tr-TR" sz="2200" dirty="0" smtClean="0">
                <a:solidFill>
                  <a:prstClr val="black"/>
                </a:solidFill>
                <a:latin typeface="Tahoma" pitchFamily="34" charset="0"/>
                <a:cs typeface="Tahoma" pitchFamily="34" charset="0"/>
              </a:rPr>
              <a:t>yarışmalarında, 3. ve 4. </a:t>
            </a:r>
          </a:p>
          <a:p>
            <a:pPr lvl="0" eaLnBrk="1" hangingPunct="1"/>
            <a:r>
              <a:rPr lang="tr-TR" altLang="tr-TR" sz="2200" dirty="0" smtClean="0">
                <a:solidFill>
                  <a:prstClr val="black"/>
                </a:solidFill>
                <a:latin typeface="Tahoma" pitchFamily="34" charset="0"/>
                <a:cs typeface="Tahoma" pitchFamily="34" charset="0"/>
              </a:rPr>
              <a:t>   ayakta koşan sporcular görevli hakemin</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talimatına göre takım elemanlarının son</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viraja (200m. </a:t>
            </a:r>
            <a:r>
              <a:rPr lang="tr-TR" altLang="tr-TR" sz="2200" dirty="0">
                <a:solidFill>
                  <a:prstClr val="black"/>
                </a:solidFill>
                <a:latin typeface="Tahoma" pitchFamily="34" charset="0"/>
                <a:cs typeface="Tahoma" pitchFamily="34" charset="0"/>
              </a:rPr>
              <a:t>k</a:t>
            </a:r>
            <a:r>
              <a:rPr lang="tr-TR" altLang="tr-TR" sz="2200" dirty="0" smtClean="0">
                <a:solidFill>
                  <a:prstClr val="black"/>
                </a:solidFill>
                <a:latin typeface="Tahoma" pitchFamily="34" charset="0"/>
                <a:cs typeface="Tahoma" pitchFamily="34" charset="0"/>
              </a:rPr>
              <a:t>öşesi) girdiği sırayla aynı</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sırada (içten dışa doğru) bekleme yerinde</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pozisyon almalıdır.</a:t>
            </a:r>
          </a:p>
          <a:p>
            <a:pPr lvl="0" eaLnBrk="1" hangingPunct="1"/>
            <a:endParaRPr lang="tr-TR" altLang="tr-TR" sz="2200" dirty="0">
              <a:solidFill>
                <a:prstClr val="black"/>
              </a:solidFill>
              <a:latin typeface="Tahoma" pitchFamily="34" charset="0"/>
              <a:cs typeface="Tahoma" pitchFamily="34" charset="0"/>
            </a:endParaRPr>
          </a:p>
          <a:p>
            <a:pPr lvl="0" eaLnBrk="1" hangingPunct="1"/>
            <a:r>
              <a:rPr lang="tr-TR" altLang="tr-TR" sz="2200" dirty="0" smtClean="0">
                <a:solidFill>
                  <a:prstClr val="black"/>
                </a:solidFill>
                <a:latin typeface="Tahoma" pitchFamily="34" charset="0"/>
                <a:cs typeface="Tahoma" pitchFamily="34" charset="0"/>
              </a:rPr>
              <a:t>   Bayrağı getiren sporcu bu noktayı geçtiğinde,</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bekleyen sporcu sırasını korumalı ve bayrak</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değiştirme bölgesinin başındaki pozisyonunu</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(diziliş sırasını) değiştirmemelidir.</a:t>
            </a:r>
          </a:p>
          <a:p>
            <a:pPr lvl="0" eaLnBrk="1" hangingPunct="1"/>
            <a:endParaRPr lang="tr-TR" altLang="tr-TR" sz="2200" dirty="0">
              <a:solidFill>
                <a:prstClr val="black"/>
              </a:solidFill>
              <a:latin typeface="Tahoma" pitchFamily="34" charset="0"/>
              <a:cs typeface="Tahoma" pitchFamily="34" charset="0"/>
            </a:endParaRPr>
          </a:p>
          <a:p>
            <a:pPr lvl="0" eaLnBrk="1" hangingPunct="1"/>
            <a:r>
              <a:rPr lang="tr-TR" altLang="tr-TR" sz="2200" dirty="0" smtClean="0">
                <a:solidFill>
                  <a:prstClr val="black"/>
                </a:solidFill>
                <a:latin typeface="Tahoma" pitchFamily="34" charset="0"/>
                <a:cs typeface="Tahoma" pitchFamily="34" charset="0"/>
              </a:rPr>
              <a:t>   Bu kurala uymayan, bekleme sırasını değiştiren</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sporcu, takımının diskalifiye olmasına neden </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olacaktır.</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a:t>
            </a:r>
          </a:p>
          <a:p>
            <a:pPr lvl="0" eaLnBrk="1" hangingPunct="1"/>
            <a:endParaRPr lang="tr-TR" altLang="tr-TR" sz="2400" dirty="0">
              <a:latin typeface="Tahoma" pitchFamily="34" charset="0"/>
              <a:ea typeface="Tahoma" pitchFamily="34" charset="0"/>
              <a:cs typeface="Tahoma" pitchFamily="34" charset="0"/>
            </a:endParaRPr>
          </a:p>
        </p:txBody>
      </p:sp>
      <p:pic>
        <p:nvPicPr>
          <p:cNvPr id="9" name="Picture 6" descr="4x400 m. 2.3. adamlar bayrak veri+şi,al¦-+ş¦-.jpg"/>
          <p:cNvPicPr>
            <a:picLocks noChangeAspect="1"/>
          </p:cNvPicPr>
          <p:nvPr/>
        </p:nvPicPr>
        <p:blipFill>
          <a:blip r:embed="rId3" cstate="print"/>
          <a:srcRect/>
          <a:stretch>
            <a:fillRect/>
          </a:stretch>
        </p:blipFill>
        <p:spPr bwMode="auto">
          <a:xfrm>
            <a:off x="7116634" y="918876"/>
            <a:ext cx="4898386" cy="27566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1" name="Rectangle 4"/>
          <p:cNvSpPr>
            <a:spLocks noChangeArrowheads="1"/>
          </p:cNvSpPr>
          <p:nvPr/>
        </p:nvSpPr>
        <p:spPr bwMode="auto">
          <a:xfrm>
            <a:off x="6" y="10"/>
            <a:ext cx="9124036"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ISINMALAR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2773" name="Dikdörtgen 1"/>
          <p:cNvSpPr>
            <a:spLocks noChangeArrowheads="1"/>
          </p:cNvSpPr>
          <p:nvPr/>
        </p:nvSpPr>
        <p:spPr bwMode="auto">
          <a:xfrm>
            <a:off x="1642820" y="1058871"/>
            <a:ext cx="9853862" cy="4893647"/>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180.1</a:t>
            </a:r>
          </a:p>
          <a:p>
            <a:pPr eaLnBrk="1" hangingPunct="1"/>
            <a:endParaRPr lang="tr-TR" altLang="tr-TR" sz="24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a:t>
            </a:r>
            <a:r>
              <a:rPr lang="tr-TR" altLang="tr-TR" sz="2200" dirty="0" smtClean="0">
                <a:latin typeface="Tahoma" pitchFamily="34" charset="0"/>
                <a:cs typeface="Tahoma" pitchFamily="34" charset="0"/>
              </a:rPr>
              <a:t> Yarışma </a:t>
            </a:r>
            <a:r>
              <a:rPr lang="tr-TR" altLang="tr-TR" sz="2200" dirty="0">
                <a:latin typeface="Tahoma" pitchFamily="34" charset="0"/>
                <a:cs typeface="Tahoma" pitchFamily="34" charset="0"/>
              </a:rPr>
              <a:t>alanında ve yarışma başlamadan önce her sporcu ısınma atlayışları / atışları yapabilir. </a:t>
            </a: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 * </a:t>
            </a:r>
            <a:r>
              <a:rPr lang="tr-TR" altLang="tr-TR" sz="2200" dirty="0" smtClean="0">
                <a:latin typeface="Tahoma" pitchFamily="34" charset="0"/>
                <a:cs typeface="Tahoma" pitchFamily="34" charset="0"/>
              </a:rPr>
              <a:t>Atma </a:t>
            </a:r>
            <a:r>
              <a:rPr lang="tr-TR" altLang="tr-TR" sz="2200" dirty="0">
                <a:latin typeface="Tahoma" pitchFamily="34" charset="0"/>
                <a:cs typeface="Tahoma" pitchFamily="34" charset="0"/>
              </a:rPr>
              <a:t>yarışmalarında ısınma atışları belirlenen kura sırasında ve </a:t>
            </a:r>
            <a:r>
              <a:rPr lang="tr-TR" altLang="tr-TR" sz="2200" dirty="0">
                <a:solidFill>
                  <a:srgbClr val="FF0000"/>
                </a:solidFill>
                <a:latin typeface="Tahoma" pitchFamily="34" charset="0"/>
                <a:cs typeface="Tahoma" pitchFamily="34" charset="0"/>
              </a:rPr>
              <a:t>HAKEM</a:t>
            </a:r>
            <a:r>
              <a:rPr lang="tr-TR" altLang="tr-TR" sz="2200" dirty="0">
                <a:latin typeface="Tahoma" pitchFamily="34" charset="0"/>
                <a:cs typeface="Tahoma" pitchFamily="34" charset="0"/>
              </a:rPr>
              <a:t> gözetiminde yapılmalıdır. </a:t>
            </a: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a:t>
            </a:r>
            <a:r>
              <a:rPr lang="tr-TR" altLang="tr-TR" sz="2200" dirty="0" smtClean="0">
                <a:latin typeface="Tahoma" pitchFamily="34" charset="0"/>
                <a:cs typeface="Tahoma" pitchFamily="34" charset="0"/>
              </a:rPr>
              <a:t> Sporcuların </a:t>
            </a:r>
            <a:r>
              <a:rPr lang="tr-TR" altLang="tr-TR" sz="2200" dirty="0">
                <a:latin typeface="Tahoma" pitchFamily="34" charset="0"/>
                <a:cs typeface="Tahoma" pitchFamily="34" charset="0"/>
              </a:rPr>
              <a:t>deneme atlayışları / atışları yapmalarında sınırlama yoktur. </a:t>
            </a:r>
            <a:r>
              <a:rPr lang="tr-TR" altLang="tr-TR" sz="2200" dirty="0" smtClean="0">
                <a:latin typeface="Tahoma" pitchFamily="34" charset="0"/>
                <a:cs typeface="Tahoma" pitchFamily="34" charset="0"/>
              </a:rPr>
              <a:t>Buradaki sınırlama </a:t>
            </a:r>
            <a:r>
              <a:rPr lang="tr-TR" altLang="tr-TR" sz="2200" dirty="0">
                <a:latin typeface="Tahoma" pitchFamily="34" charset="0"/>
                <a:cs typeface="Tahoma" pitchFamily="34" charset="0"/>
              </a:rPr>
              <a:t>Kontrol Odasından sektöre gelindiğinde  müsabakanın başlama saati ile sporcu katılım sayısındaki azlık veya çoklukla bağlantılıdır</a:t>
            </a:r>
            <a:r>
              <a:rPr lang="tr-TR" altLang="tr-TR" sz="2200" dirty="0" smtClean="0">
                <a:latin typeface="Tahoma" pitchFamily="34" charset="0"/>
                <a:cs typeface="Tahoma" pitchFamily="34" charset="0"/>
              </a:rPr>
              <a:t>.</a:t>
            </a: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a:t>
            </a:r>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Yarışma başladıktan sonra sporcular atma, atlama alanlarını</a:t>
            </a:r>
            <a:r>
              <a:rPr lang="tr-TR" altLang="tr-TR" sz="2200" dirty="0">
                <a:solidFill>
                  <a:srgbClr val="FF0000"/>
                </a:solidFill>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ile koşu yollarını ya da malzemelerini ısınma amaçlı kullanamazlar.</a:t>
            </a:r>
            <a:endParaRPr lang="tr-TR" altLang="tr-TR" sz="2200" dirty="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795" name="Rectangle 4"/>
          <p:cNvSpPr>
            <a:spLocks noChangeArrowheads="1"/>
          </p:cNvSpPr>
          <p:nvPr/>
        </p:nvSpPr>
        <p:spPr bwMode="auto">
          <a:xfrm>
            <a:off x="8" y="10"/>
            <a:ext cx="8869159"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SÜRELER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3797" name="Dikdörtgen 1"/>
          <p:cNvSpPr>
            <a:spLocks noChangeArrowheads="1"/>
          </p:cNvSpPr>
          <p:nvPr/>
        </p:nvSpPr>
        <p:spPr bwMode="auto">
          <a:xfrm>
            <a:off x="1596325" y="643834"/>
            <a:ext cx="10357557" cy="5586145"/>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180.16</a:t>
            </a:r>
          </a:p>
          <a:p>
            <a:r>
              <a:rPr lang="tr-TR" altLang="tr-TR" sz="2500" dirty="0" smtClean="0">
                <a:solidFill>
                  <a:srgbClr val="FF000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Alan </a:t>
            </a:r>
            <a:r>
              <a:rPr lang="tr-TR" altLang="tr-TR" sz="2200" dirty="0">
                <a:latin typeface="Tahoma" pitchFamily="34" charset="0"/>
                <a:ea typeface="Tahoma" pitchFamily="34" charset="0"/>
                <a:cs typeface="Tahoma" pitchFamily="34" charset="0"/>
              </a:rPr>
              <a:t>yarışmalarında </a:t>
            </a:r>
            <a:r>
              <a:rPr lang="tr-TR" altLang="tr-TR" sz="2200" dirty="0" smtClean="0">
                <a:latin typeface="Tahoma" pitchFamily="34" charset="0"/>
                <a:ea typeface="Tahoma" pitchFamily="34" charset="0"/>
                <a:cs typeface="Tahoma" pitchFamily="34" charset="0"/>
              </a:rPr>
              <a:t>(yüksek </a:t>
            </a:r>
            <a:r>
              <a:rPr lang="tr-TR" altLang="tr-TR" sz="2200" dirty="0">
                <a:latin typeface="Tahoma" pitchFamily="34" charset="0"/>
                <a:ea typeface="Tahoma" pitchFamily="34" charset="0"/>
                <a:cs typeface="Tahoma" pitchFamily="34" charset="0"/>
              </a:rPr>
              <a:t>ve sırıkla atlama hariç) nedensiz olarak denemesini geciktiren sporcunun denemesini yapmasına izin verilmeyecek ve denemesi başarısız </a:t>
            </a:r>
            <a:r>
              <a:rPr lang="tr-TR" altLang="tr-TR" sz="2200" dirty="0">
                <a:solidFill>
                  <a:srgbClr val="FF0000"/>
                </a:solidFill>
                <a:latin typeface="Tahoma" pitchFamily="34" charset="0"/>
                <a:ea typeface="Tahoma" pitchFamily="34" charset="0"/>
                <a:cs typeface="Tahoma" pitchFamily="34" charset="0"/>
              </a:rPr>
              <a:t>(X) </a:t>
            </a:r>
            <a:r>
              <a:rPr lang="tr-TR" altLang="tr-TR" sz="2200" dirty="0">
                <a:latin typeface="Tahoma" pitchFamily="34" charset="0"/>
                <a:ea typeface="Tahoma" pitchFamily="34" charset="0"/>
                <a:cs typeface="Tahoma" pitchFamily="34" charset="0"/>
              </a:rPr>
              <a:t>olarak kaydedilektir. Nedensiz gecikme kararı, tüm koşullar göz önüne alınarak </a:t>
            </a:r>
            <a:r>
              <a:rPr lang="tr-TR" altLang="tr-TR" sz="2200" dirty="0" smtClean="0">
                <a:solidFill>
                  <a:srgbClr val="FF0000"/>
                </a:solidFill>
                <a:latin typeface="Tahoma" pitchFamily="34" charset="0"/>
                <a:ea typeface="Tahoma" pitchFamily="34" charset="0"/>
                <a:cs typeface="Tahoma" pitchFamily="34" charset="0"/>
              </a:rPr>
              <a:t>Başhakem</a:t>
            </a:r>
            <a:r>
              <a:rPr lang="tr-TR" altLang="tr-TR" sz="2200" dirty="0" smtClean="0">
                <a:latin typeface="Tahoma" pitchFamily="34" charset="0"/>
                <a:ea typeface="Tahoma" pitchFamily="34" charset="0"/>
                <a:cs typeface="Tahoma" pitchFamily="34" charset="0"/>
              </a:rPr>
              <a:t> </a:t>
            </a:r>
            <a:r>
              <a:rPr lang="tr-TR" altLang="tr-TR" sz="2200" dirty="0">
                <a:latin typeface="Tahoma" pitchFamily="34" charset="0"/>
                <a:ea typeface="Tahoma" pitchFamily="34" charset="0"/>
                <a:cs typeface="Tahoma" pitchFamily="34" charset="0"/>
              </a:rPr>
              <a:t>tarafından verilecektir. Yüksek ve sırıkla atlamada ise pas </a:t>
            </a:r>
            <a:r>
              <a:rPr lang="tr-TR" altLang="tr-TR" sz="2200" dirty="0" smtClean="0">
                <a:solidFill>
                  <a:srgbClr val="FF0000"/>
                </a:solidFill>
                <a:latin typeface="Tahoma" pitchFamily="34" charset="0"/>
                <a:ea typeface="Tahoma" pitchFamily="34" charset="0"/>
                <a:cs typeface="Tahoma" pitchFamily="34" charset="0"/>
              </a:rPr>
              <a:t>( </a:t>
            </a:r>
            <a:r>
              <a:rPr lang="tr-TR" altLang="tr-TR" sz="2200" dirty="0">
                <a:solidFill>
                  <a:srgbClr val="FF0000"/>
                </a:solidFill>
                <a:latin typeface="Tahoma" pitchFamily="34" charset="0"/>
                <a:ea typeface="Tahoma" pitchFamily="34" charset="0"/>
                <a:cs typeface="Tahoma" pitchFamily="34" charset="0"/>
              </a:rPr>
              <a:t>– ) </a:t>
            </a:r>
            <a:r>
              <a:rPr lang="tr-TR" altLang="tr-TR" sz="2200" dirty="0">
                <a:solidFill>
                  <a:prstClr val="black"/>
                </a:solidFill>
                <a:latin typeface="Tahoma" pitchFamily="34" charset="0"/>
                <a:ea typeface="Tahoma" pitchFamily="34" charset="0"/>
                <a:cs typeface="Tahoma" pitchFamily="34" charset="0"/>
              </a:rPr>
              <a:t>geçti </a:t>
            </a:r>
            <a:r>
              <a:rPr lang="tr-TR" altLang="tr-TR" sz="2200" dirty="0" smtClean="0">
                <a:latin typeface="Tahoma" pitchFamily="34" charset="0"/>
                <a:ea typeface="Tahoma" pitchFamily="34" charset="0"/>
                <a:cs typeface="Tahoma" pitchFamily="34" charset="0"/>
              </a:rPr>
              <a:t>olarak </a:t>
            </a:r>
            <a:r>
              <a:rPr lang="tr-TR" altLang="tr-TR" sz="2200" dirty="0">
                <a:latin typeface="Tahoma" pitchFamily="34" charset="0"/>
                <a:ea typeface="Tahoma" pitchFamily="34" charset="0"/>
                <a:cs typeface="Tahoma" pitchFamily="34" charset="0"/>
              </a:rPr>
              <a:t>kaydedilecektir.</a:t>
            </a:r>
          </a:p>
          <a:p>
            <a:r>
              <a:rPr lang="tr-TR" altLang="tr-TR" sz="2200" dirty="0">
                <a:solidFill>
                  <a:srgbClr val="FF0000"/>
                </a:solidFill>
                <a:latin typeface="Tahoma" pitchFamily="34" charset="0"/>
                <a:ea typeface="Tahoma" pitchFamily="34" charset="0"/>
                <a:cs typeface="Tahoma" pitchFamily="34" charset="0"/>
              </a:rPr>
              <a:t> </a:t>
            </a:r>
            <a:endParaRPr lang="tr-TR" altLang="tr-TR" sz="2200" dirty="0" smtClean="0">
              <a:solidFill>
                <a:srgbClr val="FF0000"/>
              </a:solidFill>
              <a:latin typeface="Tahoma" pitchFamily="34" charset="0"/>
              <a:ea typeface="Tahoma" pitchFamily="34" charset="0"/>
              <a:cs typeface="Tahoma" pitchFamily="34" charset="0"/>
            </a:endParaRPr>
          </a:p>
          <a:p>
            <a:r>
              <a:rPr lang="tr-TR" altLang="tr-TR" sz="2200" dirty="0" smtClean="0">
                <a:solidFill>
                  <a:srgbClr val="FF000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İlgili </a:t>
            </a:r>
            <a:r>
              <a:rPr lang="tr-TR" altLang="tr-TR" sz="2200" dirty="0">
                <a:latin typeface="Tahoma" pitchFamily="34" charset="0"/>
                <a:ea typeface="Tahoma" pitchFamily="34" charset="0"/>
                <a:cs typeface="Tahoma" pitchFamily="34" charset="0"/>
              </a:rPr>
              <a:t>hakem, sporcuya denemesine </a:t>
            </a:r>
            <a:r>
              <a:rPr lang="tr-TR" altLang="tr-TR" sz="2200" dirty="0" smtClean="0">
                <a:latin typeface="Tahoma" pitchFamily="34" charset="0"/>
                <a:ea typeface="Tahoma" pitchFamily="34" charset="0"/>
                <a:cs typeface="Tahoma" pitchFamily="34" charset="0"/>
              </a:rPr>
              <a:t>başlaması </a:t>
            </a:r>
            <a:r>
              <a:rPr lang="tr-TR" altLang="tr-TR" sz="2200" dirty="0">
                <a:latin typeface="Tahoma" pitchFamily="34" charset="0"/>
                <a:ea typeface="Tahoma" pitchFamily="34" charset="0"/>
                <a:cs typeface="Tahoma" pitchFamily="34" charset="0"/>
              </a:rPr>
              <a:t>için her şeyin hazır olduğunu ve sporcunun süresinin başlayacağını </a:t>
            </a:r>
            <a:r>
              <a:rPr lang="tr-TR" altLang="tr-TR" sz="2200" dirty="0" smtClean="0">
                <a:latin typeface="Tahoma" pitchFamily="34" charset="0"/>
                <a:ea typeface="Tahoma" pitchFamily="34" charset="0"/>
                <a:cs typeface="Tahoma" pitchFamily="34" charset="0"/>
              </a:rPr>
              <a:t>bildirmelidir</a:t>
            </a:r>
            <a:r>
              <a:rPr lang="tr-TR" altLang="tr-TR" sz="2200" dirty="0">
                <a:latin typeface="Tahoma" pitchFamily="34" charset="0"/>
                <a:ea typeface="Tahoma" pitchFamily="34" charset="0"/>
                <a:cs typeface="Tahoma" pitchFamily="34" charset="0"/>
              </a:rPr>
              <a:t>. Eğer sporcu bu süre içerisinde denemesini gerçekleştirmezse ve deneme için kendisine verilen sürenin sona ermesinden sonra </a:t>
            </a:r>
            <a:r>
              <a:rPr lang="tr-TR" altLang="tr-TR" sz="2200" dirty="0" smtClean="0">
                <a:latin typeface="Tahoma" pitchFamily="34" charset="0"/>
                <a:ea typeface="Tahoma" pitchFamily="34" charset="0"/>
                <a:cs typeface="Tahoma" pitchFamily="34" charset="0"/>
              </a:rPr>
              <a:t>yaptığı atış/atlayış </a:t>
            </a:r>
            <a:r>
              <a:rPr lang="tr-TR" altLang="tr-TR" sz="2200" dirty="0">
                <a:latin typeface="Tahoma" pitchFamily="34" charset="0"/>
                <a:ea typeface="Tahoma" pitchFamily="34" charset="0"/>
                <a:cs typeface="Tahoma" pitchFamily="34" charset="0"/>
              </a:rPr>
              <a:t>geçersiz </a:t>
            </a:r>
            <a:r>
              <a:rPr lang="tr-TR" altLang="tr-TR" sz="2200" dirty="0">
                <a:solidFill>
                  <a:srgbClr val="FF0000"/>
                </a:solidFill>
                <a:latin typeface="Tahoma" pitchFamily="34" charset="0"/>
                <a:ea typeface="Tahoma" pitchFamily="34" charset="0"/>
                <a:cs typeface="Tahoma" pitchFamily="34" charset="0"/>
              </a:rPr>
              <a:t>(X) </a:t>
            </a:r>
            <a:r>
              <a:rPr lang="tr-TR" altLang="tr-TR" sz="2200" dirty="0">
                <a:latin typeface="Tahoma" pitchFamily="34" charset="0"/>
                <a:ea typeface="Tahoma" pitchFamily="34" charset="0"/>
                <a:cs typeface="Tahoma" pitchFamily="34" charset="0"/>
              </a:rPr>
              <a:t>olarak kaydedilecektir.</a:t>
            </a:r>
          </a:p>
          <a:p>
            <a:r>
              <a:rPr lang="tr-TR" altLang="tr-TR" sz="2200" dirty="0">
                <a:latin typeface="Tahoma" pitchFamily="34" charset="0"/>
                <a:ea typeface="Tahoma" pitchFamily="34" charset="0"/>
                <a:cs typeface="Tahoma" pitchFamily="34" charset="0"/>
              </a:rPr>
              <a:t> </a:t>
            </a:r>
            <a:endParaRPr lang="tr-TR" altLang="tr-TR" sz="2200" dirty="0" smtClean="0">
              <a:latin typeface="Tahoma" pitchFamily="34" charset="0"/>
              <a:ea typeface="Tahoma" pitchFamily="34" charset="0"/>
              <a:cs typeface="Tahoma" pitchFamily="34" charset="0"/>
            </a:endParaRPr>
          </a:p>
          <a:p>
            <a:r>
              <a:rPr lang="tr-TR" altLang="tr-TR" sz="2200" dirty="0" smtClean="0">
                <a:solidFill>
                  <a:srgbClr val="FF0000"/>
                </a:solidFill>
                <a:latin typeface="Tahoma" pitchFamily="34" charset="0"/>
                <a:ea typeface="Tahoma" pitchFamily="34" charset="0"/>
                <a:cs typeface="Tahoma" pitchFamily="34" charset="0"/>
              </a:rPr>
              <a:t>*</a:t>
            </a:r>
            <a:r>
              <a:rPr lang="tr-TR" altLang="tr-TR" sz="2200" dirty="0" smtClean="0">
                <a:latin typeface="Tahoma" pitchFamily="34" charset="0"/>
                <a:ea typeface="Tahoma" pitchFamily="34" charset="0"/>
                <a:cs typeface="Tahoma" pitchFamily="34" charset="0"/>
              </a:rPr>
              <a:t> Sırıkla </a:t>
            </a:r>
            <a:r>
              <a:rPr lang="tr-TR" altLang="tr-TR" sz="2200" dirty="0">
                <a:latin typeface="Tahoma" pitchFamily="34" charset="0"/>
                <a:ea typeface="Tahoma" pitchFamily="34" charset="0"/>
                <a:cs typeface="Tahoma" pitchFamily="34" charset="0"/>
              </a:rPr>
              <a:t>atlama yarışmasında süre, çıtanın sporcunun istediği şekilde hazır olmasından sonra </a:t>
            </a:r>
            <a:r>
              <a:rPr lang="tr-TR" altLang="tr-TR" sz="2200" dirty="0" smtClean="0">
                <a:latin typeface="Tahoma" pitchFamily="34" charset="0"/>
                <a:ea typeface="Tahoma" pitchFamily="34" charset="0"/>
                <a:cs typeface="Tahoma" pitchFamily="34" charset="0"/>
              </a:rPr>
              <a:t>başlamalıdır</a:t>
            </a:r>
            <a:r>
              <a:rPr lang="tr-TR" altLang="tr-TR" sz="2200" dirty="0">
                <a:latin typeface="Tahoma" pitchFamily="34" charset="0"/>
                <a:ea typeface="Tahoma" pitchFamily="34" charset="0"/>
                <a:cs typeface="Tahoma" pitchFamily="34" charset="0"/>
              </a:rPr>
              <a:t>. </a:t>
            </a:r>
            <a:r>
              <a:rPr lang="tr-TR" altLang="tr-TR" sz="2200" dirty="0">
                <a:solidFill>
                  <a:srgbClr val="FF0000"/>
                </a:solidFill>
                <a:latin typeface="Tahoma" pitchFamily="34" charset="0"/>
                <a:ea typeface="Tahoma" pitchFamily="34" charset="0"/>
                <a:cs typeface="Tahoma" pitchFamily="34" charset="0"/>
              </a:rPr>
              <a:t>Sporcunun daha sonraki ayarlama istekleri için ek süre </a:t>
            </a:r>
            <a:r>
              <a:rPr lang="tr-TR" altLang="tr-TR" sz="2200" dirty="0" smtClean="0">
                <a:solidFill>
                  <a:srgbClr val="FF0000"/>
                </a:solidFill>
                <a:latin typeface="Tahoma" pitchFamily="34" charset="0"/>
                <a:ea typeface="Tahoma" pitchFamily="34" charset="0"/>
                <a:cs typeface="Tahoma" pitchFamily="34" charset="0"/>
              </a:rPr>
              <a:t>verilmemelidir</a:t>
            </a:r>
            <a:r>
              <a:rPr lang="tr-TR" altLang="tr-TR" sz="2200" dirty="0">
                <a:solidFill>
                  <a:srgbClr val="FF0000"/>
                </a:solidFill>
                <a:latin typeface="Tahoma" pitchFamily="34" charset="0"/>
                <a:ea typeface="Tahoma" pitchFamily="34" charset="0"/>
                <a:cs typeface="Tahoma" pitchFamily="34" charset="0"/>
              </a:rPr>
              <a:t>.</a:t>
            </a:r>
            <a:r>
              <a:rPr lang="tr-TR" altLang="tr-TR" sz="2200" dirty="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Bu durumlarda </a:t>
            </a:r>
            <a:r>
              <a:rPr lang="tr-TR" altLang="tr-TR" sz="2200" dirty="0" smtClean="0">
                <a:solidFill>
                  <a:srgbClr val="FF0000"/>
                </a:solidFill>
                <a:latin typeface="Tahoma" pitchFamily="34" charset="0"/>
                <a:ea typeface="Tahoma" pitchFamily="34" charset="0"/>
                <a:cs typeface="Tahoma" pitchFamily="34" charset="0"/>
              </a:rPr>
              <a:t>ayarlama sporcunun kendi süresi içerisinde yapılmalıdır.</a:t>
            </a:r>
            <a:endParaRPr lang="tr-TR" altLang="tr-TR" sz="2200" dirty="0">
              <a:solidFill>
                <a:srgbClr val="FF00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8" name="Rectangle 4"/>
          <p:cNvSpPr>
            <a:spLocks noChangeArrowheads="1"/>
          </p:cNvSpPr>
          <p:nvPr/>
        </p:nvSpPr>
        <p:spPr bwMode="auto">
          <a:xfrm>
            <a:off x="0" y="10"/>
            <a:ext cx="925836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YARIŞMALARINDA SÜRELER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030" name="Dikdörtgen 1"/>
          <p:cNvSpPr>
            <a:spLocks noChangeArrowheads="1"/>
          </p:cNvSpPr>
          <p:nvPr/>
        </p:nvSpPr>
        <p:spPr bwMode="auto">
          <a:xfrm>
            <a:off x="1663908" y="892185"/>
            <a:ext cx="10159792" cy="461963"/>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180.16</a:t>
            </a:r>
          </a:p>
        </p:txBody>
      </p:sp>
      <p:graphicFrame>
        <p:nvGraphicFramePr>
          <p:cNvPr id="1026" name="Object 2"/>
          <p:cNvGraphicFramePr>
            <a:graphicFrameLocks noChangeAspect="1"/>
          </p:cNvGraphicFramePr>
          <p:nvPr>
            <p:extLst>
              <p:ext uri="{D42A27DB-BD31-4B8C-83A1-F6EECF244321}">
                <p14:modId xmlns:p14="http://schemas.microsoft.com/office/powerpoint/2010/main" val="1613248187"/>
              </p:ext>
            </p:extLst>
          </p:nvPr>
        </p:nvGraphicFramePr>
        <p:xfrm>
          <a:off x="2211459" y="1936038"/>
          <a:ext cx="8467278" cy="4406833"/>
        </p:xfrm>
        <a:graphic>
          <a:graphicData uri="http://schemas.openxmlformats.org/presentationml/2006/ole">
            <mc:AlternateContent xmlns:mc="http://schemas.openxmlformats.org/markup-compatibility/2006">
              <mc:Choice xmlns:v="urn:schemas-microsoft-com:vml" Requires="v">
                <p:oleObj spid="_x0000_s1216" name="Çalışma Sayfası" r:id="rId5" imgW="4410014" imgH="2295433" progId="Excel.Sheet.12">
                  <p:embed/>
                </p:oleObj>
              </mc:Choice>
              <mc:Fallback>
                <p:oleObj name="Çalışma Sayfası" r:id="rId5" imgW="4410014" imgH="2295433" progId="Excel.Sheet.12">
                  <p:embed/>
                  <p:pic>
                    <p:nvPicPr>
                      <p:cNvPr id="0" name="Object 2"/>
                      <p:cNvPicPr>
                        <a:picLocks noChangeAspect="1" noChangeArrowheads="1"/>
                      </p:cNvPicPr>
                      <p:nvPr/>
                    </p:nvPicPr>
                    <p:blipFill>
                      <a:blip r:embed="rId6"/>
                      <a:srcRect/>
                      <a:stretch>
                        <a:fillRect/>
                      </a:stretch>
                    </p:blipFill>
                    <p:spPr bwMode="auto">
                      <a:xfrm>
                        <a:off x="2211459" y="1936038"/>
                        <a:ext cx="8467278" cy="4406833"/>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19" name="Rectangle 4"/>
          <p:cNvSpPr>
            <a:spLocks noChangeArrowheads="1"/>
          </p:cNvSpPr>
          <p:nvPr/>
        </p:nvSpPr>
        <p:spPr bwMode="auto">
          <a:xfrm>
            <a:off x="0" y="10"/>
            <a:ext cx="915417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YARIŞMALARINDA SÜRELER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4821" name="Dikdörtgen 1"/>
          <p:cNvSpPr>
            <a:spLocks noChangeArrowheads="1"/>
          </p:cNvSpPr>
          <p:nvPr/>
        </p:nvSpPr>
        <p:spPr bwMode="auto">
          <a:xfrm>
            <a:off x="1603947" y="705590"/>
            <a:ext cx="10053067" cy="6724918"/>
          </a:xfrm>
          <a:prstGeom prst="rect">
            <a:avLst/>
          </a:prstGeom>
          <a:noFill/>
          <a:ln w="9525">
            <a:noFill/>
            <a:miter lim="800000"/>
            <a:headEnd/>
            <a:tailEnd/>
          </a:ln>
        </p:spPr>
        <p:txBody>
          <a:bodyPr wrap="square">
            <a:spAutoFit/>
          </a:bodyPr>
          <a:lstStyle/>
          <a:p>
            <a:pPr algn="just" eaLnBrk="1" hangingPunct="1"/>
            <a:r>
              <a:rPr lang="tr-TR" altLang="tr-TR" sz="2400" u="sng" dirty="0">
                <a:solidFill>
                  <a:srgbClr val="FF0000"/>
                </a:solidFill>
                <a:latin typeface="Tahoma" pitchFamily="34" charset="0"/>
                <a:cs typeface="Tahoma" pitchFamily="34" charset="0"/>
              </a:rPr>
              <a:t>KURAL 180.16</a:t>
            </a:r>
          </a:p>
          <a:p>
            <a:pPr algn="just" eaLnBrk="1" hangingPunct="1"/>
            <a:endParaRPr lang="tr-TR" altLang="tr-TR" sz="800" b="1" u="sng" dirty="0">
              <a:latin typeface="Tahoma" pitchFamily="34" charset="0"/>
              <a:ea typeface="Tahoma" pitchFamily="34" charset="0"/>
              <a:cs typeface="Tahoma" pitchFamily="34" charset="0"/>
            </a:endParaRPr>
          </a:p>
          <a:p>
            <a:pPr algn="just"/>
            <a:r>
              <a:rPr lang="tr-TR" altLang="tr-TR" sz="2500" dirty="0">
                <a:latin typeface="Tahoma" pitchFamily="34" charset="0"/>
                <a:ea typeface="Tahoma" pitchFamily="34" charset="0"/>
                <a:cs typeface="Tahoma" pitchFamily="34" charset="0"/>
              </a:rPr>
              <a:t> </a:t>
            </a:r>
            <a:endParaRPr lang="tr-TR" altLang="tr-TR" sz="2500" dirty="0" smtClean="0">
              <a:latin typeface="Tahoma" pitchFamily="34" charset="0"/>
              <a:ea typeface="Tahoma" pitchFamily="34" charset="0"/>
              <a:cs typeface="Tahoma" pitchFamily="34" charset="0"/>
            </a:endParaRPr>
          </a:p>
          <a:p>
            <a:pPr algn="just">
              <a:buFont typeface="Wingdings" pitchFamily="2" charset="2"/>
              <a:buChar char="Ø"/>
            </a:pPr>
            <a:r>
              <a:rPr lang="tr-TR" altLang="tr-TR" sz="2200" dirty="0" smtClean="0">
                <a:latin typeface="Tahoma" pitchFamily="34" charset="0"/>
                <a:ea typeface="Tahoma" pitchFamily="34" charset="0"/>
                <a:cs typeface="Tahoma" pitchFamily="34" charset="0"/>
              </a:rPr>
              <a:t>Yarışmacının </a:t>
            </a:r>
            <a:r>
              <a:rPr lang="tr-TR" altLang="tr-TR" sz="2200" dirty="0">
                <a:latin typeface="Tahoma" pitchFamily="34" charset="0"/>
                <a:ea typeface="Tahoma" pitchFamily="34" charset="0"/>
                <a:cs typeface="Tahoma" pitchFamily="34" charset="0"/>
              </a:rPr>
              <a:t>görebileceği bir konumda süreyi gösteren bir saat olmalıdır. </a:t>
            </a:r>
            <a:r>
              <a:rPr lang="tr-TR" altLang="tr-TR" sz="2200" dirty="0" smtClean="0">
                <a:latin typeface="Tahoma" pitchFamily="34" charset="0"/>
                <a:ea typeface="Tahoma" pitchFamily="34" charset="0"/>
                <a:cs typeface="Tahoma" pitchFamily="34" charset="0"/>
              </a:rPr>
              <a:t>         Ayrıca </a:t>
            </a:r>
            <a:r>
              <a:rPr lang="tr-TR" altLang="tr-TR" sz="2200" dirty="0">
                <a:latin typeface="Tahoma" pitchFamily="34" charset="0"/>
                <a:ea typeface="Tahoma" pitchFamily="34" charset="0"/>
                <a:cs typeface="Tahoma" pitchFamily="34" charset="0"/>
              </a:rPr>
              <a:t>ilgili hakem izin verilen sürenin bitimine </a:t>
            </a:r>
            <a:r>
              <a:rPr lang="tr-TR" altLang="tr-TR" sz="2200" dirty="0">
                <a:solidFill>
                  <a:srgbClr val="FF0000"/>
                </a:solidFill>
                <a:latin typeface="Tahoma" pitchFamily="34" charset="0"/>
                <a:ea typeface="Tahoma" pitchFamily="34" charset="0"/>
                <a:cs typeface="Tahoma" pitchFamily="34" charset="0"/>
              </a:rPr>
              <a:t>15 </a:t>
            </a:r>
            <a:r>
              <a:rPr lang="tr-TR" altLang="tr-TR" sz="2200" dirty="0" err="1" smtClean="0">
                <a:solidFill>
                  <a:srgbClr val="FF0000"/>
                </a:solidFill>
                <a:latin typeface="Tahoma" pitchFamily="34" charset="0"/>
                <a:ea typeface="Tahoma" pitchFamily="34" charset="0"/>
                <a:cs typeface="Tahoma" pitchFamily="34" charset="0"/>
              </a:rPr>
              <a:t>sn</a:t>
            </a:r>
            <a:r>
              <a:rPr lang="tr-TR" altLang="tr-TR" sz="2200" dirty="0" smtClean="0">
                <a:solidFill>
                  <a:srgbClr val="FF0000"/>
                </a:solidFill>
                <a:latin typeface="Tahoma" pitchFamily="34" charset="0"/>
                <a:ea typeface="Tahoma" pitchFamily="34" charset="0"/>
                <a:cs typeface="Tahoma" pitchFamily="34" charset="0"/>
              </a:rPr>
              <a:t> </a:t>
            </a:r>
            <a:r>
              <a:rPr lang="tr-TR" altLang="tr-TR" sz="2200" dirty="0">
                <a:latin typeface="Tahoma" pitchFamily="34" charset="0"/>
                <a:ea typeface="Tahoma" pitchFamily="34" charset="0"/>
                <a:cs typeface="Tahoma" pitchFamily="34" charset="0"/>
              </a:rPr>
              <a:t>kala, </a:t>
            </a:r>
            <a:r>
              <a:rPr lang="tr-TR" altLang="tr-TR" sz="2200" dirty="0" smtClean="0">
                <a:latin typeface="Tahoma" pitchFamily="34" charset="0"/>
                <a:ea typeface="Tahoma" pitchFamily="34" charset="0"/>
                <a:cs typeface="Tahoma" pitchFamily="34" charset="0"/>
              </a:rPr>
              <a:t>sporcunun </a:t>
            </a:r>
            <a:r>
              <a:rPr lang="tr-TR" altLang="tr-TR" sz="2200" dirty="0">
                <a:latin typeface="Tahoma" pitchFamily="34" charset="0"/>
                <a:ea typeface="Tahoma" pitchFamily="34" charset="0"/>
                <a:cs typeface="Tahoma" pitchFamily="34" charset="0"/>
              </a:rPr>
              <a:t>görebileceği bir şekilde </a:t>
            </a:r>
            <a:r>
              <a:rPr lang="tr-TR" altLang="tr-TR" sz="2200" dirty="0">
                <a:solidFill>
                  <a:srgbClr val="FFC000"/>
                </a:solidFill>
                <a:latin typeface="Tahoma" pitchFamily="34" charset="0"/>
                <a:ea typeface="Tahoma" pitchFamily="34" charset="0"/>
                <a:cs typeface="Tahoma" pitchFamily="34" charset="0"/>
              </a:rPr>
              <a:t>SARI </a:t>
            </a:r>
            <a:r>
              <a:rPr lang="tr-TR" altLang="tr-TR" sz="2200" dirty="0" smtClean="0">
                <a:solidFill>
                  <a:srgbClr val="FFC000"/>
                </a:solidFill>
                <a:latin typeface="Tahoma" pitchFamily="34" charset="0"/>
                <a:ea typeface="Tahoma" pitchFamily="34" charset="0"/>
                <a:cs typeface="Tahoma" pitchFamily="34" charset="0"/>
              </a:rPr>
              <a:t>BAYRAK </a:t>
            </a:r>
            <a:r>
              <a:rPr lang="tr-TR" altLang="tr-TR" sz="2200" dirty="0">
                <a:latin typeface="Tahoma" pitchFamily="34" charset="0"/>
                <a:ea typeface="Tahoma" pitchFamily="34" charset="0"/>
                <a:cs typeface="Tahoma" pitchFamily="34" charset="0"/>
              </a:rPr>
              <a:t>kaldırmalı ve süre sona erene kadar bayrağı havada tutmalıdır.</a:t>
            </a:r>
          </a:p>
          <a:p>
            <a:pPr algn="just"/>
            <a:endParaRPr lang="tr-TR" altLang="tr-TR" sz="2200" dirty="0">
              <a:latin typeface="Tahoma" pitchFamily="34" charset="0"/>
              <a:ea typeface="Tahoma" pitchFamily="34" charset="0"/>
              <a:cs typeface="Tahoma" pitchFamily="34" charset="0"/>
            </a:endParaRPr>
          </a:p>
          <a:p>
            <a:pPr algn="just">
              <a:buFont typeface="Wingdings" pitchFamily="2" charset="2"/>
              <a:buChar char="Ø"/>
            </a:pPr>
            <a:r>
              <a:rPr lang="tr-TR" altLang="tr-TR" sz="2200" dirty="0">
                <a:latin typeface="Tahoma" pitchFamily="34" charset="0"/>
                <a:ea typeface="Tahoma" pitchFamily="34" charset="0"/>
                <a:cs typeface="Tahoma" pitchFamily="34" charset="0"/>
              </a:rPr>
              <a:t> Sporcu </a:t>
            </a:r>
            <a:r>
              <a:rPr lang="tr-TR" altLang="tr-TR" sz="2200" dirty="0" smtClean="0">
                <a:latin typeface="Tahoma" pitchFamily="34" charset="0"/>
                <a:ea typeface="Tahoma" pitchFamily="34" charset="0"/>
                <a:cs typeface="Tahoma" pitchFamily="34" charset="0"/>
              </a:rPr>
              <a:t>denemesine/koşusuna </a:t>
            </a:r>
            <a:r>
              <a:rPr lang="tr-TR" altLang="tr-TR" sz="2200" dirty="0">
                <a:latin typeface="Tahoma" pitchFamily="34" charset="0"/>
                <a:ea typeface="Tahoma" pitchFamily="34" charset="0"/>
                <a:cs typeface="Tahoma" pitchFamily="34" charset="0"/>
              </a:rPr>
              <a:t>başladıktan sonra, izin verilen süre biterse </a:t>
            </a:r>
            <a:endParaRPr lang="tr-TR" altLang="tr-TR" sz="2200" dirty="0" smtClean="0">
              <a:latin typeface="Tahoma" pitchFamily="34" charset="0"/>
              <a:ea typeface="Tahoma" pitchFamily="34" charset="0"/>
              <a:cs typeface="Tahoma" pitchFamily="34" charset="0"/>
            </a:endParaRPr>
          </a:p>
          <a:p>
            <a:pPr algn="just"/>
            <a:r>
              <a:rPr lang="tr-TR" altLang="tr-TR" sz="2200" dirty="0" smtClean="0">
                <a:latin typeface="Tahoma" pitchFamily="34" charset="0"/>
                <a:ea typeface="Tahoma" pitchFamily="34" charset="0"/>
                <a:cs typeface="Tahoma" pitchFamily="34" charset="0"/>
              </a:rPr>
              <a:t>    atış </a:t>
            </a:r>
            <a:r>
              <a:rPr lang="tr-TR" altLang="tr-TR" sz="2200" dirty="0">
                <a:latin typeface="Tahoma" pitchFamily="34" charset="0"/>
                <a:ea typeface="Tahoma" pitchFamily="34" charset="0"/>
                <a:cs typeface="Tahoma" pitchFamily="34" charset="0"/>
              </a:rPr>
              <a:t>/ atlayışı kesilmeyecektir.</a:t>
            </a:r>
          </a:p>
          <a:p>
            <a:pPr algn="just"/>
            <a:endParaRPr lang="tr-TR" altLang="tr-TR" sz="2200" dirty="0">
              <a:latin typeface="Tahoma" pitchFamily="34" charset="0"/>
              <a:ea typeface="Tahoma" pitchFamily="34" charset="0"/>
              <a:cs typeface="Tahoma" pitchFamily="34" charset="0"/>
            </a:endParaRPr>
          </a:p>
          <a:p>
            <a:pPr algn="just">
              <a:buFont typeface="Wingdings" pitchFamily="2" charset="2"/>
              <a:buChar char="Ø"/>
            </a:pPr>
            <a:r>
              <a:rPr lang="tr-TR" altLang="tr-TR" sz="2200" dirty="0">
                <a:latin typeface="Tahoma" pitchFamily="34" charset="0"/>
                <a:ea typeface="Tahoma" pitchFamily="34" charset="0"/>
                <a:cs typeface="Tahoma" pitchFamily="34" charset="0"/>
              </a:rPr>
              <a:t> Yarışmaya başlayan her sporcunun ilk denemesi için izin verilen süre </a:t>
            </a:r>
          </a:p>
          <a:p>
            <a:pPr algn="just"/>
            <a:r>
              <a:rPr lang="tr-TR" altLang="tr-TR" sz="2200" dirty="0" smtClean="0">
                <a:latin typeface="Tahoma" pitchFamily="34" charset="0"/>
                <a:ea typeface="Tahoma" pitchFamily="34" charset="0"/>
                <a:cs typeface="Tahoma" pitchFamily="34" charset="0"/>
              </a:rPr>
              <a:t>    1 </a:t>
            </a:r>
            <a:r>
              <a:rPr lang="tr-TR" altLang="tr-TR" sz="2200" dirty="0">
                <a:latin typeface="Tahoma" pitchFamily="34" charset="0"/>
                <a:ea typeface="Tahoma" pitchFamily="34" charset="0"/>
                <a:cs typeface="Tahoma" pitchFamily="34" charset="0"/>
              </a:rPr>
              <a:t>dakikadır.  </a:t>
            </a:r>
          </a:p>
          <a:p>
            <a:pPr algn="just"/>
            <a:endParaRPr lang="tr-TR" altLang="tr-TR" sz="2200" dirty="0">
              <a:latin typeface="Tahoma" pitchFamily="34" charset="0"/>
              <a:ea typeface="Tahoma" pitchFamily="34" charset="0"/>
              <a:cs typeface="Tahoma" pitchFamily="34" charset="0"/>
            </a:endParaRPr>
          </a:p>
          <a:p>
            <a:pPr algn="just">
              <a:buFont typeface="Wingdings" pitchFamily="2" charset="2"/>
              <a:buChar char="Ø"/>
            </a:pPr>
            <a:r>
              <a:rPr lang="tr-TR" altLang="tr-TR" sz="2200" dirty="0">
                <a:latin typeface="Tahoma" pitchFamily="34" charset="0"/>
                <a:ea typeface="Tahoma" pitchFamily="34" charset="0"/>
                <a:cs typeface="Tahoma" pitchFamily="34" charset="0"/>
              </a:rPr>
              <a:t> Yüksek atlama ve sırıkla atlamada sporcuya verilen deneme süresinde değişiklik, çıta yeni bir yüksekliğe kaldırılıncaya kadar uygulanmayacaktır. </a:t>
            </a:r>
          </a:p>
          <a:p>
            <a:pPr algn="just">
              <a:buFont typeface="Wingdings" pitchFamily="2" charset="2"/>
              <a:buChar char="Ø"/>
            </a:pPr>
            <a:endParaRPr lang="tr-TR" altLang="tr-TR" sz="2200" dirty="0"/>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843" name="Rectangle 4"/>
          <p:cNvSpPr>
            <a:spLocks noChangeArrowheads="1"/>
          </p:cNvSpPr>
          <p:nvPr/>
        </p:nvSpPr>
        <p:spPr bwMode="auto">
          <a:xfrm>
            <a:off x="0" y="10"/>
            <a:ext cx="1073261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UZUN / ÜÇ ADIM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grpSp>
        <p:nvGrpSpPr>
          <p:cNvPr id="35845" name="Group 18"/>
          <p:cNvGrpSpPr>
            <a:grpSpLocks/>
          </p:cNvGrpSpPr>
          <p:nvPr/>
        </p:nvGrpSpPr>
        <p:grpSpPr bwMode="auto">
          <a:xfrm>
            <a:off x="1431135" y="981075"/>
            <a:ext cx="9726612" cy="5568950"/>
            <a:chOff x="1030288" y="636588"/>
            <a:chExt cx="10023475" cy="5864225"/>
          </a:xfrm>
        </p:grpSpPr>
        <p:pic>
          <p:nvPicPr>
            <p:cNvPr id="35846" name="Picture 2"/>
            <p:cNvPicPr>
              <a:picLocks noChangeAspect="1" noChangeArrowheads="1"/>
            </p:cNvPicPr>
            <p:nvPr/>
          </p:nvPicPr>
          <p:blipFill>
            <a:blip r:embed="rId3" cstate="print"/>
            <a:srcRect/>
            <a:stretch>
              <a:fillRect/>
            </a:stretch>
          </p:blipFill>
          <p:spPr bwMode="auto">
            <a:xfrm>
              <a:off x="1030288" y="636588"/>
              <a:ext cx="10023475" cy="5864225"/>
            </a:xfrm>
            <a:prstGeom prst="rect">
              <a:avLst/>
            </a:prstGeom>
            <a:noFill/>
            <a:ln w="9525">
              <a:noFill/>
              <a:miter lim="800000"/>
              <a:headEnd/>
              <a:tailEnd/>
            </a:ln>
          </p:spPr>
        </p:pic>
        <p:sp>
          <p:nvSpPr>
            <p:cNvPr id="8" name="Rectangle 7"/>
            <p:cNvSpPr/>
            <p:nvPr/>
          </p:nvSpPr>
          <p:spPr>
            <a:xfrm>
              <a:off x="2859282" y="3857900"/>
              <a:ext cx="1280950" cy="431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dirty="0">
                  <a:solidFill>
                    <a:schemeClr val="tx1"/>
                  </a:solidFill>
                  <a:latin typeface="Tahoma" pitchFamily="34" charset="0"/>
                  <a:cs typeface="Tahoma" pitchFamily="34" charset="0"/>
                </a:rPr>
                <a:t>Sıçrama Çizgisi</a:t>
              </a:r>
            </a:p>
          </p:txBody>
        </p:sp>
        <p:sp>
          <p:nvSpPr>
            <p:cNvPr id="9" name="Rectangle 8"/>
            <p:cNvSpPr/>
            <p:nvPr/>
          </p:nvSpPr>
          <p:spPr>
            <a:xfrm>
              <a:off x="1133352" y="775337"/>
              <a:ext cx="2889091" cy="432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chemeClr val="tx1"/>
                  </a:solidFill>
                  <a:latin typeface="Tahoma" pitchFamily="34" charset="0"/>
                  <a:cs typeface="Tahoma" pitchFamily="34" charset="0"/>
                </a:rPr>
                <a:t>Düşme Alanını Terk Etme</a:t>
              </a:r>
            </a:p>
          </p:txBody>
        </p:sp>
        <p:sp>
          <p:nvSpPr>
            <p:cNvPr id="10" name="Rectangle 9"/>
            <p:cNvSpPr/>
            <p:nvPr/>
          </p:nvSpPr>
          <p:spPr>
            <a:xfrm>
              <a:off x="8282461" y="867279"/>
              <a:ext cx="1280951" cy="43296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rgbClr val="00B050"/>
                  </a:solidFill>
                  <a:latin typeface="Tahoma" pitchFamily="34" charset="0"/>
                  <a:cs typeface="Tahoma" pitchFamily="34" charset="0"/>
                </a:rPr>
                <a:t>Doğru Çıkış</a:t>
              </a:r>
            </a:p>
          </p:txBody>
        </p:sp>
        <p:sp>
          <p:nvSpPr>
            <p:cNvPr id="11" name="Rectangle 10"/>
            <p:cNvSpPr/>
            <p:nvPr/>
          </p:nvSpPr>
          <p:spPr>
            <a:xfrm>
              <a:off x="6091922" y="853905"/>
              <a:ext cx="1279314" cy="431291"/>
            </a:xfrm>
            <a:prstGeom prst="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rgbClr val="CC0000"/>
                  </a:solidFill>
                  <a:latin typeface="Tahoma" pitchFamily="34" charset="0"/>
                  <a:cs typeface="Tahoma" pitchFamily="34" charset="0"/>
                </a:rPr>
                <a:t>Hatalı Çıkış</a:t>
              </a:r>
            </a:p>
          </p:txBody>
        </p:sp>
        <p:sp>
          <p:nvSpPr>
            <p:cNvPr id="13" name="Rectangle 12"/>
            <p:cNvSpPr/>
            <p:nvPr/>
          </p:nvSpPr>
          <p:spPr>
            <a:xfrm>
              <a:off x="8846865" y="3078901"/>
              <a:ext cx="2025308" cy="432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chemeClr val="tx1"/>
                  </a:solidFill>
                  <a:latin typeface="Tahoma" pitchFamily="34" charset="0"/>
                  <a:cs typeface="Tahoma" pitchFamily="34" charset="0"/>
                </a:rPr>
                <a:t>Düşme Alanı</a:t>
              </a:r>
            </a:p>
            <a:p>
              <a:pPr algn="ctr">
                <a:defRPr/>
              </a:pPr>
              <a:r>
                <a:rPr lang="tr-TR" sz="1300" b="1">
                  <a:solidFill>
                    <a:schemeClr val="tx1"/>
                  </a:solidFill>
                  <a:latin typeface="Tahoma" pitchFamily="34" charset="0"/>
                  <a:cs typeface="Tahoma" pitchFamily="34" charset="0"/>
                </a:rPr>
                <a:t>2.75mmin/3m max </a:t>
              </a:r>
            </a:p>
          </p:txBody>
        </p:sp>
        <p:sp>
          <p:nvSpPr>
            <p:cNvPr id="14" name="Rectangle 13"/>
            <p:cNvSpPr/>
            <p:nvPr/>
          </p:nvSpPr>
          <p:spPr>
            <a:xfrm>
              <a:off x="4294011" y="2547309"/>
              <a:ext cx="3137755" cy="432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chemeClr val="tx1"/>
                  </a:solidFill>
                  <a:latin typeface="Tahoma" pitchFamily="34" charset="0"/>
                  <a:cs typeface="Tahoma" pitchFamily="34" charset="0"/>
                </a:rPr>
                <a:t>Sıçrama çizgisine en yakın iz</a:t>
              </a:r>
            </a:p>
          </p:txBody>
        </p:sp>
        <p:sp>
          <p:nvSpPr>
            <p:cNvPr id="15" name="Rectangle 14"/>
            <p:cNvSpPr/>
            <p:nvPr/>
          </p:nvSpPr>
          <p:spPr>
            <a:xfrm>
              <a:off x="4460878" y="1694757"/>
              <a:ext cx="1856806" cy="3410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chemeClr val="tx1"/>
                  </a:solidFill>
                  <a:latin typeface="Tahoma" pitchFamily="34" charset="0"/>
                  <a:cs typeface="Tahoma" pitchFamily="34" charset="0"/>
                </a:rPr>
                <a:t>Atlayışın mesafesi</a:t>
              </a:r>
            </a:p>
          </p:txBody>
        </p:sp>
        <p:sp>
          <p:nvSpPr>
            <p:cNvPr id="16" name="Rectangle 15"/>
            <p:cNvSpPr/>
            <p:nvPr/>
          </p:nvSpPr>
          <p:spPr>
            <a:xfrm>
              <a:off x="4631017" y="5240372"/>
              <a:ext cx="1855169" cy="3376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chemeClr val="tx1"/>
                  </a:solidFill>
                  <a:latin typeface="Tahoma" pitchFamily="34" charset="0"/>
                  <a:cs typeface="Tahoma" pitchFamily="34" charset="0"/>
                </a:rPr>
                <a:t>Atlayışın mesafesi</a:t>
              </a:r>
            </a:p>
          </p:txBody>
        </p:sp>
        <p:sp>
          <p:nvSpPr>
            <p:cNvPr id="17" name="Rectangle 16"/>
            <p:cNvSpPr/>
            <p:nvPr/>
          </p:nvSpPr>
          <p:spPr>
            <a:xfrm>
              <a:off x="8563845" y="2346709"/>
              <a:ext cx="1177885" cy="3293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1300" b="1">
                  <a:solidFill>
                    <a:schemeClr val="tx1"/>
                  </a:solidFill>
                  <a:latin typeface="Tahoma" pitchFamily="34" charset="0"/>
                  <a:cs typeface="Tahoma" pitchFamily="34" charset="0"/>
                </a:rPr>
                <a:t>İlk İz</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867" name="Rectangle 4"/>
          <p:cNvSpPr>
            <a:spLocks noChangeArrowheads="1"/>
          </p:cNvSpPr>
          <p:nvPr/>
        </p:nvSpPr>
        <p:spPr bwMode="auto">
          <a:xfrm>
            <a:off x="0" y="10"/>
            <a:ext cx="9169690" cy="646331"/>
          </a:xfrm>
          <a:prstGeom prst="rect">
            <a:avLst/>
          </a:prstGeom>
          <a:noFill/>
          <a:ln w="9525">
            <a:noFill/>
            <a:miter lim="800000"/>
            <a:headEnd/>
            <a:tailEnd/>
          </a:ln>
        </p:spPr>
        <p:txBody>
          <a:bodyPr wrap="none">
            <a:spAutoFit/>
          </a:bodyPr>
          <a:lstStyle/>
          <a:p>
            <a:r>
              <a:rPr lang="tr-TR" altLang="tr-TR" sz="3600">
                <a:solidFill>
                  <a:schemeClr val="bg1"/>
                </a:solidFill>
              </a:rPr>
              <a:t>ALAN YARIŞMALARI – UZUN / ÜÇ ADIM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6869" name="Text Box 3"/>
          <p:cNvSpPr txBox="1">
            <a:spLocks noChangeArrowheads="1"/>
          </p:cNvSpPr>
          <p:nvPr/>
        </p:nvSpPr>
        <p:spPr bwMode="auto">
          <a:xfrm>
            <a:off x="1543986" y="852498"/>
            <a:ext cx="9162113" cy="1277273"/>
          </a:xfrm>
          <a:prstGeom prst="rect">
            <a:avLst/>
          </a:prstGeom>
          <a:noFill/>
          <a:ln w="9525">
            <a:noFill/>
            <a:miter lim="800000"/>
            <a:headEnd/>
            <a:tailEnd/>
          </a:ln>
        </p:spPr>
        <p:txBody>
          <a:bodyPr wrap="square">
            <a:spAutoFit/>
          </a:bodyPr>
          <a:lstStyle/>
          <a:p>
            <a:pPr algn="just">
              <a:lnSpc>
                <a:spcPct val="110000"/>
              </a:lnSpc>
            </a:pPr>
            <a:r>
              <a:rPr lang="tr-TR" altLang="tr-TR" sz="2600" dirty="0">
                <a:solidFill>
                  <a:srgbClr val="FF0000"/>
                </a:solidFill>
                <a:latin typeface="Tahoma" pitchFamily="34" charset="0"/>
                <a:ea typeface="Tahoma" pitchFamily="34" charset="0"/>
                <a:cs typeface="Tahoma" pitchFamily="34" charset="0"/>
              </a:rPr>
              <a:t>Kural 184.8</a:t>
            </a:r>
          </a:p>
          <a:p>
            <a:pPr algn="just">
              <a:lnSpc>
                <a:spcPct val="110000"/>
              </a:lnSpc>
            </a:pPr>
            <a:r>
              <a:rPr lang="tr-TR" altLang="tr-TR" sz="2200" dirty="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       Uzun </a:t>
            </a:r>
            <a:r>
              <a:rPr lang="tr-TR" altLang="tr-TR" sz="2200" dirty="0">
                <a:latin typeface="Tahoma" pitchFamily="34" charset="0"/>
                <a:ea typeface="Tahoma" pitchFamily="34" charset="0"/>
                <a:cs typeface="Tahoma" pitchFamily="34" charset="0"/>
              </a:rPr>
              <a:t>atlamada atletin “vücuduna bağlı herhangi bir şeyin bıraktığı iz” dikkate alınacaktır.</a:t>
            </a:r>
          </a:p>
        </p:txBody>
      </p:sp>
      <p:pic>
        <p:nvPicPr>
          <p:cNvPr id="36870" name="Picture 4" descr="http://speedendurance.com/wp-content/uploads/2007/08/walterdavis-1771m-landing.jpg"/>
          <p:cNvPicPr>
            <a:picLocks noChangeAspect="1" noChangeArrowheads="1"/>
          </p:cNvPicPr>
          <p:nvPr/>
        </p:nvPicPr>
        <p:blipFill>
          <a:blip r:embed="rId3" cstate="print"/>
          <a:srcRect/>
          <a:stretch>
            <a:fillRect/>
          </a:stretch>
        </p:blipFill>
        <p:spPr bwMode="auto">
          <a:xfrm>
            <a:off x="1989901" y="2265373"/>
            <a:ext cx="3191699" cy="2186727"/>
          </a:xfrm>
          <a:prstGeom prst="ellipse">
            <a:avLst/>
          </a:prstGeom>
          <a:ln>
            <a:noFill/>
          </a:ln>
          <a:effectLst>
            <a:softEdge rad="112500"/>
          </a:effec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656" y="2100102"/>
            <a:ext cx="3213443" cy="23434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6746" y="3991660"/>
            <a:ext cx="3389312" cy="22973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915" name="Rectangle 4"/>
          <p:cNvSpPr>
            <a:spLocks noChangeArrowheads="1"/>
          </p:cNvSpPr>
          <p:nvPr/>
        </p:nvSpPr>
        <p:spPr bwMode="auto">
          <a:xfrm>
            <a:off x="0" y="10"/>
            <a:ext cx="1073261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UZUN / ÜÇ ADIM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2050" name="Picture 2" descr="C:\Users\müslüm\Desktop\RESİM (ATLETİZM)\Uzun Atlama havuz dış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32" y="1463252"/>
            <a:ext cx="4381905" cy="31890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73967" y="843976"/>
            <a:ext cx="6283673" cy="4955203"/>
          </a:xfrm>
          <a:prstGeom prst="rect">
            <a:avLst/>
          </a:prstGeom>
        </p:spPr>
        <p:txBody>
          <a:bodyPr wrap="square">
            <a:spAutoFit/>
          </a:bodyPr>
          <a:lstStyle/>
          <a:p>
            <a:pPr lvl="0"/>
            <a:r>
              <a:rPr lang="tr-TR" altLang="tr-TR" sz="2400" dirty="0" smtClean="0">
                <a:solidFill>
                  <a:prstClr val="black"/>
                </a:solidFill>
                <a:latin typeface="Tahoma" pitchFamily="34" charset="0"/>
                <a:ea typeface="Tahoma" pitchFamily="34" charset="0"/>
                <a:cs typeface="Tahoma" pitchFamily="34" charset="0"/>
              </a:rPr>
              <a:t>  </a:t>
            </a:r>
            <a:r>
              <a:rPr lang="tr-TR" altLang="tr-TR" sz="2400" dirty="0" smtClean="0">
                <a:solidFill>
                  <a:srgbClr val="FF0000"/>
                </a:solidFill>
                <a:latin typeface="Tahoma" pitchFamily="34" charset="0"/>
                <a:ea typeface="Tahoma" pitchFamily="34" charset="0"/>
                <a:cs typeface="Tahoma" pitchFamily="34" charset="0"/>
              </a:rPr>
              <a:t>Kural : 185-1 (d) (e) </a:t>
            </a:r>
          </a:p>
          <a:p>
            <a:pPr lvl="0"/>
            <a:endParaRPr lang="tr-TR" altLang="tr-TR" sz="2400" dirty="0">
              <a:solidFill>
                <a:prstClr val="black"/>
              </a:solidFill>
              <a:latin typeface="Tahoma" pitchFamily="34" charset="0"/>
              <a:ea typeface="Tahoma" pitchFamily="34" charset="0"/>
              <a:cs typeface="Tahoma" pitchFamily="34" charset="0"/>
            </a:endParaRPr>
          </a:p>
          <a:p>
            <a:pPr lvl="0"/>
            <a:r>
              <a:rPr lang="tr-TR" altLang="tr-TR" sz="2400" dirty="0" smtClean="0">
                <a:solidFill>
                  <a:prstClr val="black"/>
                </a:solidFill>
                <a:latin typeface="Tahoma" pitchFamily="34" charset="0"/>
                <a:ea typeface="Tahoma" pitchFamily="34" charset="0"/>
                <a:cs typeface="Tahoma" pitchFamily="34" charset="0"/>
              </a:rPr>
              <a:t>   </a:t>
            </a:r>
          </a:p>
          <a:p>
            <a:pPr lvl="0"/>
            <a:endParaRPr lang="tr-TR" altLang="tr-TR" sz="2400" dirty="0">
              <a:solidFill>
                <a:prstClr val="black"/>
              </a:solidFill>
              <a:latin typeface="Tahoma" pitchFamily="34" charset="0"/>
              <a:ea typeface="Tahoma" pitchFamily="34" charset="0"/>
              <a:cs typeface="Tahoma" pitchFamily="34" charset="0"/>
            </a:endParaRPr>
          </a:p>
          <a:p>
            <a:pPr lvl="0"/>
            <a:r>
              <a:rPr lang="tr-TR" altLang="tr-TR" sz="2400" dirty="0" smtClean="0">
                <a:solidFill>
                  <a:prstClr val="black"/>
                </a:solidFill>
                <a:latin typeface="Tahoma" pitchFamily="34" charset="0"/>
                <a:ea typeface="Tahoma" pitchFamily="34" charset="0"/>
                <a:cs typeface="Tahoma" pitchFamily="34" charset="0"/>
              </a:rPr>
              <a:t>   </a:t>
            </a:r>
            <a:r>
              <a:rPr lang="tr-TR" altLang="tr-TR" sz="2200" dirty="0" smtClean="0">
                <a:solidFill>
                  <a:prstClr val="black"/>
                </a:solidFill>
                <a:latin typeface="Tahoma" pitchFamily="34" charset="0"/>
                <a:ea typeface="Tahoma" pitchFamily="34" charset="0"/>
                <a:cs typeface="Tahoma" pitchFamily="34" charset="0"/>
              </a:rPr>
              <a:t>Uzun atlama ve Üç adım atlama</a:t>
            </a:r>
          </a:p>
          <a:p>
            <a:pPr lvl="0"/>
            <a:r>
              <a:rPr lang="tr-TR" altLang="tr-TR" sz="2200" dirty="0">
                <a:solidFill>
                  <a:prstClr val="black"/>
                </a:solidFill>
                <a:latin typeface="Tahoma" pitchFamily="34" charset="0"/>
                <a:ea typeface="Tahoma" pitchFamily="34" charset="0"/>
                <a:cs typeface="Tahoma" pitchFamily="34" charset="0"/>
              </a:rPr>
              <a:t>y</a:t>
            </a:r>
            <a:r>
              <a:rPr lang="tr-TR" altLang="tr-TR" sz="2200" dirty="0" smtClean="0">
                <a:solidFill>
                  <a:prstClr val="black"/>
                </a:solidFill>
                <a:latin typeface="Tahoma" pitchFamily="34" charset="0"/>
                <a:ea typeface="Tahoma" pitchFamily="34" charset="0"/>
                <a:cs typeface="Tahoma" pitchFamily="34" charset="0"/>
              </a:rPr>
              <a:t>arışmalarında </a:t>
            </a:r>
            <a:r>
              <a:rPr lang="tr-TR" altLang="tr-TR" sz="2200" dirty="0">
                <a:solidFill>
                  <a:prstClr val="black"/>
                </a:solidFill>
                <a:latin typeface="Tahoma" pitchFamily="34" charset="0"/>
                <a:ea typeface="Tahoma" pitchFamily="34" charset="0"/>
                <a:cs typeface="Tahoma" pitchFamily="34" charset="0"/>
              </a:rPr>
              <a:t>sporcunun </a:t>
            </a:r>
            <a:r>
              <a:rPr lang="tr-TR" altLang="tr-TR" sz="2200" dirty="0" smtClean="0">
                <a:solidFill>
                  <a:prstClr val="black"/>
                </a:solidFill>
                <a:latin typeface="Tahoma" pitchFamily="34" charset="0"/>
                <a:ea typeface="Tahoma" pitchFamily="34" charset="0"/>
                <a:cs typeface="Tahoma" pitchFamily="34" charset="0"/>
              </a:rPr>
              <a:t>havuza düştükten sonra elinin havuz dışına teması, havuzda </a:t>
            </a:r>
          </a:p>
          <a:p>
            <a:pPr lvl="0"/>
            <a:r>
              <a:rPr lang="tr-TR" altLang="tr-TR" sz="2200" dirty="0" smtClean="0">
                <a:solidFill>
                  <a:prstClr val="black"/>
                </a:solidFill>
                <a:latin typeface="Tahoma" pitchFamily="34" charset="0"/>
                <a:ea typeface="Tahoma" pitchFamily="34" charset="0"/>
                <a:cs typeface="Tahoma" pitchFamily="34" charset="0"/>
              </a:rPr>
              <a:t>bıraktığı basma tahtasına en yakın izden ileride bir noktada ise </a:t>
            </a:r>
            <a:r>
              <a:rPr lang="tr-TR" altLang="tr-TR" sz="2200" dirty="0" smtClean="0">
                <a:solidFill>
                  <a:srgbClr val="FF0000"/>
                </a:solidFill>
                <a:latin typeface="Tahoma" pitchFamily="34" charset="0"/>
                <a:ea typeface="Tahoma" pitchFamily="34" charset="0"/>
                <a:cs typeface="Tahoma" pitchFamily="34" charset="0"/>
              </a:rPr>
              <a:t>atlayış geçerli </a:t>
            </a:r>
            <a:r>
              <a:rPr lang="tr-TR" altLang="tr-TR" sz="2200" dirty="0" smtClean="0">
                <a:solidFill>
                  <a:prstClr val="black"/>
                </a:solidFill>
                <a:latin typeface="Tahoma" pitchFamily="34" charset="0"/>
                <a:ea typeface="Tahoma" pitchFamily="34" charset="0"/>
                <a:cs typeface="Tahoma" pitchFamily="34" charset="0"/>
              </a:rPr>
              <a:t>olacaktır.</a:t>
            </a:r>
          </a:p>
          <a:p>
            <a:pPr lvl="0"/>
            <a:endParaRPr lang="tr-TR" altLang="tr-TR" sz="2200" dirty="0">
              <a:solidFill>
                <a:prstClr val="black"/>
              </a:solidFill>
              <a:latin typeface="Tahoma" pitchFamily="34" charset="0"/>
              <a:ea typeface="Tahoma" pitchFamily="34" charset="0"/>
              <a:cs typeface="Tahoma" pitchFamily="34" charset="0"/>
            </a:endParaRPr>
          </a:p>
          <a:p>
            <a:pPr lvl="0"/>
            <a:r>
              <a:rPr lang="tr-TR" altLang="tr-TR" sz="2200" dirty="0" smtClean="0">
                <a:solidFill>
                  <a:prstClr val="black"/>
                </a:solidFill>
                <a:latin typeface="Tahoma" pitchFamily="34" charset="0"/>
                <a:ea typeface="Tahoma" pitchFamily="34" charset="0"/>
                <a:cs typeface="Tahoma" pitchFamily="34" charset="0"/>
              </a:rPr>
              <a:t>   Ancak bu temas sporcunun havuzda bıraktığı </a:t>
            </a:r>
          </a:p>
          <a:p>
            <a:pPr lvl="0"/>
            <a:r>
              <a:rPr lang="tr-TR" altLang="tr-TR" sz="2200" dirty="0" smtClean="0">
                <a:solidFill>
                  <a:prstClr val="black"/>
                </a:solidFill>
                <a:latin typeface="Tahoma" pitchFamily="34" charset="0"/>
                <a:ea typeface="Tahoma" pitchFamily="34" charset="0"/>
                <a:cs typeface="Tahoma" pitchFamily="34" charset="0"/>
              </a:rPr>
              <a:t>basma tahtasına en yakın izden geride bir nokta </a:t>
            </a:r>
          </a:p>
          <a:p>
            <a:pPr lvl="0"/>
            <a:r>
              <a:rPr lang="tr-TR" altLang="tr-TR" sz="2200" dirty="0" smtClean="0">
                <a:solidFill>
                  <a:prstClr val="black"/>
                </a:solidFill>
                <a:latin typeface="Tahoma" pitchFamily="34" charset="0"/>
                <a:ea typeface="Tahoma" pitchFamily="34" charset="0"/>
                <a:cs typeface="Tahoma" pitchFamily="34" charset="0"/>
              </a:rPr>
              <a:t>ise </a:t>
            </a:r>
            <a:r>
              <a:rPr lang="tr-TR" altLang="tr-TR" sz="2200" dirty="0" smtClean="0">
                <a:solidFill>
                  <a:srgbClr val="FF0000"/>
                </a:solidFill>
                <a:latin typeface="Tahoma" pitchFamily="34" charset="0"/>
                <a:ea typeface="Tahoma" pitchFamily="34" charset="0"/>
                <a:cs typeface="Tahoma" pitchFamily="34" charset="0"/>
              </a:rPr>
              <a:t>atlayış geçersiz </a:t>
            </a:r>
            <a:r>
              <a:rPr lang="tr-TR" altLang="tr-TR" sz="2200" dirty="0" smtClean="0">
                <a:solidFill>
                  <a:prstClr val="black"/>
                </a:solidFill>
                <a:latin typeface="Tahoma" pitchFamily="34" charset="0"/>
                <a:ea typeface="Tahoma" pitchFamily="34" charset="0"/>
                <a:cs typeface="Tahoma" pitchFamily="34" charset="0"/>
              </a:rPr>
              <a:t>olacaktır.</a:t>
            </a:r>
          </a:p>
          <a:p>
            <a:pPr lvl="0"/>
            <a:r>
              <a:rPr lang="tr-TR" altLang="tr-TR" sz="2200" dirty="0" smtClean="0">
                <a:solidFill>
                  <a:prstClr val="black"/>
                </a:solidFill>
                <a:latin typeface="Tahoma" pitchFamily="34" charset="0"/>
                <a:ea typeface="Tahoma" pitchFamily="34" charset="0"/>
                <a:cs typeface="Tahoma" pitchFamily="34" charset="0"/>
              </a:rPr>
              <a:t>  </a:t>
            </a:r>
            <a:endParaRPr lang="tr-TR" sz="2200" dirty="0">
              <a:solidFill>
                <a:prstClr val="black"/>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987" name="Rectangle 4"/>
          <p:cNvSpPr>
            <a:spLocks noChangeArrowheads="1"/>
          </p:cNvSpPr>
          <p:nvPr/>
        </p:nvSpPr>
        <p:spPr bwMode="auto">
          <a:xfrm>
            <a:off x="0" y="10"/>
            <a:ext cx="12192000" cy="646331"/>
          </a:xfrm>
          <a:prstGeom prst="rect">
            <a:avLst/>
          </a:prstGeom>
          <a:noFill/>
          <a:ln w="9525">
            <a:noFill/>
            <a:miter lim="800000"/>
            <a:headEnd/>
            <a:tailEnd/>
          </a:ln>
        </p:spPr>
        <p:txBody>
          <a:bodyPr wrap="square">
            <a:spAutoFit/>
          </a:bodyPr>
          <a:lstStyle/>
          <a:p>
            <a:r>
              <a:rPr lang="tr-TR" altLang="tr-TR" sz="3600" dirty="0" smtClean="0">
                <a:solidFill>
                  <a:schemeClr val="bg1"/>
                </a:solidFill>
              </a:rPr>
              <a:t>   ALAN </a:t>
            </a:r>
            <a:r>
              <a:rPr lang="tr-TR" altLang="tr-TR" sz="3600" dirty="0">
                <a:solidFill>
                  <a:schemeClr val="bg1"/>
                </a:solidFill>
              </a:rPr>
              <a:t>YARIŞMALARI – DİKEY ATLAMALARDA </a:t>
            </a:r>
            <a:r>
              <a:rPr lang="tr-TR" altLang="tr-TR" sz="3600" dirty="0" smtClean="0">
                <a:solidFill>
                  <a:schemeClr val="bg1"/>
                </a:solidFill>
              </a:rPr>
              <a:t>BERABERLİKLER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989" name="Dikdörtgen 1"/>
          <p:cNvSpPr>
            <a:spLocks noChangeArrowheads="1"/>
          </p:cNvSpPr>
          <p:nvPr/>
        </p:nvSpPr>
        <p:spPr bwMode="auto">
          <a:xfrm>
            <a:off x="1639019" y="793755"/>
            <a:ext cx="10084672" cy="7448193"/>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181.8</a:t>
            </a:r>
          </a:p>
          <a:p>
            <a:endParaRPr lang="tr-TR" altLang="tr-TR" sz="2000" dirty="0" smtClean="0">
              <a:latin typeface="Tahoma" pitchFamily="34" charset="0"/>
              <a:cs typeface="Tahoma" pitchFamily="34" charset="0"/>
            </a:endParaRPr>
          </a:p>
          <a:p>
            <a:r>
              <a:rPr lang="tr-TR" altLang="tr-TR" sz="2000" dirty="0" smtClean="0">
                <a:latin typeface="Tahoma" pitchFamily="34" charset="0"/>
                <a:cs typeface="Tahoma" pitchFamily="34" charset="0"/>
              </a:rPr>
              <a:t>  </a:t>
            </a:r>
            <a:r>
              <a:rPr lang="tr-TR" altLang="tr-TR" sz="2200" dirty="0" smtClean="0">
                <a:latin typeface="Tahoma" pitchFamily="34" charset="0"/>
                <a:cs typeface="Tahoma" pitchFamily="34" charset="0"/>
              </a:rPr>
              <a:t>Sırıkla Atlama ve Yüksek Atlama yarışmaları sonunda ;</a:t>
            </a:r>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Geçilen </a:t>
            </a:r>
            <a:r>
              <a:rPr lang="tr-TR" altLang="tr-TR" sz="2200" dirty="0">
                <a:latin typeface="Tahoma" pitchFamily="34" charset="0"/>
                <a:cs typeface="Tahoma" pitchFamily="34" charset="0"/>
              </a:rPr>
              <a:t>son </a:t>
            </a:r>
            <a:r>
              <a:rPr lang="tr-TR" altLang="tr-TR" sz="2200" dirty="0" smtClean="0">
                <a:latin typeface="Tahoma" pitchFamily="34" charset="0"/>
                <a:cs typeface="Tahoma" pitchFamily="34" charset="0"/>
              </a:rPr>
              <a:t>yükseklikte </a:t>
            </a:r>
            <a:r>
              <a:rPr lang="tr-TR" altLang="tr-TR" sz="2200" dirty="0">
                <a:solidFill>
                  <a:srgbClr val="FF0000"/>
                </a:solidFill>
                <a:latin typeface="Tahoma" pitchFamily="34" charset="0"/>
                <a:cs typeface="Tahoma" pitchFamily="34" charset="0"/>
              </a:rPr>
              <a:t>daha az </a:t>
            </a:r>
            <a:r>
              <a:rPr lang="tr-TR" altLang="tr-TR" sz="2200" dirty="0" smtClean="0">
                <a:solidFill>
                  <a:srgbClr val="FF0000"/>
                </a:solidFill>
                <a:latin typeface="Tahoma" pitchFamily="34" charset="0"/>
                <a:cs typeface="Tahoma" pitchFamily="34" charset="0"/>
              </a:rPr>
              <a:t>atlayış </a:t>
            </a:r>
            <a:r>
              <a:rPr lang="tr-TR" altLang="tr-TR" sz="2200" dirty="0">
                <a:latin typeface="Tahoma" pitchFamily="34" charset="0"/>
                <a:cs typeface="Tahoma" pitchFamily="34" charset="0"/>
              </a:rPr>
              <a:t>yapmış olan sporcu üst sırada yer </a:t>
            </a:r>
            <a:r>
              <a:rPr lang="tr-TR" altLang="tr-TR" sz="2200" dirty="0" smtClean="0">
                <a:latin typeface="Tahoma" pitchFamily="34" charset="0"/>
                <a:cs typeface="Tahoma" pitchFamily="34" charset="0"/>
              </a:rPr>
              <a:t>alacaktır.                        </a:t>
            </a:r>
            <a:r>
              <a:rPr lang="tr-TR" altLang="tr-TR" u="sng" dirty="0" smtClean="0">
                <a:solidFill>
                  <a:srgbClr val="0070C0"/>
                </a:solidFill>
                <a:latin typeface="Tahoma" pitchFamily="34" charset="0"/>
                <a:cs typeface="Tahoma" pitchFamily="34" charset="0"/>
              </a:rPr>
              <a:t>Sırıkla Atlamaya </a:t>
            </a:r>
            <a:r>
              <a:rPr lang="tr-TR" altLang="tr-TR" u="sng" dirty="0">
                <a:solidFill>
                  <a:srgbClr val="FF0000"/>
                </a:solidFill>
                <a:latin typeface="Tahoma" pitchFamily="34" charset="0"/>
                <a:cs typeface="Tahoma" pitchFamily="34" charset="0"/>
              </a:rPr>
              <a:t>ö</a:t>
            </a:r>
            <a:r>
              <a:rPr lang="tr-TR" altLang="tr-TR" u="sng" dirty="0" smtClean="0">
                <a:solidFill>
                  <a:srgbClr val="FF0000"/>
                </a:solidFill>
                <a:latin typeface="Tahoma" pitchFamily="34" charset="0"/>
                <a:cs typeface="Tahoma" pitchFamily="34" charset="0"/>
              </a:rPr>
              <a:t>rnek</a:t>
            </a:r>
          </a:p>
          <a:p>
            <a:pPr>
              <a:buFont typeface="Wingdings" pitchFamily="2" charset="2"/>
              <a:buChar char="Ø"/>
            </a:pPr>
            <a:endParaRPr lang="tr-TR" altLang="tr-TR" sz="1200" dirty="0">
              <a:latin typeface="Tahoma" pitchFamily="34" charset="0"/>
              <a:cs typeface="Tahoma" pitchFamily="34" charset="0"/>
            </a:endParaRPr>
          </a:p>
          <a:p>
            <a:pPr lvl="0">
              <a:spcBef>
                <a:spcPct val="50000"/>
              </a:spcBef>
            </a:pPr>
            <a:r>
              <a:rPr lang="tr-TR" altLang="tr-TR" sz="1200" dirty="0" smtClean="0">
                <a:latin typeface="Tahoma" pitchFamily="34" charset="0"/>
                <a:cs typeface="Tahoma" pitchFamily="34" charset="0"/>
              </a:rPr>
              <a:t>                                                                      </a:t>
            </a:r>
            <a:r>
              <a:rPr lang="tr-TR" altLang="tr-TR" sz="1200" b="1" u="sng" dirty="0">
                <a:latin typeface="Arial" charset="0"/>
              </a:rPr>
              <a:t>4.60</a:t>
            </a:r>
            <a:r>
              <a:rPr lang="tr-TR" altLang="tr-TR" sz="1200" b="1" dirty="0">
                <a:latin typeface="Arial" charset="0"/>
              </a:rPr>
              <a:t>      </a:t>
            </a:r>
            <a:r>
              <a:rPr lang="tr-TR" altLang="tr-TR" sz="1200" b="1" u="sng" dirty="0">
                <a:latin typeface="Arial" charset="0"/>
              </a:rPr>
              <a:t>4.70</a:t>
            </a:r>
            <a:r>
              <a:rPr lang="tr-TR" altLang="tr-TR" sz="1200" b="1" dirty="0">
                <a:latin typeface="Arial" charset="0"/>
              </a:rPr>
              <a:t>      </a:t>
            </a:r>
            <a:r>
              <a:rPr lang="tr-TR" altLang="tr-TR" sz="1200" b="1" u="sng" dirty="0">
                <a:latin typeface="Arial" charset="0"/>
              </a:rPr>
              <a:t>4.80</a:t>
            </a:r>
            <a:r>
              <a:rPr lang="tr-TR" altLang="tr-TR" sz="1200" b="1" dirty="0">
                <a:latin typeface="Arial" charset="0"/>
              </a:rPr>
              <a:t>      </a:t>
            </a:r>
            <a:r>
              <a:rPr lang="tr-TR" altLang="tr-TR" sz="1200" b="1" u="sng" dirty="0">
                <a:latin typeface="Arial" charset="0"/>
              </a:rPr>
              <a:t>4.90</a:t>
            </a:r>
          </a:p>
          <a:p>
            <a:pPr lvl="0">
              <a:spcBef>
                <a:spcPct val="50000"/>
              </a:spcBef>
            </a:pPr>
            <a:r>
              <a:rPr lang="tr-TR" altLang="tr-TR" sz="1200" b="1" dirty="0" smtClean="0">
                <a:latin typeface="Arial" charset="0"/>
              </a:rPr>
              <a:t>                                                                 A             0</a:t>
            </a:r>
            <a:r>
              <a:rPr lang="tr-TR" altLang="tr-TR" sz="1200" b="1" dirty="0">
                <a:latin typeface="Arial" charset="0"/>
              </a:rPr>
              <a:t>	    </a:t>
            </a:r>
            <a:r>
              <a:rPr lang="tr-TR" altLang="tr-TR" sz="1200" b="1" dirty="0" smtClean="0">
                <a:latin typeface="Arial" charset="0"/>
              </a:rPr>
              <a:t> 0           X0      XXX       2.</a:t>
            </a:r>
            <a:endParaRPr lang="tr-TR" altLang="tr-TR" sz="1200" b="1" dirty="0">
              <a:latin typeface="Arial" charset="0"/>
            </a:endParaRPr>
          </a:p>
          <a:p>
            <a:pPr lvl="0">
              <a:spcBef>
                <a:spcPct val="50000"/>
              </a:spcBef>
            </a:pPr>
            <a:r>
              <a:rPr lang="tr-TR" altLang="tr-TR" sz="1200" b="1" dirty="0" smtClean="0">
                <a:latin typeface="Arial" charset="0"/>
              </a:rPr>
              <a:t>                                                                 B             0</a:t>
            </a:r>
            <a:r>
              <a:rPr lang="tr-TR" altLang="tr-TR" sz="1200" b="1" dirty="0">
                <a:latin typeface="Arial" charset="0"/>
              </a:rPr>
              <a:t>	     </a:t>
            </a:r>
            <a:r>
              <a:rPr lang="tr-TR" altLang="tr-TR" sz="1200" b="1" dirty="0" smtClean="0">
                <a:latin typeface="Arial" charset="0"/>
              </a:rPr>
              <a:t>XX0       0        XXX</a:t>
            </a:r>
            <a:r>
              <a:rPr lang="tr-TR" altLang="tr-TR" sz="1200" b="1" dirty="0">
                <a:latin typeface="Arial" charset="0"/>
              </a:rPr>
              <a:t>	</a:t>
            </a:r>
            <a:r>
              <a:rPr lang="tr-TR" altLang="tr-TR" sz="1200" b="1" dirty="0" smtClean="0">
                <a:latin typeface="Arial" charset="0"/>
              </a:rPr>
              <a:t>1.</a:t>
            </a:r>
            <a:endParaRPr lang="tr-TR" altLang="tr-TR" sz="1200" b="1" dirty="0">
              <a:latin typeface="Arial" charset="0"/>
            </a:endParaRPr>
          </a:p>
          <a:p>
            <a:pPr lvl="0">
              <a:spcBef>
                <a:spcPct val="50000"/>
              </a:spcBef>
            </a:pPr>
            <a:r>
              <a:rPr lang="tr-TR" altLang="tr-TR" sz="1200" b="1" dirty="0" smtClean="0">
                <a:latin typeface="Arial" charset="0"/>
              </a:rPr>
              <a:t>                                                                 C             0	      –          XX0    XXX       3.</a:t>
            </a:r>
          </a:p>
          <a:p>
            <a:pPr lvl="0">
              <a:spcBef>
                <a:spcPct val="50000"/>
              </a:spcBef>
            </a:pPr>
            <a:r>
              <a:rPr lang="tr-TR" altLang="tr-TR" sz="1200" b="1" dirty="0">
                <a:latin typeface="Arial" charset="0"/>
              </a:rPr>
              <a:t>	</a:t>
            </a:r>
          </a:p>
          <a:p>
            <a:r>
              <a:rPr lang="tr-TR" altLang="tr-TR" dirty="0" smtClean="0">
                <a:latin typeface="Tahoma" pitchFamily="34" charset="0"/>
                <a:cs typeface="Tahoma" pitchFamily="34" charset="0"/>
              </a:rPr>
              <a:t>   </a:t>
            </a:r>
            <a:r>
              <a:rPr lang="tr-TR" altLang="tr-TR" sz="2200" dirty="0" smtClean="0">
                <a:latin typeface="Tahoma" pitchFamily="34" charset="0"/>
                <a:cs typeface="Tahoma" pitchFamily="34" charset="0"/>
              </a:rPr>
              <a:t>Bu şekilde </a:t>
            </a:r>
            <a:r>
              <a:rPr lang="tr-TR" altLang="tr-TR" sz="2200" dirty="0">
                <a:latin typeface="Tahoma" pitchFamily="34" charset="0"/>
                <a:cs typeface="Tahoma" pitchFamily="34" charset="0"/>
              </a:rPr>
              <a:t>beraberlik bozulmazsa, geçilen son yükseklik dahil yarışma boyunca en az </a:t>
            </a:r>
            <a:r>
              <a:rPr lang="tr-TR" altLang="tr-TR" sz="2200" dirty="0" smtClean="0">
                <a:latin typeface="Tahoma" pitchFamily="34" charset="0"/>
                <a:cs typeface="Tahoma" pitchFamily="34" charset="0"/>
              </a:rPr>
              <a:t>hata </a:t>
            </a:r>
            <a:r>
              <a:rPr lang="tr-TR" altLang="tr-TR" sz="2200" dirty="0" smtClean="0">
                <a:solidFill>
                  <a:srgbClr val="FF0000"/>
                </a:solidFill>
                <a:latin typeface="Tahoma" pitchFamily="34" charset="0"/>
                <a:cs typeface="Tahoma" pitchFamily="34" charset="0"/>
              </a:rPr>
              <a:t>(X) </a:t>
            </a:r>
            <a:r>
              <a:rPr lang="tr-TR" altLang="tr-TR" sz="2200" dirty="0">
                <a:latin typeface="Tahoma" pitchFamily="34" charset="0"/>
                <a:cs typeface="Tahoma" pitchFamily="34" charset="0"/>
              </a:rPr>
              <a:t>yapmış olan sporcu üst sırada yer alacaktır. </a:t>
            </a:r>
            <a:endParaRPr lang="tr-TR" altLang="tr-TR" sz="2200" dirty="0" smtClean="0">
              <a:latin typeface="Tahoma" pitchFamily="34" charset="0"/>
              <a:cs typeface="Tahoma" pitchFamily="34" charset="0"/>
            </a:endParaRPr>
          </a:p>
          <a:p>
            <a:r>
              <a:rPr lang="tr-TR" altLang="tr-TR" sz="2200" dirty="0">
                <a:solidFill>
                  <a:srgbClr val="0070C0"/>
                </a:solidFill>
                <a:latin typeface="Tahoma" pitchFamily="34" charset="0"/>
                <a:cs typeface="Tahoma" pitchFamily="34" charset="0"/>
              </a:rPr>
              <a:t> </a:t>
            </a:r>
            <a:r>
              <a:rPr lang="tr-TR" altLang="tr-TR" sz="2200" dirty="0" smtClean="0">
                <a:solidFill>
                  <a:srgbClr val="0070C0"/>
                </a:solidFill>
                <a:latin typeface="Tahoma" pitchFamily="34" charset="0"/>
                <a:cs typeface="Tahoma" pitchFamily="34" charset="0"/>
              </a:rPr>
              <a:t>                                     </a:t>
            </a:r>
            <a:r>
              <a:rPr lang="tr-TR" altLang="tr-TR" u="sng" dirty="0" smtClean="0">
                <a:solidFill>
                  <a:srgbClr val="0070C0"/>
                </a:solidFill>
                <a:latin typeface="Tahoma" pitchFamily="34" charset="0"/>
                <a:cs typeface="Tahoma" pitchFamily="34" charset="0"/>
              </a:rPr>
              <a:t>Sırıkla Atlamaya </a:t>
            </a:r>
            <a:r>
              <a:rPr lang="tr-TR" altLang="tr-TR" u="sng" dirty="0" smtClean="0">
                <a:solidFill>
                  <a:srgbClr val="FF0000"/>
                </a:solidFill>
                <a:latin typeface="Tahoma" pitchFamily="34" charset="0"/>
                <a:cs typeface="Tahoma" pitchFamily="34" charset="0"/>
              </a:rPr>
              <a:t>örnek</a:t>
            </a:r>
            <a:endParaRPr lang="tr-TR" altLang="tr-TR" u="sng" dirty="0">
              <a:solidFill>
                <a:srgbClr val="FF0000"/>
              </a:solidFill>
              <a:latin typeface="Tahoma" pitchFamily="34" charset="0"/>
              <a:cs typeface="Tahoma" pitchFamily="34" charset="0"/>
            </a:endParaRPr>
          </a:p>
          <a:p>
            <a:pPr lvl="0">
              <a:spcBef>
                <a:spcPct val="50000"/>
              </a:spcBef>
            </a:pPr>
            <a:r>
              <a:rPr lang="tr-TR" altLang="tr-TR" sz="1200" b="1" dirty="0" smtClean="0">
                <a:solidFill>
                  <a:srgbClr val="FFFF99"/>
                </a:solidFill>
                <a:latin typeface="Arial" charset="0"/>
              </a:rPr>
              <a:t>                             </a:t>
            </a:r>
            <a:r>
              <a:rPr lang="tr-TR" altLang="tr-TR" sz="1200" b="1" dirty="0" smtClean="0">
                <a:latin typeface="Arial" charset="0"/>
              </a:rPr>
              <a:t>                                                 </a:t>
            </a:r>
            <a:r>
              <a:rPr lang="tr-TR" altLang="tr-TR" sz="1200" b="1" u="sng" dirty="0" smtClean="0">
                <a:latin typeface="Arial" charset="0"/>
              </a:rPr>
              <a:t>4.60</a:t>
            </a:r>
            <a:r>
              <a:rPr lang="tr-TR" altLang="tr-TR" sz="1200" b="1" dirty="0" smtClean="0">
                <a:latin typeface="Arial" charset="0"/>
              </a:rPr>
              <a:t>      </a:t>
            </a:r>
            <a:r>
              <a:rPr lang="tr-TR" altLang="tr-TR" sz="1200" b="1" u="sng" dirty="0" smtClean="0">
                <a:latin typeface="Arial" charset="0"/>
              </a:rPr>
              <a:t>4.70</a:t>
            </a:r>
            <a:r>
              <a:rPr lang="tr-TR" altLang="tr-TR" sz="1200" b="1" dirty="0" smtClean="0">
                <a:latin typeface="Arial" charset="0"/>
              </a:rPr>
              <a:t>      </a:t>
            </a:r>
            <a:r>
              <a:rPr lang="tr-TR" altLang="tr-TR" sz="1200" b="1" u="sng" dirty="0" smtClean="0">
                <a:latin typeface="Arial" charset="0"/>
              </a:rPr>
              <a:t>4.80</a:t>
            </a:r>
            <a:r>
              <a:rPr lang="tr-TR" altLang="tr-TR" sz="1200" b="1" dirty="0" smtClean="0">
                <a:latin typeface="Arial" charset="0"/>
              </a:rPr>
              <a:t>      </a:t>
            </a:r>
            <a:r>
              <a:rPr lang="tr-TR" altLang="tr-TR" sz="1200" b="1" u="sng" dirty="0" smtClean="0">
                <a:latin typeface="Arial" charset="0"/>
              </a:rPr>
              <a:t>4.90 </a:t>
            </a:r>
            <a:r>
              <a:rPr lang="tr-TR" altLang="tr-TR" sz="1200" b="1" dirty="0" smtClean="0">
                <a:latin typeface="Arial" charset="0"/>
              </a:rPr>
              <a:t>   </a:t>
            </a:r>
            <a:r>
              <a:rPr lang="tr-TR" altLang="tr-TR" sz="1200" b="1" u="sng" dirty="0" smtClean="0">
                <a:latin typeface="Arial" charset="0"/>
              </a:rPr>
              <a:t>Hata sayısı  </a:t>
            </a:r>
            <a:r>
              <a:rPr lang="tr-TR" altLang="tr-TR" sz="1200" b="1" dirty="0" smtClean="0">
                <a:latin typeface="Arial" charset="0"/>
              </a:rPr>
              <a:t>   </a:t>
            </a:r>
            <a:r>
              <a:rPr lang="tr-TR" altLang="tr-TR" sz="1200" b="1" u="sng" dirty="0" smtClean="0">
                <a:latin typeface="Arial" charset="0"/>
              </a:rPr>
              <a:t>Sıralama</a:t>
            </a:r>
            <a:endParaRPr lang="tr-TR" altLang="tr-TR" sz="1200" b="1" u="sng" dirty="0">
              <a:latin typeface="Arial" charset="0"/>
            </a:endParaRPr>
          </a:p>
          <a:p>
            <a:pPr lvl="0">
              <a:spcBef>
                <a:spcPct val="50000"/>
              </a:spcBef>
            </a:pPr>
            <a:r>
              <a:rPr lang="tr-TR" altLang="tr-TR" sz="1200" b="1" dirty="0" smtClean="0">
                <a:latin typeface="Arial" charset="0"/>
              </a:rPr>
              <a:t>                                                                  A            X0</a:t>
            </a:r>
            <a:r>
              <a:rPr lang="tr-TR" altLang="tr-TR" sz="1200" b="1" dirty="0">
                <a:latin typeface="Arial" charset="0"/>
              </a:rPr>
              <a:t>	     </a:t>
            </a:r>
            <a:r>
              <a:rPr lang="tr-TR" altLang="tr-TR" sz="1200" b="1" dirty="0" smtClean="0">
                <a:latin typeface="Arial" charset="0"/>
              </a:rPr>
              <a:t> X0        </a:t>
            </a:r>
            <a:r>
              <a:rPr lang="tr-TR" altLang="tr-TR" sz="1200" b="1" dirty="0" err="1" smtClean="0">
                <a:latin typeface="Arial" charset="0"/>
              </a:rPr>
              <a:t>X0</a:t>
            </a:r>
            <a:r>
              <a:rPr lang="tr-TR" altLang="tr-TR" sz="1200" b="1" dirty="0" smtClean="0">
                <a:latin typeface="Arial" charset="0"/>
              </a:rPr>
              <a:t>         XXX        (3)                   3.</a:t>
            </a:r>
            <a:r>
              <a:rPr lang="tr-TR" altLang="tr-TR" sz="1200" b="1" dirty="0">
                <a:latin typeface="Arial" charset="0"/>
              </a:rPr>
              <a:t>	</a:t>
            </a:r>
          </a:p>
          <a:p>
            <a:pPr lvl="0">
              <a:spcBef>
                <a:spcPct val="50000"/>
              </a:spcBef>
            </a:pPr>
            <a:r>
              <a:rPr lang="tr-TR" altLang="tr-TR" sz="1200" b="1" dirty="0" smtClean="0">
                <a:latin typeface="Arial" charset="0"/>
              </a:rPr>
              <a:t>                                                                  B            XX0    X0        </a:t>
            </a:r>
            <a:r>
              <a:rPr lang="tr-TR" altLang="tr-TR" sz="1200" b="1" dirty="0" err="1" smtClean="0">
                <a:latin typeface="Arial" charset="0"/>
              </a:rPr>
              <a:t>X0</a:t>
            </a:r>
            <a:r>
              <a:rPr lang="tr-TR" altLang="tr-TR" sz="1200" b="1" dirty="0" smtClean="0">
                <a:latin typeface="Arial" charset="0"/>
              </a:rPr>
              <a:t>         XXX        (4)                   4.</a:t>
            </a:r>
            <a:r>
              <a:rPr lang="tr-TR" altLang="tr-TR" sz="1200" b="1" dirty="0">
                <a:latin typeface="Arial" charset="0"/>
              </a:rPr>
              <a:t>	</a:t>
            </a:r>
          </a:p>
          <a:p>
            <a:pPr lvl="0">
              <a:spcBef>
                <a:spcPct val="50000"/>
              </a:spcBef>
            </a:pPr>
            <a:r>
              <a:rPr lang="tr-TR" altLang="tr-TR" sz="1200" b="1" dirty="0" smtClean="0">
                <a:latin typeface="Arial" charset="0"/>
              </a:rPr>
              <a:t>                                                                  C            0</a:t>
            </a:r>
            <a:r>
              <a:rPr lang="tr-TR" altLang="tr-TR" sz="1200" b="1" dirty="0">
                <a:latin typeface="Arial" charset="0"/>
              </a:rPr>
              <a:t>	     </a:t>
            </a:r>
            <a:r>
              <a:rPr lang="tr-TR" altLang="tr-TR" sz="1200" b="1" dirty="0" smtClean="0">
                <a:latin typeface="Arial" charset="0"/>
              </a:rPr>
              <a:t> X0        </a:t>
            </a:r>
            <a:r>
              <a:rPr lang="tr-TR" altLang="tr-TR" sz="1200" b="1" dirty="0" err="1" smtClean="0">
                <a:latin typeface="Arial" charset="0"/>
              </a:rPr>
              <a:t>X0</a:t>
            </a:r>
            <a:r>
              <a:rPr lang="tr-TR" altLang="tr-TR" sz="1200" b="1" dirty="0" smtClean="0">
                <a:latin typeface="Arial" charset="0"/>
              </a:rPr>
              <a:t>         XXX        (2)                   2.</a:t>
            </a:r>
            <a:endParaRPr lang="tr-TR" altLang="tr-TR" sz="1200" b="1" dirty="0">
              <a:latin typeface="Arial" charset="0"/>
            </a:endParaRPr>
          </a:p>
          <a:p>
            <a:pPr lvl="0">
              <a:spcBef>
                <a:spcPct val="50000"/>
              </a:spcBef>
            </a:pPr>
            <a:r>
              <a:rPr lang="tr-TR" altLang="tr-TR" sz="1200" b="1" dirty="0" smtClean="0">
                <a:latin typeface="Arial" charset="0"/>
              </a:rPr>
              <a:t>                                                                  D            </a:t>
            </a:r>
            <a:r>
              <a:rPr lang="tr-TR" altLang="tr-TR" sz="1200" b="1" dirty="0">
                <a:latin typeface="Arial" charset="0"/>
              </a:rPr>
              <a:t>–  	  </a:t>
            </a:r>
            <a:r>
              <a:rPr lang="tr-TR" altLang="tr-TR" sz="1200" b="1" dirty="0" smtClean="0">
                <a:latin typeface="Arial" charset="0"/>
              </a:rPr>
              <a:t>    –          X0          XXX        (1)                   1.</a:t>
            </a:r>
            <a:endParaRPr lang="tr-TR" altLang="tr-TR" sz="1200" b="1" dirty="0">
              <a:latin typeface="Arial" charset="0"/>
            </a:endParaRPr>
          </a:p>
          <a:p>
            <a:r>
              <a:rPr lang="tr-TR" altLang="tr-TR" dirty="0">
                <a:latin typeface="Tahoma" pitchFamily="34" charset="0"/>
                <a:cs typeface="Tahoma" pitchFamily="34" charset="0"/>
              </a:rPr>
              <a:t> </a:t>
            </a:r>
            <a:r>
              <a:rPr lang="tr-TR" altLang="tr-TR" dirty="0" smtClean="0">
                <a:latin typeface="Tahoma" pitchFamily="34" charset="0"/>
                <a:cs typeface="Tahoma" pitchFamily="34" charset="0"/>
              </a:rPr>
              <a:t>   </a:t>
            </a:r>
            <a:endParaRPr lang="tr-TR" altLang="tr-TR" sz="2200" dirty="0">
              <a:latin typeface="Tahoma" pitchFamily="34" charset="0"/>
              <a:cs typeface="Tahoma" pitchFamily="34" charset="0"/>
            </a:endParaRPr>
          </a:p>
          <a:p>
            <a:pPr>
              <a:buFont typeface="Wingdings" pitchFamily="2" charset="2"/>
              <a:buChar char="Ø"/>
            </a:pPr>
            <a:endParaRPr lang="tr-TR" altLang="tr-TR" sz="2200" dirty="0"/>
          </a:p>
          <a:p>
            <a:pPr eaLnBrk="1" hangingPunct="1"/>
            <a:endParaRPr lang="tr-TR" altLang="tr-TR" sz="2200" b="1" u="sng" dirty="0">
              <a:latin typeface="Tahoma" pitchFamily="34" charset="0"/>
              <a:cs typeface="Tahoma" pitchFamily="34" charset="0"/>
            </a:endParaRPr>
          </a:p>
          <a:p>
            <a:pPr eaLnBrk="1" hangingPunct="1"/>
            <a:endParaRPr lang="tr-TR" altLang="tr-TR" sz="2200" b="1" u="sng" dirty="0">
              <a:latin typeface="Tahoma" pitchFamily="34" charset="0"/>
              <a:cs typeface="Tahoma" pitchFamily="34" charset="0"/>
            </a:endParaRPr>
          </a:p>
          <a:p>
            <a:pPr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099" name="Rectangle 4"/>
          <p:cNvSpPr>
            <a:spLocks noChangeArrowheads="1"/>
          </p:cNvSpPr>
          <p:nvPr/>
        </p:nvSpPr>
        <p:spPr bwMode="auto">
          <a:xfrm>
            <a:off x="8" y="10"/>
            <a:ext cx="9046066" cy="646331"/>
          </a:xfrm>
          <a:prstGeom prst="rect">
            <a:avLst/>
          </a:prstGeom>
          <a:noFill/>
          <a:ln w="9525">
            <a:noFill/>
            <a:miter lim="800000"/>
            <a:headEnd/>
            <a:tailEnd/>
          </a:ln>
        </p:spPr>
        <p:txBody>
          <a:bodyPr wrap="none">
            <a:spAutoFit/>
          </a:bodyPr>
          <a:lstStyle/>
          <a:p>
            <a:r>
              <a:rPr lang="tr-TR" sz="3600" dirty="0" smtClean="0">
                <a:solidFill>
                  <a:schemeClr val="bg1"/>
                </a:solidFill>
              </a:rPr>
              <a:t>                         2014 </a:t>
            </a:r>
            <a:r>
              <a:rPr lang="tr-TR" sz="3600" dirty="0">
                <a:solidFill>
                  <a:schemeClr val="bg1"/>
                </a:solidFill>
              </a:rPr>
              <a:t>YIL SONU HAKEM 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01" name="TextBox 6"/>
          <p:cNvSpPr txBox="1">
            <a:spLocks noChangeArrowheads="1"/>
          </p:cNvSpPr>
          <p:nvPr/>
        </p:nvSpPr>
        <p:spPr bwMode="auto">
          <a:xfrm>
            <a:off x="1465943" y="764363"/>
            <a:ext cx="10580914" cy="5386090"/>
          </a:xfrm>
          <a:prstGeom prst="rect">
            <a:avLst/>
          </a:prstGeom>
          <a:noFill/>
          <a:ln w="9525">
            <a:noFill/>
            <a:miter lim="800000"/>
            <a:headEnd/>
            <a:tailEnd/>
          </a:ln>
        </p:spPr>
        <p:txBody>
          <a:bodyPr wrap="square">
            <a:spAutoFit/>
          </a:bodyPr>
          <a:lstStyle/>
          <a:p>
            <a:r>
              <a:rPr lang="tr-TR" sz="3200" u="sng" dirty="0">
                <a:solidFill>
                  <a:srgbClr val="FF0000"/>
                </a:solidFill>
                <a:latin typeface="Tahoma" pitchFamily="34" charset="0"/>
                <a:cs typeface="Tahoma" pitchFamily="34" charset="0"/>
              </a:rPr>
              <a:t>GÜNDEM</a:t>
            </a:r>
          </a:p>
          <a:p>
            <a:endParaRPr lang="tr-TR" sz="2400" dirty="0"/>
          </a:p>
          <a:p>
            <a:pPr>
              <a:buFont typeface="Wingdings" pitchFamily="2" charset="2"/>
              <a:buChar char="Ø"/>
            </a:pPr>
            <a:r>
              <a:rPr lang="tr-TR" sz="3200" dirty="0">
                <a:latin typeface="Tahoma" pitchFamily="34" charset="0"/>
                <a:cs typeface="Tahoma" pitchFamily="34" charset="0"/>
              </a:rPr>
              <a:t> </a:t>
            </a:r>
            <a:r>
              <a:rPr lang="tr-TR" sz="3200" dirty="0">
                <a:latin typeface="AR BERKLEY" panose="02000000000000000000" pitchFamily="2" charset="0"/>
                <a:cs typeface="Tahoma" pitchFamily="34" charset="0"/>
              </a:rPr>
              <a:t>2014 YILI DEĞERLENDİRMESİ </a:t>
            </a:r>
            <a:endParaRPr lang="tr-TR" sz="3200" dirty="0" smtClean="0">
              <a:latin typeface="AR BERKLEY" panose="02000000000000000000" pitchFamily="2" charset="0"/>
              <a:cs typeface="Tahoma" pitchFamily="34" charset="0"/>
            </a:endParaRPr>
          </a:p>
          <a:p>
            <a:pPr>
              <a:buFont typeface="Wingdings" pitchFamily="2" charset="2"/>
              <a:buChar char="Ø"/>
            </a:pPr>
            <a:endParaRPr lang="tr-TR" sz="3200" dirty="0">
              <a:latin typeface="AR BERKLEY" panose="02000000000000000000" pitchFamily="2" charset="0"/>
              <a:cs typeface="Tahoma" pitchFamily="34" charset="0"/>
            </a:endParaRPr>
          </a:p>
          <a:p>
            <a:pPr>
              <a:buFont typeface="Wingdings" pitchFamily="2" charset="2"/>
              <a:buChar char="Ø"/>
            </a:pPr>
            <a:r>
              <a:rPr lang="tr-TR" sz="3200" dirty="0" smtClean="0">
                <a:latin typeface="AR BERKLEY" panose="02000000000000000000" pitchFamily="2" charset="0"/>
                <a:cs typeface="Tahoma" pitchFamily="34" charset="0"/>
              </a:rPr>
              <a:t> UYGULAMADA SIKINTI DUYULAN     KURALLAR</a:t>
            </a:r>
            <a:endParaRPr lang="tr-TR" sz="3200" dirty="0">
              <a:latin typeface="AR BERKLEY" panose="02000000000000000000" pitchFamily="2" charset="0"/>
              <a:cs typeface="Tahoma" pitchFamily="34" charset="0"/>
            </a:endParaRPr>
          </a:p>
          <a:p>
            <a:r>
              <a:rPr lang="tr-TR" sz="3200" dirty="0">
                <a:latin typeface="AR BERKLEY" panose="02000000000000000000" pitchFamily="2" charset="0"/>
                <a:cs typeface="Tahoma" pitchFamily="34" charset="0"/>
              </a:rPr>
              <a:t>	</a:t>
            </a:r>
          </a:p>
          <a:p>
            <a:pPr>
              <a:buFont typeface="Wingdings" pitchFamily="2" charset="2"/>
              <a:buChar char="Ø"/>
            </a:pPr>
            <a:r>
              <a:rPr lang="tr-TR" sz="3200" dirty="0">
                <a:latin typeface="AR BERKLEY" panose="02000000000000000000" pitchFamily="2" charset="0"/>
                <a:cs typeface="Tahoma" pitchFamily="34" charset="0"/>
              </a:rPr>
              <a:t> KURAL </a:t>
            </a:r>
            <a:r>
              <a:rPr lang="tr-TR" sz="3200" dirty="0" smtClean="0">
                <a:latin typeface="AR BERKLEY" panose="02000000000000000000" pitchFamily="2" charset="0"/>
                <a:cs typeface="Tahoma" pitchFamily="34" charset="0"/>
              </a:rPr>
              <a:t>DEĞİŞİKLİKLERİ VE UYGULAMALARI</a:t>
            </a:r>
          </a:p>
          <a:p>
            <a:r>
              <a:rPr lang="tr-TR" sz="3200" dirty="0">
                <a:latin typeface="AR BERKLEY" panose="02000000000000000000" pitchFamily="2" charset="0"/>
                <a:cs typeface="Tahoma" pitchFamily="34" charset="0"/>
              </a:rPr>
              <a:t> </a:t>
            </a:r>
            <a:r>
              <a:rPr lang="tr-TR" sz="3200" dirty="0" smtClean="0">
                <a:latin typeface="AR BERKLEY" panose="02000000000000000000" pitchFamily="2" charset="0"/>
                <a:cs typeface="Tahoma" pitchFamily="34" charset="0"/>
              </a:rPr>
              <a:t>   </a:t>
            </a:r>
            <a:endParaRPr lang="tr-TR" sz="3200" dirty="0">
              <a:latin typeface="AR BERKLEY" panose="02000000000000000000" pitchFamily="2" charset="0"/>
              <a:cs typeface="Tahoma" pitchFamily="34" charset="0"/>
            </a:endParaRPr>
          </a:p>
          <a:p>
            <a:pPr>
              <a:buFont typeface="Wingdings" pitchFamily="2" charset="2"/>
              <a:buChar char="Ø"/>
            </a:pPr>
            <a:r>
              <a:rPr lang="tr-TR" sz="3200" dirty="0">
                <a:latin typeface="AR BERKLEY" panose="02000000000000000000" pitchFamily="2" charset="0"/>
                <a:cs typeface="Tahoma" pitchFamily="34" charset="0"/>
              </a:rPr>
              <a:t> SORULAR &amp; CEVAPLAR</a:t>
            </a:r>
          </a:p>
          <a:p>
            <a:pPr>
              <a:buFont typeface="Wingdings" pitchFamily="2" charset="2"/>
              <a:buChar char="Ø"/>
            </a:pPr>
            <a:endParaRPr lang="tr-TR" sz="3200" dirty="0">
              <a:latin typeface="Tahoma" pitchFamily="34" charset="0"/>
              <a:cs typeface="Tahoma"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9994" y="261143"/>
            <a:ext cx="1566863"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987" name="Rectangle 4"/>
          <p:cNvSpPr>
            <a:spLocks noChangeArrowheads="1"/>
          </p:cNvSpPr>
          <p:nvPr/>
        </p:nvSpPr>
        <p:spPr bwMode="auto">
          <a:xfrm>
            <a:off x="0" y="10"/>
            <a:ext cx="11887200" cy="646331"/>
          </a:xfrm>
          <a:prstGeom prst="rect">
            <a:avLst/>
          </a:prstGeom>
          <a:noFill/>
          <a:ln w="9525">
            <a:noFill/>
            <a:miter lim="800000"/>
            <a:headEnd/>
            <a:tailEnd/>
          </a:ln>
        </p:spPr>
        <p:txBody>
          <a:bodyPr wrap="square">
            <a:spAutoFit/>
          </a:bodyPr>
          <a:lstStyle/>
          <a:p>
            <a:r>
              <a:rPr lang="tr-TR" altLang="tr-TR" sz="3600" dirty="0" smtClean="0">
                <a:solidFill>
                  <a:schemeClr val="bg1"/>
                </a:solidFill>
              </a:rPr>
              <a:t>   ALAN </a:t>
            </a:r>
            <a:r>
              <a:rPr lang="tr-TR" altLang="tr-TR" sz="3600" dirty="0">
                <a:solidFill>
                  <a:schemeClr val="bg1"/>
                </a:solidFill>
              </a:rPr>
              <a:t>YARIŞMALARI – DİKEY ATLAMALARDA </a:t>
            </a:r>
            <a:r>
              <a:rPr lang="tr-TR" altLang="tr-TR" sz="3600" dirty="0" smtClean="0">
                <a:solidFill>
                  <a:schemeClr val="bg1"/>
                </a:solidFill>
              </a:rPr>
              <a:t>BERABERLİKLER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989" name="Dikdörtgen 1"/>
          <p:cNvSpPr>
            <a:spLocks noChangeArrowheads="1"/>
          </p:cNvSpPr>
          <p:nvPr/>
        </p:nvSpPr>
        <p:spPr bwMode="auto">
          <a:xfrm>
            <a:off x="1704813" y="688980"/>
            <a:ext cx="10487187" cy="5909310"/>
          </a:xfrm>
          <a:prstGeom prst="rect">
            <a:avLst/>
          </a:prstGeom>
          <a:noFill/>
          <a:ln w="9525">
            <a:noFill/>
            <a:miter lim="800000"/>
            <a:headEnd/>
            <a:tailEnd/>
          </a:ln>
        </p:spPr>
        <p:txBody>
          <a:bodyPr wrap="square">
            <a:spAutoFit/>
          </a:bodyPr>
          <a:lstStyle/>
          <a:p>
            <a:pPr lvl="0"/>
            <a:r>
              <a:rPr lang="tr-TR" altLang="tr-TR" dirty="0" smtClean="0">
                <a:solidFill>
                  <a:prstClr val="black"/>
                </a:solidFill>
                <a:latin typeface="Tahoma" pitchFamily="34" charset="0"/>
                <a:cs typeface="Tahoma" pitchFamily="34" charset="0"/>
              </a:rPr>
              <a:t>  Beraberlik </a:t>
            </a:r>
            <a:r>
              <a:rPr lang="tr-TR" altLang="tr-TR" dirty="0">
                <a:solidFill>
                  <a:prstClr val="black"/>
                </a:solidFill>
                <a:latin typeface="Tahoma" pitchFamily="34" charset="0"/>
                <a:cs typeface="Tahoma" pitchFamily="34" charset="0"/>
              </a:rPr>
              <a:t>yine bozulmazsa, birincilik hariç, berabere kalan sporcular aynı sırayı paylaşacaklardır. </a:t>
            </a:r>
            <a:r>
              <a:rPr lang="tr-TR" altLang="tr-TR" dirty="0" smtClean="0">
                <a:solidFill>
                  <a:prstClr val="black"/>
                </a:solidFill>
                <a:latin typeface="Tahoma" pitchFamily="34" charset="0"/>
                <a:cs typeface="Tahoma" pitchFamily="34" charset="0"/>
              </a:rPr>
              <a:t>Beraberlik </a:t>
            </a:r>
            <a:r>
              <a:rPr lang="tr-TR" altLang="tr-TR" dirty="0">
                <a:solidFill>
                  <a:prstClr val="black"/>
                </a:solidFill>
                <a:latin typeface="Tahoma" pitchFamily="34" charset="0"/>
                <a:cs typeface="Tahoma" pitchFamily="34" charset="0"/>
              </a:rPr>
              <a:t>birinci sıradaysa, yarışmanın teknik kurallarında belirtilmediği veya yarışma öncesinde Teknik Delege veya Teknik Delege olmadığı durumda Başhakem tarafından aksi kararlaştırılmamışsa </a:t>
            </a:r>
            <a:r>
              <a:rPr lang="tr-TR" altLang="tr-TR" dirty="0" smtClean="0">
                <a:solidFill>
                  <a:prstClr val="black"/>
                </a:solidFill>
                <a:latin typeface="Tahoma" pitchFamily="34" charset="0"/>
                <a:cs typeface="Tahoma" pitchFamily="34" charset="0"/>
              </a:rPr>
              <a:t>      Baraj Atlayışları yapılacaktır</a:t>
            </a:r>
            <a:r>
              <a:rPr lang="tr-TR" altLang="tr-TR" dirty="0">
                <a:solidFill>
                  <a:prstClr val="black"/>
                </a:solidFill>
                <a:latin typeface="Tahoma" pitchFamily="34" charset="0"/>
                <a:cs typeface="Tahoma" pitchFamily="34" charset="0"/>
              </a:rPr>
              <a:t>. </a:t>
            </a:r>
            <a:r>
              <a:rPr lang="tr-TR" altLang="tr-TR" sz="2800" b="1" dirty="0">
                <a:solidFill>
                  <a:srgbClr val="FFFF99"/>
                </a:solidFill>
                <a:latin typeface="Arial" charset="0"/>
              </a:rPr>
              <a:t> </a:t>
            </a:r>
            <a:r>
              <a:rPr lang="tr-TR" altLang="tr-TR" sz="2800" b="1" dirty="0" smtClean="0">
                <a:solidFill>
                  <a:srgbClr val="FFFF99"/>
                </a:solidFill>
                <a:latin typeface="Arial" charset="0"/>
              </a:rPr>
              <a:t>       </a:t>
            </a:r>
            <a:r>
              <a:rPr lang="tr-TR" altLang="tr-TR" sz="1400" dirty="0" smtClean="0">
                <a:solidFill>
                  <a:srgbClr val="FF0000"/>
                </a:solidFill>
                <a:latin typeface="Arial" charset="0"/>
              </a:rPr>
              <a:t>Sırıkla Atlama Sonucu                          Sıralama ve Derece</a:t>
            </a:r>
          </a:p>
          <a:p>
            <a:pPr lvl="0">
              <a:spcBef>
                <a:spcPct val="50000"/>
              </a:spcBef>
            </a:pPr>
            <a:r>
              <a:rPr lang="tr-TR" altLang="tr-TR" sz="1400" dirty="0">
                <a:latin typeface="Arial" charset="0"/>
              </a:rPr>
              <a:t> </a:t>
            </a:r>
            <a:r>
              <a:rPr lang="tr-TR" altLang="tr-TR" sz="1400" dirty="0" smtClean="0">
                <a:latin typeface="Arial" charset="0"/>
              </a:rPr>
              <a:t>                                                            </a:t>
            </a:r>
            <a:r>
              <a:rPr lang="tr-TR" altLang="tr-TR" sz="1600" u="sng" dirty="0" smtClean="0">
                <a:latin typeface="Arial" charset="0"/>
              </a:rPr>
              <a:t>4.60</a:t>
            </a:r>
            <a:r>
              <a:rPr lang="tr-TR" altLang="tr-TR" sz="1600" dirty="0" smtClean="0">
                <a:latin typeface="Arial" charset="0"/>
              </a:rPr>
              <a:t>      </a:t>
            </a:r>
            <a:r>
              <a:rPr lang="tr-TR" altLang="tr-TR" sz="1600" u="sng" dirty="0">
                <a:latin typeface="Arial" charset="0"/>
              </a:rPr>
              <a:t>4.70</a:t>
            </a:r>
            <a:r>
              <a:rPr lang="tr-TR" altLang="tr-TR" sz="1600" dirty="0">
                <a:latin typeface="Arial" charset="0"/>
              </a:rPr>
              <a:t>      </a:t>
            </a:r>
            <a:r>
              <a:rPr lang="tr-TR" altLang="tr-TR" sz="1600" u="sng" dirty="0">
                <a:latin typeface="Arial" charset="0"/>
              </a:rPr>
              <a:t>4.80</a:t>
            </a:r>
            <a:r>
              <a:rPr lang="tr-TR" altLang="tr-TR" sz="1600" dirty="0">
                <a:latin typeface="Arial" charset="0"/>
              </a:rPr>
              <a:t>      </a:t>
            </a:r>
            <a:r>
              <a:rPr lang="tr-TR" altLang="tr-TR" sz="1600" u="sng" dirty="0" smtClean="0">
                <a:latin typeface="Arial" charset="0"/>
              </a:rPr>
              <a:t>4.90 </a:t>
            </a:r>
            <a:r>
              <a:rPr lang="tr-TR" altLang="tr-TR" sz="1600" dirty="0" smtClean="0">
                <a:latin typeface="Arial" charset="0"/>
              </a:rPr>
              <a:t>    </a:t>
            </a:r>
            <a:r>
              <a:rPr lang="tr-TR" altLang="tr-TR" sz="1600" u="sng" dirty="0" smtClean="0">
                <a:latin typeface="Arial" charset="0"/>
              </a:rPr>
              <a:t>5.00  </a:t>
            </a:r>
            <a:r>
              <a:rPr lang="tr-TR" altLang="tr-TR" sz="1600" dirty="0" smtClean="0">
                <a:latin typeface="Arial" charset="0"/>
              </a:rPr>
              <a:t>            </a:t>
            </a:r>
            <a:r>
              <a:rPr lang="tr-TR" altLang="tr-TR" sz="1600" u="sng" dirty="0" smtClean="0">
                <a:latin typeface="Arial" charset="0"/>
              </a:rPr>
              <a:t>DERECE </a:t>
            </a:r>
            <a:r>
              <a:rPr lang="tr-TR" altLang="tr-TR" sz="1600" dirty="0" smtClean="0">
                <a:latin typeface="Arial" charset="0"/>
              </a:rPr>
              <a:t>      </a:t>
            </a:r>
            <a:r>
              <a:rPr lang="tr-TR" altLang="tr-TR" sz="2800" b="1" dirty="0" smtClean="0">
                <a:solidFill>
                  <a:srgbClr val="FFFF99"/>
                </a:solidFill>
                <a:latin typeface="Arial" charset="0"/>
              </a:rPr>
              <a:t> </a:t>
            </a:r>
            <a:endParaRPr lang="tr-TR" altLang="tr-TR" sz="1600" u="sng" dirty="0" smtClean="0">
              <a:solidFill>
                <a:prstClr val="black"/>
              </a:solidFill>
              <a:latin typeface="Arial" charset="0"/>
            </a:endParaRPr>
          </a:p>
          <a:p>
            <a:pPr lvl="0">
              <a:spcBef>
                <a:spcPct val="50000"/>
              </a:spcBef>
            </a:pPr>
            <a:r>
              <a:rPr lang="tr-TR" altLang="tr-TR" sz="1600" dirty="0" smtClean="0">
                <a:solidFill>
                  <a:prstClr val="black"/>
                </a:solidFill>
                <a:latin typeface="Arial" charset="0"/>
              </a:rPr>
              <a:t>                                             A	     X0	  X0         </a:t>
            </a:r>
            <a:r>
              <a:rPr lang="tr-TR" altLang="tr-TR" sz="1600" dirty="0" err="1" smtClean="0">
                <a:solidFill>
                  <a:prstClr val="black"/>
                </a:solidFill>
                <a:latin typeface="Arial" charset="0"/>
              </a:rPr>
              <a:t>X0</a:t>
            </a:r>
            <a:r>
              <a:rPr lang="tr-TR" altLang="tr-TR" sz="1600" dirty="0" smtClean="0">
                <a:solidFill>
                  <a:prstClr val="black"/>
                </a:solidFill>
                <a:latin typeface="Arial" charset="0"/>
              </a:rPr>
              <a:t>        XXX                 =  1.     4.80 </a:t>
            </a:r>
          </a:p>
          <a:p>
            <a:pPr lvl="0">
              <a:spcBef>
                <a:spcPct val="50000"/>
              </a:spcBef>
            </a:pPr>
            <a:r>
              <a:rPr lang="tr-TR" altLang="tr-TR" sz="1600" dirty="0" smtClean="0">
                <a:solidFill>
                  <a:prstClr val="black"/>
                </a:solidFill>
                <a:latin typeface="Arial" charset="0"/>
              </a:rPr>
              <a:t>                                             </a:t>
            </a:r>
            <a:r>
              <a:rPr lang="tr-TR" altLang="tr-TR" sz="1600" dirty="0">
                <a:solidFill>
                  <a:prstClr val="black"/>
                </a:solidFill>
                <a:latin typeface="Arial" charset="0"/>
              </a:rPr>
              <a:t>B      0	  XX0       X0        </a:t>
            </a:r>
            <a:r>
              <a:rPr lang="tr-TR" altLang="tr-TR" sz="1600" dirty="0" smtClean="0">
                <a:solidFill>
                  <a:prstClr val="black"/>
                </a:solidFill>
                <a:latin typeface="Arial" charset="0"/>
              </a:rPr>
              <a:t>-         XXX       =  1.     4.80  </a:t>
            </a:r>
          </a:p>
          <a:p>
            <a:pPr lvl="0">
              <a:spcBef>
                <a:spcPts val="600"/>
              </a:spcBef>
            </a:pPr>
            <a:r>
              <a:rPr lang="tr-TR" altLang="tr-TR" dirty="0" smtClean="0">
                <a:solidFill>
                  <a:prstClr val="black"/>
                </a:solidFill>
                <a:latin typeface="Arial" charset="0"/>
              </a:rPr>
              <a:t>  Birinciliği tespit için yapılacak baraj atlayışları başarısız ilk yükseklikten başlayacak ve sporcular 1’er hak kullanacaklardır. Sporcular atlayışta başarılı olurlarsa çıta </a:t>
            </a:r>
            <a:r>
              <a:rPr lang="tr-TR" altLang="tr-TR" u="sng" dirty="0" smtClean="0">
                <a:solidFill>
                  <a:srgbClr val="0070C0"/>
                </a:solidFill>
                <a:latin typeface="Arial" charset="0"/>
              </a:rPr>
              <a:t>sırıkta 5 cm. yükseltilecek</a:t>
            </a:r>
            <a:r>
              <a:rPr lang="tr-TR" altLang="tr-TR" dirty="0" smtClean="0">
                <a:solidFill>
                  <a:prstClr val="black"/>
                </a:solidFill>
                <a:latin typeface="Arial" charset="0"/>
              </a:rPr>
              <a:t>, başarısız olurlarsa çıta 5 cm. düşürülecektir. </a:t>
            </a:r>
            <a:r>
              <a:rPr lang="tr-TR" altLang="tr-TR" u="sng" dirty="0" smtClean="0">
                <a:solidFill>
                  <a:srgbClr val="0070C0"/>
                </a:solidFill>
                <a:latin typeface="Arial" charset="0"/>
              </a:rPr>
              <a:t>Yüksekte bu uygulama 2 cm.’</a:t>
            </a:r>
            <a:r>
              <a:rPr lang="tr-TR" altLang="tr-TR" u="sng" dirty="0" err="1" smtClean="0">
                <a:solidFill>
                  <a:srgbClr val="0070C0"/>
                </a:solidFill>
                <a:latin typeface="Arial" charset="0"/>
              </a:rPr>
              <a:t>dir</a:t>
            </a:r>
            <a:r>
              <a:rPr lang="tr-TR" altLang="tr-TR" u="sng" dirty="0" smtClean="0">
                <a:solidFill>
                  <a:srgbClr val="0070C0"/>
                </a:solidFill>
                <a:latin typeface="Arial" charset="0"/>
              </a:rPr>
              <a:t>.</a:t>
            </a:r>
            <a:r>
              <a:rPr lang="tr-TR" altLang="tr-TR" dirty="0" smtClean="0">
                <a:solidFill>
                  <a:srgbClr val="0070C0"/>
                </a:solidFill>
                <a:latin typeface="Arial" charset="0"/>
              </a:rPr>
              <a:t> </a:t>
            </a:r>
            <a:r>
              <a:rPr lang="tr-TR" altLang="tr-TR" dirty="0" smtClean="0">
                <a:solidFill>
                  <a:prstClr val="black"/>
                </a:solidFill>
                <a:latin typeface="Arial" charset="0"/>
              </a:rPr>
              <a:t>            </a:t>
            </a:r>
            <a:r>
              <a:rPr lang="tr-TR" altLang="tr-TR" sz="1500" dirty="0" smtClean="0">
                <a:solidFill>
                  <a:srgbClr val="FF0000"/>
                </a:solidFill>
                <a:latin typeface="Arial" charset="0"/>
              </a:rPr>
              <a:t>Baraj Atlayışları</a:t>
            </a:r>
            <a:endParaRPr lang="tr-TR" altLang="tr-TR" sz="1500" dirty="0">
              <a:solidFill>
                <a:srgbClr val="FF0000"/>
              </a:solidFill>
              <a:latin typeface="Arial" charset="0"/>
            </a:endParaRPr>
          </a:p>
          <a:p>
            <a:pPr lvl="0">
              <a:spcBef>
                <a:spcPts val="600"/>
              </a:spcBef>
            </a:pPr>
            <a:r>
              <a:rPr lang="tr-TR" altLang="tr-TR" sz="1400" dirty="0" smtClean="0">
                <a:solidFill>
                  <a:prstClr val="black"/>
                </a:solidFill>
                <a:latin typeface="Arial" charset="0"/>
              </a:rPr>
              <a:t>                                                                       </a:t>
            </a:r>
            <a:r>
              <a:rPr lang="tr-TR" altLang="tr-TR" sz="1500" dirty="0" smtClean="0">
                <a:solidFill>
                  <a:srgbClr val="FF0000"/>
                </a:solidFill>
                <a:latin typeface="Arial" charset="0"/>
              </a:rPr>
              <a:t>Baraj Atlayışları                                            </a:t>
            </a:r>
            <a:r>
              <a:rPr lang="tr-TR" altLang="tr-TR" sz="1600" dirty="0" smtClean="0">
                <a:solidFill>
                  <a:srgbClr val="FF0000"/>
                </a:solidFill>
                <a:latin typeface="Arial" charset="0"/>
              </a:rPr>
              <a:t>Sonunda Sıralama ve Derece</a:t>
            </a:r>
            <a:endParaRPr lang="tr-TR" altLang="tr-TR" sz="1600" dirty="0">
              <a:solidFill>
                <a:srgbClr val="FF0000"/>
              </a:solidFill>
              <a:latin typeface="Arial" charset="0"/>
            </a:endParaRPr>
          </a:p>
          <a:p>
            <a:pPr lvl="0">
              <a:spcBef>
                <a:spcPct val="50000"/>
              </a:spcBef>
            </a:pPr>
            <a:r>
              <a:rPr lang="tr-TR" altLang="tr-TR" sz="1600" dirty="0">
                <a:solidFill>
                  <a:prstClr val="black"/>
                </a:solidFill>
                <a:latin typeface="Arial" charset="0"/>
              </a:rPr>
              <a:t> </a:t>
            </a:r>
            <a:r>
              <a:rPr lang="tr-TR" altLang="tr-TR" sz="1600" dirty="0" smtClean="0">
                <a:solidFill>
                  <a:prstClr val="black"/>
                </a:solidFill>
                <a:latin typeface="Arial" charset="0"/>
              </a:rPr>
              <a:t>                                                    </a:t>
            </a:r>
            <a:r>
              <a:rPr lang="tr-TR" altLang="tr-TR" sz="1600" u="sng" dirty="0" smtClean="0">
                <a:solidFill>
                  <a:prstClr val="black"/>
                </a:solidFill>
                <a:latin typeface="Arial" charset="0"/>
              </a:rPr>
              <a:t>4.90</a:t>
            </a:r>
            <a:r>
              <a:rPr lang="tr-TR" altLang="tr-TR" sz="1600" dirty="0" smtClean="0">
                <a:solidFill>
                  <a:prstClr val="black"/>
                </a:solidFill>
                <a:latin typeface="Arial" charset="0"/>
              </a:rPr>
              <a:t>      </a:t>
            </a:r>
            <a:r>
              <a:rPr lang="tr-TR" altLang="tr-TR" sz="1600" u="sng" dirty="0" smtClean="0">
                <a:solidFill>
                  <a:prstClr val="black"/>
                </a:solidFill>
                <a:latin typeface="Arial" charset="0"/>
              </a:rPr>
              <a:t>4.85</a:t>
            </a:r>
            <a:r>
              <a:rPr lang="tr-TR" altLang="tr-TR" sz="1600" dirty="0" smtClean="0">
                <a:solidFill>
                  <a:prstClr val="black"/>
                </a:solidFill>
                <a:latin typeface="Arial" charset="0"/>
              </a:rPr>
              <a:t>      </a:t>
            </a:r>
            <a:r>
              <a:rPr lang="tr-TR" altLang="tr-TR" sz="1600" u="sng" dirty="0" smtClean="0">
                <a:solidFill>
                  <a:prstClr val="black"/>
                </a:solidFill>
                <a:latin typeface="Arial" charset="0"/>
              </a:rPr>
              <a:t>4.90</a:t>
            </a:r>
            <a:r>
              <a:rPr lang="tr-TR" altLang="tr-TR" sz="1600" dirty="0" smtClean="0">
                <a:solidFill>
                  <a:prstClr val="black"/>
                </a:solidFill>
                <a:latin typeface="Arial" charset="0"/>
              </a:rPr>
              <a:t>      </a:t>
            </a:r>
            <a:r>
              <a:rPr lang="tr-TR" altLang="tr-TR" sz="1600" u="sng" dirty="0" smtClean="0">
                <a:solidFill>
                  <a:prstClr val="black"/>
                </a:solidFill>
                <a:latin typeface="Arial" charset="0"/>
              </a:rPr>
              <a:t>4.95 </a:t>
            </a:r>
            <a:r>
              <a:rPr lang="tr-TR" altLang="tr-TR" sz="1600" dirty="0" smtClean="0">
                <a:solidFill>
                  <a:prstClr val="black"/>
                </a:solidFill>
                <a:latin typeface="Arial" charset="0"/>
              </a:rPr>
              <a:t>                                    </a:t>
            </a:r>
            <a:r>
              <a:rPr lang="tr-TR" altLang="tr-TR" sz="1600" u="sng" dirty="0" smtClean="0">
                <a:solidFill>
                  <a:prstClr val="black"/>
                </a:solidFill>
                <a:latin typeface="Arial" charset="0"/>
              </a:rPr>
              <a:t>DERECE</a:t>
            </a:r>
          </a:p>
          <a:p>
            <a:pPr lvl="0">
              <a:spcBef>
                <a:spcPct val="50000"/>
              </a:spcBef>
            </a:pPr>
            <a:r>
              <a:rPr lang="tr-TR" altLang="tr-TR" sz="1600" dirty="0" smtClean="0">
                <a:solidFill>
                  <a:prstClr val="black"/>
                </a:solidFill>
                <a:latin typeface="Arial" charset="0"/>
              </a:rPr>
              <a:t>                                             A	     X	   0           0           0	       =                                 1. 4.95</a:t>
            </a:r>
          </a:p>
          <a:p>
            <a:pPr lvl="0">
              <a:spcBef>
                <a:spcPct val="50000"/>
              </a:spcBef>
            </a:pPr>
            <a:r>
              <a:rPr lang="tr-TR" altLang="tr-TR" sz="1600" dirty="0" smtClean="0">
                <a:solidFill>
                  <a:prstClr val="black"/>
                </a:solidFill>
                <a:latin typeface="Arial" charset="0"/>
              </a:rPr>
              <a:t>                                             B      X	   0           0           X        =                                 2. 4.90</a:t>
            </a:r>
            <a:endParaRPr lang="tr-TR" altLang="tr-TR" dirty="0" smtClean="0">
              <a:solidFill>
                <a:prstClr val="black"/>
              </a:solidFill>
              <a:latin typeface="Tahoma" pitchFamily="34" charset="0"/>
              <a:cs typeface="Tahoma" pitchFamily="34" charset="0"/>
            </a:endParaRPr>
          </a:p>
          <a:p>
            <a:pPr lvl="0"/>
            <a:r>
              <a:rPr lang="tr-TR" altLang="tr-TR" dirty="0" smtClean="0">
                <a:solidFill>
                  <a:prstClr val="black"/>
                </a:solidFill>
                <a:latin typeface="Tahoma" pitchFamily="34" charset="0"/>
                <a:cs typeface="Tahoma" pitchFamily="34" charset="0"/>
              </a:rPr>
              <a:t>Baraj atlayışlarında elde edilen </a:t>
            </a:r>
            <a:r>
              <a:rPr lang="tr-TR" altLang="tr-TR" dirty="0" smtClean="0">
                <a:solidFill>
                  <a:srgbClr val="FF0000"/>
                </a:solidFill>
                <a:latin typeface="Tahoma" pitchFamily="34" charset="0"/>
                <a:cs typeface="Tahoma" pitchFamily="34" charset="0"/>
              </a:rPr>
              <a:t>daha iyi dereceler sporcuların iyi derecesi olarak kabul edilir. </a:t>
            </a:r>
          </a:p>
          <a:p>
            <a:pPr lvl="0"/>
            <a:r>
              <a:rPr lang="tr-TR" altLang="tr-TR" dirty="0" smtClean="0">
                <a:solidFill>
                  <a:prstClr val="black"/>
                </a:solidFill>
                <a:latin typeface="Tahoma" pitchFamily="34" charset="0"/>
                <a:cs typeface="Tahoma" pitchFamily="34" charset="0"/>
              </a:rPr>
              <a:t>Birincilikte derecelerin eşitliği durumunda </a:t>
            </a:r>
            <a:r>
              <a:rPr lang="tr-TR" altLang="tr-TR" dirty="0">
                <a:solidFill>
                  <a:prstClr val="black"/>
                </a:solidFill>
                <a:latin typeface="Tahoma" pitchFamily="34" charset="0"/>
                <a:cs typeface="Tahoma" pitchFamily="34" charset="0"/>
              </a:rPr>
              <a:t>sporcular baraj </a:t>
            </a:r>
            <a:r>
              <a:rPr lang="tr-TR" altLang="tr-TR" dirty="0" smtClean="0">
                <a:solidFill>
                  <a:prstClr val="black"/>
                </a:solidFill>
                <a:latin typeface="Tahoma" pitchFamily="34" charset="0"/>
                <a:cs typeface="Tahoma" pitchFamily="34" charset="0"/>
              </a:rPr>
              <a:t>atlayışı istemezlerse, sporcular </a:t>
            </a:r>
            <a:r>
              <a:rPr lang="tr-TR" altLang="tr-TR" dirty="0">
                <a:solidFill>
                  <a:prstClr val="black"/>
                </a:solidFill>
                <a:latin typeface="Tahoma" pitchFamily="34" charset="0"/>
                <a:cs typeface="Tahoma" pitchFamily="34" charset="0"/>
              </a:rPr>
              <a:t>berabere ilan edileceklerdir. </a:t>
            </a:r>
          </a:p>
        </p:txBody>
      </p:sp>
    </p:spTree>
    <p:extLst>
      <p:ext uri="{BB962C8B-B14F-4D97-AF65-F5344CB8AC3E}">
        <p14:creationId xmlns:p14="http://schemas.microsoft.com/office/powerpoint/2010/main" val="2025617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011" name="Rectangle 4"/>
          <p:cNvSpPr>
            <a:spLocks noChangeArrowheads="1"/>
          </p:cNvSpPr>
          <p:nvPr/>
        </p:nvSpPr>
        <p:spPr bwMode="auto">
          <a:xfrm>
            <a:off x="0" y="10"/>
            <a:ext cx="12192000" cy="646331"/>
          </a:xfrm>
          <a:prstGeom prst="rect">
            <a:avLst/>
          </a:prstGeom>
          <a:noFill/>
          <a:ln w="9525">
            <a:noFill/>
            <a:miter lim="800000"/>
            <a:headEnd/>
            <a:tailEnd/>
          </a:ln>
        </p:spPr>
        <p:txBody>
          <a:bodyPr>
            <a:spAutoFit/>
          </a:bodyPr>
          <a:lstStyle/>
          <a:p>
            <a:r>
              <a:rPr lang="tr-TR" altLang="tr-TR" sz="3600">
                <a:solidFill>
                  <a:schemeClr val="bg1"/>
                </a:solidFill>
              </a:rPr>
              <a:t>ALAN YARIŞMALARI – DİKEY ATLAMALARDA BARAJ ATLAYIŞLARI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3013" name="Dikdörtgen 1"/>
          <p:cNvSpPr>
            <a:spLocks noChangeArrowheads="1"/>
          </p:cNvSpPr>
          <p:nvPr/>
        </p:nvSpPr>
        <p:spPr bwMode="auto">
          <a:xfrm>
            <a:off x="1534332" y="793750"/>
            <a:ext cx="10452884" cy="5841599"/>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181.9</a:t>
            </a:r>
            <a:r>
              <a:rPr lang="tr-TR" altLang="tr-TR" sz="2400" dirty="0" smtClean="0">
                <a:solidFill>
                  <a:srgbClr val="FF0000"/>
                </a:solidFill>
                <a:latin typeface="Tahoma" pitchFamily="34" charset="0"/>
                <a:cs typeface="Tahoma" pitchFamily="34" charset="0"/>
              </a:rPr>
              <a:t>    </a:t>
            </a:r>
            <a:r>
              <a:rPr lang="tr-TR" altLang="tr-TR" sz="2400" u="sng" dirty="0" smtClean="0">
                <a:solidFill>
                  <a:srgbClr val="0070C0"/>
                </a:solidFill>
                <a:latin typeface="Tahoma" pitchFamily="34" charset="0"/>
                <a:cs typeface="Tahoma" pitchFamily="34" charset="0"/>
              </a:rPr>
              <a:t>(Baraj Atlayışlarında genel açıklamalar)</a:t>
            </a:r>
            <a:endParaRPr lang="tr-TR" altLang="tr-TR" sz="2400" u="sng" dirty="0">
              <a:solidFill>
                <a:srgbClr val="0070C0"/>
              </a:solidFill>
              <a:latin typeface="Tahoma" pitchFamily="34" charset="0"/>
              <a:cs typeface="Tahoma" pitchFamily="34" charset="0"/>
            </a:endParaRPr>
          </a:p>
          <a:p>
            <a:pPr eaLnBrk="1" hangingPunct="1"/>
            <a:endParaRPr lang="tr-TR" altLang="tr-TR" sz="2400" b="1" u="sng" dirty="0">
              <a:latin typeface="Tahoma" pitchFamily="34" charset="0"/>
              <a:cs typeface="Tahoma" pitchFamily="34" charset="0"/>
            </a:endParaRPr>
          </a:p>
          <a:p>
            <a:pPr>
              <a:lnSpc>
                <a:spcPct val="115000"/>
              </a:lnSpc>
              <a:buFont typeface="Wingdings" pitchFamily="2" charset="2"/>
              <a:buChar char="Ø"/>
            </a:pPr>
            <a:r>
              <a:rPr lang="tr-TR" altLang="tr-TR" sz="2200" dirty="0">
                <a:latin typeface="Tahoma" pitchFamily="34" charset="0"/>
                <a:cs typeface="Tahoma" pitchFamily="34" charset="0"/>
              </a:rPr>
              <a:t> Beraberlik bozuluncaya veya berabere kalan sporcular beraberlik atlayışı yapmamaya karar verinceye kadar her sporcu her yükseklikte atlayış yapmak zorundadır.</a:t>
            </a:r>
          </a:p>
          <a:p>
            <a:pPr>
              <a:lnSpc>
                <a:spcPct val="115000"/>
              </a:lnSpc>
              <a:buFont typeface="Wingdings" pitchFamily="2" charset="2"/>
              <a:buChar char="Ø"/>
            </a:pPr>
            <a:r>
              <a:rPr lang="tr-TR" altLang="tr-TR" sz="2200" dirty="0">
                <a:latin typeface="Tahoma" pitchFamily="34" charset="0"/>
                <a:cs typeface="Tahoma" pitchFamily="34" charset="0"/>
              </a:rPr>
              <a:t> Her sporcu her yükseklikte bir atlayış yapacaktır. </a:t>
            </a:r>
          </a:p>
          <a:p>
            <a:pPr>
              <a:lnSpc>
                <a:spcPct val="115000"/>
              </a:lnSpc>
              <a:buFont typeface="Wingdings" pitchFamily="2" charset="2"/>
              <a:buChar char="Ø"/>
            </a:pPr>
            <a:r>
              <a:rPr lang="tr-TR" altLang="tr-TR" sz="2200" dirty="0">
                <a:latin typeface="Tahoma" pitchFamily="34" charset="0"/>
                <a:cs typeface="Tahoma" pitchFamily="34" charset="0"/>
              </a:rPr>
              <a:t> Baraj atlayışı, berabere kalan sporcular tarafından geçilen </a:t>
            </a:r>
            <a:r>
              <a:rPr lang="tr-TR" altLang="tr-TR" sz="2200" dirty="0">
                <a:solidFill>
                  <a:srgbClr val="CC0000"/>
                </a:solidFill>
                <a:latin typeface="Tahoma" pitchFamily="34" charset="0"/>
                <a:cs typeface="Tahoma" pitchFamily="34" charset="0"/>
              </a:rPr>
              <a:t>son yükseklikten bir </a:t>
            </a:r>
            <a:r>
              <a:rPr lang="tr-TR" altLang="tr-TR" sz="2200" dirty="0" smtClean="0">
                <a:solidFill>
                  <a:srgbClr val="CC0000"/>
                </a:solidFill>
                <a:latin typeface="Tahoma" pitchFamily="34" charset="0"/>
                <a:cs typeface="Tahoma" pitchFamily="34" charset="0"/>
              </a:rPr>
              <a:t>sonraki başarısız en düşük yükseklikten</a:t>
            </a:r>
            <a:r>
              <a:rPr lang="tr-TR" altLang="tr-TR" sz="2200" b="1" dirty="0" smtClean="0">
                <a:solidFill>
                  <a:srgbClr val="CC0000"/>
                </a:solidFill>
                <a:latin typeface="Tahoma" pitchFamily="34" charset="0"/>
                <a:cs typeface="Tahoma" pitchFamily="34" charset="0"/>
              </a:rPr>
              <a:t> </a:t>
            </a:r>
            <a:r>
              <a:rPr lang="tr-TR" altLang="tr-TR" sz="2200" dirty="0">
                <a:latin typeface="Tahoma" pitchFamily="34" charset="0"/>
                <a:cs typeface="Tahoma" pitchFamily="34" charset="0"/>
              </a:rPr>
              <a:t>başlayacaktır. </a:t>
            </a:r>
          </a:p>
          <a:p>
            <a:pPr>
              <a:lnSpc>
                <a:spcPct val="115000"/>
              </a:lnSpc>
              <a:buFont typeface="Wingdings" pitchFamily="2" charset="2"/>
              <a:buChar char="Ø"/>
            </a:pPr>
            <a:r>
              <a:rPr lang="tr-TR" altLang="tr-TR" sz="2200" dirty="0">
                <a:latin typeface="Tahoma" pitchFamily="34" charset="0"/>
                <a:cs typeface="Tahoma" pitchFamily="34" charset="0"/>
              </a:rPr>
              <a:t> Beraberlik bozulmazsa, beraberlik bozuluncaya </a:t>
            </a:r>
            <a:r>
              <a:rPr lang="tr-TR" altLang="tr-TR" sz="2200" dirty="0" smtClean="0">
                <a:latin typeface="Tahoma" pitchFamily="34" charset="0"/>
                <a:cs typeface="Tahoma" pitchFamily="34" charset="0"/>
              </a:rPr>
              <a:t>kadar, </a:t>
            </a:r>
            <a:r>
              <a:rPr lang="tr-TR" altLang="tr-TR" sz="2200" dirty="0">
                <a:latin typeface="Tahoma" pitchFamily="34" charset="0"/>
                <a:cs typeface="Tahoma" pitchFamily="34" charset="0"/>
              </a:rPr>
              <a:t>sporcuların başarılı olması durumunda </a:t>
            </a:r>
            <a:r>
              <a:rPr lang="tr-TR" altLang="tr-TR" sz="2200" dirty="0">
                <a:solidFill>
                  <a:srgbClr val="CC0000"/>
                </a:solidFill>
                <a:latin typeface="Tahoma" pitchFamily="34" charset="0"/>
                <a:cs typeface="Tahoma" pitchFamily="34" charset="0"/>
              </a:rPr>
              <a:t>Yüksek Atlamada çıta 2 cm,</a:t>
            </a:r>
            <a:r>
              <a:rPr lang="tr-TR" altLang="tr-TR" sz="2200" dirty="0">
                <a:latin typeface="Tahoma" pitchFamily="34" charset="0"/>
                <a:cs typeface="Tahoma" pitchFamily="34" charset="0"/>
              </a:rPr>
              <a:t> </a:t>
            </a:r>
            <a:r>
              <a:rPr lang="tr-TR" altLang="tr-TR" sz="2200" dirty="0">
                <a:solidFill>
                  <a:srgbClr val="CC0000"/>
                </a:solidFill>
                <a:latin typeface="Tahoma" pitchFamily="34" charset="0"/>
                <a:cs typeface="Tahoma" pitchFamily="34" charset="0"/>
              </a:rPr>
              <a:t>Sırıkla Atlamada çıta 5 cm</a:t>
            </a:r>
            <a:r>
              <a:rPr lang="tr-TR" altLang="tr-TR" sz="2200" dirty="0">
                <a:latin typeface="Tahoma" pitchFamily="34" charset="0"/>
                <a:cs typeface="Tahoma" pitchFamily="34" charset="0"/>
              </a:rPr>
              <a:t> yükseltilecek, başarısız olmaları durumunda aynı şekilde çıta indirilecektir. </a:t>
            </a:r>
          </a:p>
          <a:p>
            <a:pPr>
              <a:lnSpc>
                <a:spcPct val="115000"/>
              </a:lnSpc>
              <a:buFont typeface="Wingdings" pitchFamily="2" charset="2"/>
              <a:buChar char="Ø"/>
            </a:pPr>
            <a:r>
              <a:rPr lang="tr-TR" altLang="tr-TR" sz="2200" dirty="0">
                <a:latin typeface="Tahoma" pitchFamily="34" charset="0"/>
                <a:cs typeface="Tahoma" pitchFamily="34" charset="0"/>
              </a:rPr>
              <a:t> Eğer bir sporcu bir yüksekliği atlamazsa, sıralamada üstte olduğuna bakılmaksızın birincilikteki hakkını kaybedecektir. Bu durumda diğer sporcunun o yüksekliği geçip geçmediğine bakılmaksızın birinci ilan edilecektir. </a:t>
            </a:r>
          </a:p>
          <a:p>
            <a:pPr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98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sz="3600">
                <a:solidFill>
                  <a:schemeClr val="bg1"/>
                </a:solidFill>
              </a:rPr>
              <a:t>ALAN YARIŞMALARI – YÜKSEK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1989" name="Picture 8" descr="http://upload.wikimedia.org/wikipedia/commons/9/91/Womens_High_Jump.jpg"/>
          <p:cNvPicPr>
            <a:picLocks noChangeAspect="1" noChangeArrowheads="1"/>
          </p:cNvPicPr>
          <p:nvPr/>
        </p:nvPicPr>
        <p:blipFill>
          <a:blip r:embed="rId3" cstate="print"/>
          <a:srcRect/>
          <a:stretch>
            <a:fillRect/>
          </a:stretch>
        </p:blipFill>
        <p:spPr bwMode="auto">
          <a:xfrm flipH="1">
            <a:off x="7505599" y="1372215"/>
            <a:ext cx="4541879" cy="2874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1991" name="Rectangle 11"/>
          <p:cNvSpPr>
            <a:spLocks noChangeArrowheads="1"/>
          </p:cNvSpPr>
          <p:nvPr/>
        </p:nvSpPr>
        <p:spPr bwMode="auto">
          <a:xfrm>
            <a:off x="1580827" y="928693"/>
            <a:ext cx="6400800" cy="4493538"/>
          </a:xfrm>
          <a:prstGeom prst="rect">
            <a:avLst/>
          </a:prstGeom>
          <a:noFill/>
          <a:ln w="9525">
            <a:noFill/>
            <a:miter lim="800000"/>
            <a:headEnd/>
            <a:tailEnd/>
          </a:ln>
        </p:spPr>
        <p:txBody>
          <a:bodyPr wrap="square">
            <a:spAutoFit/>
          </a:bodyPr>
          <a:lstStyle/>
          <a:p>
            <a:r>
              <a:rPr lang="tr-TR" sz="2200" u="sng" dirty="0">
                <a:solidFill>
                  <a:srgbClr val="FF0000"/>
                </a:solidFill>
                <a:latin typeface="Tahoma" pitchFamily="34" charset="0"/>
                <a:cs typeface="Tahoma" pitchFamily="34" charset="0"/>
              </a:rPr>
              <a:t>Kural </a:t>
            </a:r>
            <a:r>
              <a:rPr lang="tr-TR" sz="2200" u="sng" dirty="0" smtClean="0">
                <a:solidFill>
                  <a:srgbClr val="FF0000"/>
                </a:solidFill>
                <a:latin typeface="Tahoma" pitchFamily="34" charset="0"/>
                <a:cs typeface="Tahoma" pitchFamily="34" charset="0"/>
              </a:rPr>
              <a:t>182.2 (b)</a:t>
            </a:r>
            <a:endParaRPr lang="tr-TR" sz="2200" u="sng" dirty="0">
              <a:solidFill>
                <a:srgbClr val="FF0000"/>
              </a:solidFill>
              <a:latin typeface="Tahoma" pitchFamily="34" charset="0"/>
              <a:cs typeface="Tahoma" pitchFamily="34" charset="0"/>
            </a:endParaRPr>
          </a:p>
          <a:p>
            <a:endParaRPr lang="tr-TR" sz="2200" dirty="0">
              <a:solidFill>
                <a:srgbClr val="FF0000"/>
              </a:solidFill>
              <a:latin typeface="Tahoma" pitchFamily="34" charset="0"/>
              <a:cs typeface="Tahoma" pitchFamily="34" charset="0"/>
            </a:endParaRPr>
          </a:p>
          <a:p>
            <a:r>
              <a:rPr lang="tr-TR" sz="2200" dirty="0" smtClean="0">
                <a:solidFill>
                  <a:srgbClr val="FF0000"/>
                </a:solidFill>
                <a:latin typeface="Tahoma" pitchFamily="34" charset="0"/>
                <a:cs typeface="Tahoma" pitchFamily="34" charset="0"/>
              </a:rPr>
              <a:t>    *   </a:t>
            </a:r>
            <a:r>
              <a:rPr lang="tr-TR" sz="2200" dirty="0" smtClean="0">
                <a:latin typeface="Tahoma" pitchFamily="34" charset="0"/>
                <a:cs typeface="Tahoma" pitchFamily="34" charset="0"/>
              </a:rPr>
              <a:t>Çıtayı geçmeden vücudunun her hangi bir bölümü ile, dikmelerin dışındaki ya da arasındaki, </a:t>
            </a:r>
          </a:p>
          <a:p>
            <a:r>
              <a:rPr lang="tr-TR" sz="2200" dirty="0" smtClean="0">
                <a:latin typeface="Tahoma" pitchFamily="34" charset="0"/>
                <a:cs typeface="Tahoma" pitchFamily="34" charset="0"/>
              </a:rPr>
              <a:t>dikmelerin yakın </a:t>
            </a:r>
            <a:r>
              <a:rPr lang="tr-TR" sz="2200" dirty="0">
                <a:latin typeface="Tahoma" pitchFamily="34" charset="0"/>
                <a:cs typeface="Tahoma" pitchFamily="34" charset="0"/>
              </a:rPr>
              <a:t>kenarının dikey düzlemi </a:t>
            </a:r>
            <a:r>
              <a:rPr lang="tr-TR" sz="2200" dirty="0" smtClean="0">
                <a:latin typeface="Tahoma" pitchFamily="34" charset="0"/>
                <a:cs typeface="Tahoma" pitchFamily="34" charset="0"/>
              </a:rPr>
              <a:t>ötesindeki </a:t>
            </a:r>
            <a:r>
              <a:rPr lang="tr-TR" sz="2200" dirty="0">
                <a:latin typeface="Tahoma" pitchFamily="34" charset="0"/>
                <a:cs typeface="Tahoma" pitchFamily="34" charset="0"/>
              </a:rPr>
              <a:t>bir alana , düşme alanı da dahil olmak üzere, dokunursa sporcu başarısız sayılacaktır</a:t>
            </a:r>
            <a:r>
              <a:rPr lang="tr-TR" sz="2200" dirty="0" smtClean="0">
                <a:latin typeface="Tahoma" pitchFamily="34" charset="0"/>
                <a:cs typeface="Tahoma" pitchFamily="34" charset="0"/>
              </a:rPr>
              <a:t>.</a:t>
            </a:r>
            <a:endParaRPr lang="tr-TR" sz="2200" dirty="0">
              <a:latin typeface="Tahoma" pitchFamily="34" charset="0"/>
              <a:cs typeface="Tahoma" pitchFamily="34" charset="0"/>
            </a:endParaRPr>
          </a:p>
          <a:p>
            <a:r>
              <a:rPr lang="tr-TR" sz="2200" dirty="0" smtClean="0">
                <a:latin typeface="Tahoma" pitchFamily="34" charset="0"/>
                <a:cs typeface="Tahoma" pitchFamily="34" charset="0"/>
              </a:rPr>
              <a:t>  </a:t>
            </a:r>
          </a:p>
          <a:p>
            <a:endParaRPr lang="tr-TR" sz="2200" dirty="0">
              <a:latin typeface="Tahoma" pitchFamily="34" charset="0"/>
              <a:cs typeface="Tahoma" pitchFamily="34" charset="0"/>
            </a:endParaRPr>
          </a:p>
          <a:p>
            <a:r>
              <a:rPr lang="tr-TR" sz="2200" dirty="0" smtClean="0">
                <a:latin typeface="Tahoma" pitchFamily="34" charset="0"/>
                <a:cs typeface="Tahoma" pitchFamily="34" charset="0"/>
              </a:rPr>
              <a:t>   </a:t>
            </a:r>
            <a:r>
              <a:rPr lang="tr-TR" sz="2200" dirty="0" smtClean="0">
                <a:solidFill>
                  <a:srgbClr val="FF0000"/>
                </a:solidFill>
                <a:latin typeface="Tahoma" pitchFamily="34" charset="0"/>
                <a:cs typeface="Tahoma" pitchFamily="34" charset="0"/>
              </a:rPr>
              <a:t> *   </a:t>
            </a:r>
            <a:r>
              <a:rPr lang="tr-TR" sz="2200" dirty="0" smtClean="0">
                <a:latin typeface="Tahoma" pitchFamily="34" charset="0"/>
                <a:cs typeface="Tahoma" pitchFamily="34" charset="0"/>
              </a:rPr>
              <a:t>Bu </a:t>
            </a:r>
            <a:r>
              <a:rPr lang="tr-TR" sz="2200" dirty="0">
                <a:latin typeface="Tahoma" pitchFamily="34" charset="0"/>
                <a:cs typeface="Tahoma" pitchFamily="34" charset="0"/>
              </a:rPr>
              <a:t>kuralın </a:t>
            </a:r>
            <a:r>
              <a:rPr lang="tr-TR" sz="2200" dirty="0" smtClean="0">
                <a:latin typeface="Tahoma" pitchFamily="34" charset="0"/>
                <a:cs typeface="Tahoma" pitchFamily="34" charset="0"/>
              </a:rPr>
              <a:t>uygulanmasına  yardımcı </a:t>
            </a:r>
            <a:r>
              <a:rPr lang="tr-TR" sz="2200" dirty="0">
                <a:latin typeface="Tahoma" pitchFamily="34" charset="0"/>
                <a:cs typeface="Tahoma" pitchFamily="34" charset="0"/>
              </a:rPr>
              <a:t>olmak üzere, </a:t>
            </a:r>
            <a:r>
              <a:rPr lang="tr-TR" sz="2200" dirty="0" smtClean="0">
                <a:latin typeface="Tahoma" pitchFamily="34" charset="0"/>
                <a:cs typeface="Tahoma" pitchFamily="34" charset="0"/>
              </a:rPr>
              <a:t>çıta iz düşümüne </a:t>
            </a:r>
            <a:r>
              <a:rPr lang="tr-TR" sz="2200" dirty="0">
                <a:latin typeface="Tahoma" pitchFamily="34" charset="0"/>
                <a:cs typeface="Tahoma" pitchFamily="34" charset="0"/>
              </a:rPr>
              <a:t>ve 3 m </a:t>
            </a:r>
            <a:r>
              <a:rPr lang="tr-TR" sz="2200" dirty="0" smtClean="0">
                <a:latin typeface="Tahoma" pitchFamily="34" charset="0"/>
                <a:cs typeface="Tahoma" pitchFamily="34" charset="0"/>
              </a:rPr>
              <a:t>sağından ve solundan devamına beyaz </a:t>
            </a:r>
            <a:r>
              <a:rPr lang="tr-TR" sz="2200" dirty="0">
                <a:latin typeface="Tahoma" pitchFamily="34" charset="0"/>
                <a:cs typeface="Tahoma" pitchFamily="34" charset="0"/>
              </a:rPr>
              <a:t>bir çizgi (genellikle yapışkan şerit </a:t>
            </a:r>
            <a:r>
              <a:rPr lang="tr-TR" sz="2200" dirty="0" smtClean="0">
                <a:latin typeface="Tahoma" pitchFamily="34" charset="0"/>
                <a:cs typeface="Tahoma" pitchFamily="34" charset="0"/>
              </a:rPr>
              <a:t>bir </a:t>
            </a:r>
            <a:r>
              <a:rPr lang="tr-TR" sz="2200" dirty="0">
                <a:latin typeface="Tahoma" pitchFamily="34" charset="0"/>
                <a:cs typeface="Tahoma" pitchFamily="34" charset="0"/>
              </a:rPr>
              <a:t>malzeme) </a:t>
            </a:r>
            <a:r>
              <a:rPr lang="tr-TR" sz="2200" dirty="0" smtClean="0">
                <a:latin typeface="Tahoma" pitchFamily="34" charset="0"/>
                <a:cs typeface="Tahoma" pitchFamily="34" charset="0"/>
              </a:rPr>
              <a:t>çizilmelidir.</a:t>
            </a:r>
            <a:endParaRPr lang="tr-TR" sz="2200" dirty="0">
              <a:latin typeface="Tahoma" pitchFamily="34" charset="0"/>
              <a:cs typeface="Tahoma" pitchFamily="34" charset="0"/>
            </a:endParaRPr>
          </a:p>
        </p:txBody>
      </p:sp>
      <p:cxnSp>
        <p:nvCxnSpPr>
          <p:cNvPr id="14" name="Straight Arrow Connector 13"/>
          <p:cNvCxnSpPr/>
          <p:nvPr/>
        </p:nvCxnSpPr>
        <p:spPr>
          <a:xfrm flipH="1">
            <a:off x="8197330" y="1868161"/>
            <a:ext cx="711736" cy="148897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011"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sz="3600" dirty="0" smtClean="0">
                <a:solidFill>
                  <a:schemeClr val="bg1"/>
                </a:solidFill>
              </a:rPr>
              <a:t>                     ALAN </a:t>
            </a:r>
            <a:r>
              <a:rPr lang="tr-TR" sz="3600" dirty="0">
                <a:solidFill>
                  <a:schemeClr val="bg1"/>
                </a:solidFill>
              </a:rPr>
              <a:t>YARIŞMALARI – </a:t>
            </a:r>
            <a:r>
              <a:rPr lang="tr-TR" sz="3600" dirty="0" smtClean="0">
                <a:solidFill>
                  <a:schemeClr val="bg1"/>
                </a:solidFill>
              </a:rPr>
              <a:t>SIRIKLA </a:t>
            </a:r>
            <a:r>
              <a:rPr lang="tr-TR" sz="3600" dirty="0">
                <a:solidFill>
                  <a:schemeClr val="bg1"/>
                </a:solidFill>
              </a:rPr>
              <a:t>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3014" name="Picture 10" descr="http://upload.wikimedia.org/wikipedia/commons/d/d8/Pole_Vault_MCG,_2006_Commonwealth_Games.jpg"/>
          <p:cNvPicPr>
            <a:picLocks noChangeAspect="1" noChangeArrowheads="1"/>
          </p:cNvPicPr>
          <p:nvPr/>
        </p:nvPicPr>
        <p:blipFill>
          <a:blip r:embed="rId3" cstate="print"/>
          <a:srcRect/>
          <a:stretch>
            <a:fillRect/>
          </a:stretch>
        </p:blipFill>
        <p:spPr bwMode="auto">
          <a:xfrm>
            <a:off x="7694653" y="763237"/>
            <a:ext cx="3943721" cy="30876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Dikdörtgen 1"/>
          <p:cNvSpPr>
            <a:spLocks noChangeArrowheads="1"/>
          </p:cNvSpPr>
          <p:nvPr/>
        </p:nvSpPr>
        <p:spPr bwMode="auto">
          <a:xfrm>
            <a:off x="1612900" y="1268704"/>
            <a:ext cx="5967771" cy="4893647"/>
          </a:xfrm>
          <a:prstGeom prst="rect">
            <a:avLst/>
          </a:prstGeom>
          <a:ln>
            <a:headEnd/>
            <a:tailEnd/>
          </a:ln>
        </p:spPr>
        <p:style>
          <a:lnRef idx="2">
            <a:schemeClr val="dk1"/>
          </a:lnRef>
          <a:fillRef idx="1001">
            <a:schemeClr val="lt1"/>
          </a:fillRef>
          <a:effectRef idx="0">
            <a:schemeClr val="dk1"/>
          </a:effectRef>
          <a:fontRef idx="minor">
            <a:schemeClr val="dk1"/>
          </a:fontRef>
        </p:style>
        <p:txBody>
          <a:bodyPr wrap="square">
            <a:spAutoFit/>
          </a:bodyPr>
          <a:lstStyle/>
          <a:p>
            <a:pPr eaLnBrk="1" hangingPunct="1"/>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a:t>
            </a:r>
            <a:endParaRPr lang="tr-TR" altLang="tr-TR" sz="2400" dirty="0" smtClean="0">
              <a:solidFill>
                <a:schemeClr val="tx1"/>
              </a:solidFill>
              <a:latin typeface="Tahoma" pitchFamily="34" charset="0"/>
              <a:cs typeface="Tahoma" pitchFamily="34" charset="0"/>
            </a:endParaRPr>
          </a:p>
          <a:p>
            <a:pPr eaLnBrk="1" hangingPunct="1"/>
            <a:endParaRPr lang="tr-TR" altLang="tr-TR" sz="2400" dirty="0">
              <a:solidFill>
                <a:schemeClr val="tx1"/>
              </a:solidFill>
              <a:latin typeface="Tahoma" pitchFamily="34" charset="0"/>
              <a:cs typeface="Tahoma" pitchFamily="34" charset="0"/>
            </a:endParaRPr>
          </a:p>
          <a:p>
            <a:pPr eaLnBrk="1" hangingPunct="1"/>
            <a:r>
              <a:rPr lang="tr-TR" altLang="tr-TR" sz="2400" dirty="0" smtClean="0">
                <a:solidFill>
                  <a:schemeClr val="tx1"/>
                </a:solidFill>
                <a:latin typeface="Tahoma" pitchFamily="34" charset="0"/>
                <a:cs typeface="Tahoma" pitchFamily="34" charset="0"/>
              </a:rPr>
              <a:t>     </a:t>
            </a:r>
            <a:r>
              <a:rPr lang="tr-TR" altLang="tr-TR" sz="2400" dirty="0" smtClean="0">
                <a:solidFill>
                  <a:srgbClr val="FF0000"/>
                </a:solidFill>
                <a:latin typeface="Tahoma" pitchFamily="34" charset="0"/>
                <a:cs typeface="Tahoma" pitchFamily="34" charset="0"/>
              </a:rPr>
              <a:t> *  </a:t>
            </a:r>
            <a:r>
              <a:rPr lang="tr-TR" altLang="tr-TR" sz="2400" dirty="0" smtClean="0">
                <a:solidFill>
                  <a:schemeClr val="tx1"/>
                </a:solidFill>
                <a:latin typeface="Tahoma" pitchFamily="34" charset="0"/>
                <a:cs typeface="Tahoma" pitchFamily="34" charset="0"/>
              </a:rPr>
              <a:t>Sırıkla atlamada atlayıştan </a:t>
            </a:r>
            <a:r>
              <a:rPr lang="tr-TR" altLang="tr-TR" sz="2400" dirty="0">
                <a:solidFill>
                  <a:schemeClr val="tx1"/>
                </a:solidFill>
                <a:latin typeface="Tahoma" pitchFamily="34" charset="0"/>
                <a:cs typeface="Tahoma" pitchFamily="34" charset="0"/>
              </a:rPr>
              <a:t>vazgeçen </a:t>
            </a:r>
            <a:r>
              <a:rPr lang="tr-TR" altLang="tr-TR" sz="2400" dirty="0" smtClean="0">
                <a:solidFill>
                  <a:schemeClr val="tx1"/>
                </a:solidFill>
                <a:latin typeface="Tahoma" pitchFamily="34" charset="0"/>
                <a:cs typeface="Tahoma" pitchFamily="34" charset="0"/>
              </a:rPr>
              <a:t>sporcu; </a:t>
            </a:r>
          </a:p>
          <a:p>
            <a:pPr eaLnBrk="1" hangingPunct="1"/>
            <a:endParaRPr lang="tr-TR" altLang="tr-TR" sz="2400" dirty="0">
              <a:solidFill>
                <a:schemeClr val="tx1"/>
              </a:solidFill>
              <a:latin typeface="Tahoma" pitchFamily="34" charset="0"/>
              <a:cs typeface="Tahoma" pitchFamily="34" charset="0"/>
            </a:endParaRPr>
          </a:p>
          <a:p>
            <a:pPr eaLnBrk="1" hangingPunct="1"/>
            <a:r>
              <a:rPr lang="tr-TR" altLang="tr-TR" sz="2400" dirty="0" smtClean="0">
                <a:solidFill>
                  <a:schemeClr val="tx1"/>
                </a:solidFill>
                <a:latin typeface="Tahoma" pitchFamily="34" charset="0"/>
                <a:cs typeface="Tahoma" pitchFamily="34" charset="0"/>
              </a:rPr>
              <a:t>          0 </a:t>
            </a:r>
            <a:r>
              <a:rPr lang="tr-TR" altLang="tr-TR" sz="2400" dirty="0">
                <a:solidFill>
                  <a:schemeClr val="tx1"/>
                </a:solidFill>
                <a:latin typeface="Tahoma" pitchFamily="34" charset="0"/>
                <a:cs typeface="Tahoma" pitchFamily="34" charset="0"/>
              </a:rPr>
              <a:t>noktasının </a:t>
            </a:r>
            <a:r>
              <a:rPr lang="tr-TR" altLang="tr-TR" sz="2400" dirty="0" smtClean="0">
                <a:solidFill>
                  <a:schemeClr val="tx1"/>
                </a:solidFill>
                <a:latin typeface="Tahoma" pitchFamily="34" charset="0"/>
                <a:cs typeface="Tahoma" pitchFamily="34" charset="0"/>
              </a:rPr>
              <a:t>ötesinde </a:t>
            </a:r>
            <a:r>
              <a:rPr lang="tr-TR" altLang="tr-TR" sz="2400" dirty="0" smtClean="0">
                <a:latin typeface="Tahoma" pitchFamily="34" charset="0"/>
                <a:cs typeface="Tahoma" pitchFamily="34" charset="0"/>
              </a:rPr>
              <a:t>bir noktaya vücudunun </a:t>
            </a:r>
            <a:r>
              <a:rPr lang="tr-TR" altLang="tr-TR" sz="2400" dirty="0">
                <a:latin typeface="Tahoma" pitchFamily="34" charset="0"/>
                <a:cs typeface="Tahoma" pitchFamily="34" charset="0"/>
              </a:rPr>
              <a:t>bir parçası veya sırığıyla temas etmemişse, </a:t>
            </a:r>
            <a:r>
              <a:rPr lang="tr-TR" altLang="tr-TR" sz="2400" dirty="0" smtClean="0">
                <a:latin typeface="Tahoma" pitchFamily="34" charset="0"/>
                <a:cs typeface="Tahoma" pitchFamily="34" charset="0"/>
              </a:rPr>
              <a:t>yükselip geri düşerken elinin yerini değiştirmemek ve süresi </a:t>
            </a:r>
            <a:r>
              <a:rPr lang="tr-TR" altLang="tr-TR" sz="2400" dirty="0">
                <a:latin typeface="Tahoma" pitchFamily="34" charset="0"/>
                <a:cs typeface="Tahoma" pitchFamily="34" charset="0"/>
              </a:rPr>
              <a:t>içinde olmak koşulu ile atlayışına yeniden başlayabilir. </a:t>
            </a:r>
            <a:endParaRPr lang="tr-TR" altLang="tr-TR" sz="2400" dirty="0" smtClean="0">
              <a:latin typeface="Tahoma" pitchFamily="34" charset="0"/>
              <a:cs typeface="Tahoma" pitchFamily="34" charset="0"/>
            </a:endParaRPr>
          </a:p>
          <a:p>
            <a:pPr eaLnBrk="1" hangingPunct="1"/>
            <a:endParaRPr lang="tr-TR" altLang="tr-TR" sz="2400" dirty="0">
              <a:latin typeface="Tahoma" pitchFamily="34" charset="0"/>
              <a:cs typeface="Tahoma" pitchFamily="34" charset="0"/>
            </a:endParaRPr>
          </a:p>
          <a:p>
            <a:pPr algn="r" eaLnBrk="1" hangingPunct="1"/>
            <a:r>
              <a:rPr lang="tr-TR" altLang="tr-TR" sz="2400" dirty="0" smtClean="0">
                <a:latin typeface="Tahoma" pitchFamily="34" charset="0"/>
                <a:cs typeface="Tahoma" pitchFamily="34" charset="0"/>
              </a:rPr>
              <a:t>             </a:t>
            </a:r>
            <a:endParaRPr lang="tr-TR" altLang="tr-TR" sz="2200" dirty="0">
              <a:latin typeface="Tahoma" pitchFamily="34" charset="0"/>
              <a:cs typeface="Tahoma" pitchFamily="34" charset="0"/>
            </a:endParaRPr>
          </a:p>
        </p:txBody>
      </p:sp>
      <p:cxnSp>
        <p:nvCxnSpPr>
          <p:cNvPr id="28" name="Düz Ok Bağlayıcısı 27"/>
          <p:cNvCxnSpPr/>
          <p:nvPr/>
        </p:nvCxnSpPr>
        <p:spPr>
          <a:xfrm flipH="1">
            <a:off x="9514114" y="2006600"/>
            <a:ext cx="580571" cy="944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011"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sz="3600" dirty="0" smtClean="0">
                <a:solidFill>
                  <a:schemeClr val="bg1"/>
                </a:solidFill>
              </a:rPr>
              <a:t>                      ALAN </a:t>
            </a:r>
            <a:r>
              <a:rPr lang="tr-TR" sz="3600" dirty="0">
                <a:solidFill>
                  <a:schemeClr val="bg1"/>
                </a:solidFill>
              </a:rPr>
              <a:t>YARIŞMALARI – </a:t>
            </a:r>
            <a:r>
              <a:rPr lang="tr-TR" sz="3600" dirty="0" smtClean="0">
                <a:solidFill>
                  <a:schemeClr val="bg1"/>
                </a:solidFill>
              </a:rPr>
              <a:t>SIRIKLA </a:t>
            </a:r>
            <a:r>
              <a:rPr lang="tr-TR" sz="3600" dirty="0">
                <a:solidFill>
                  <a:schemeClr val="bg1"/>
                </a:solidFill>
              </a:rPr>
              <a:t>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cxnSp>
        <p:nvCxnSpPr>
          <p:cNvPr id="28" name="Düz Ok Bağlayıcısı 27"/>
          <p:cNvCxnSpPr/>
          <p:nvPr/>
        </p:nvCxnSpPr>
        <p:spPr>
          <a:xfrm>
            <a:off x="8332839" y="2064774"/>
            <a:ext cx="0" cy="1274532"/>
          </a:xfrm>
          <a:prstGeom prst="straightConnector1">
            <a:avLst/>
          </a:prstGeom>
          <a:ln w="31750">
            <a:gradFill>
              <a:gsLst>
                <a:gs pos="84160">
                  <a:srgbClr val="AB0504"/>
                </a:gs>
                <a:gs pos="0">
                  <a:srgbClr val="FFF200"/>
                </a:gs>
                <a:gs pos="92000">
                  <a:srgbClr val="FF7A00"/>
                </a:gs>
                <a:gs pos="70000">
                  <a:srgbClr val="FF0300"/>
                </a:gs>
                <a:gs pos="100000">
                  <a:srgbClr val="4D0808"/>
                </a:gs>
              </a:gsLst>
              <a:lin ang="5400000" scaled="0"/>
            </a:gradFill>
            <a:headEnd type="triangle"/>
            <a:tailEnd type="arrow"/>
          </a:ln>
        </p:spPr>
        <p:style>
          <a:lnRef idx="1">
            <a:schemeClr val="accent1"/>
          </a:lnRef>
          <a:fillRef idx="0">
            <a:schemeClr val="accent1"/>
          </a:fillRef>
          <a:effectRef idx="0">
            <a:schemeClr val="accent1"/>
          </a:effectRef>
          <a:fontRef idx="minor">
            <a:schemeClr val="tx1"/>
          </a:fontRef>
        </p:style>
      </p:cxn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2976260"/>
            <a:ext cx="2757488" cy="35782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3178175"/>
            <a:ext cx="33782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2824163"/>
            <a:ext cx="669925"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477108" y="750336"/>
            <a:ext cx="6498492" cy="1938992"/>
          </a:xfrm>
          <a:prstGeom prst="rect">
            <a:avLst/>
          </a:prstGeom>
        </p:spPr>
        <p:txBody>
          <a:bodyPr wrap="square">
            <a:spAutoFit/>
          </a:bodyPr>
          <a:lstStyle/>
          <a:p>
            <a:r>
              <a:rPr lang="tr-TR" altLang="tr-TR" sz="2400" dirty="0" smtClean="0">
                <a:solidFill>
                  <a:srgbClr val="FF0000"/>
                </a:solidFill>
                <a:latin typeface="Tahoma" pitchFamily="34" charset="0"/>
                <a:cs typeface="Tahoma" pitchFamily="34" charset="0"/>
              </a:rPr>
              <a:t>Kural : 183-2 (d)</a:t>
            </a:r>
          </a:p>
          <a:p>
            <a:r>
              <a:rPr lang="tr-TR" altLang="tr-TR" sz="2400" dirty="0" smtClean="0">
                <a:solidFill>
                  <a:prstClr val="black"/>
                </a:solidFill>
                <a:latin typeface="Tahoma" pitchFamily="34" charset="0"/>
                <a:cs typeface="Tahoma" pitchFamily="34" charset="0"/>
              </a:rPr>
              <a:t>   Sırıkla atlama yarışmasında sporcu atlama sırasında çıtayı elleri ile düzeltir ya da yerine geri yerleştirirse atlayış hata olarak değerlendirilmelidir.</a:t>
            </a:r>
            <a:endParaRPr lang="tr-TR" dirty="0"/>
          </a:p>
        </p:txBody>
      </p:sp>
    </p:spTree>
    <p:extLst>
      <p:ext uri="{BB962C8B-B14F-4D97-AF65-F5344CB8AC3E}">
        <p14:creationId xmlns:p14="http://schemas.microsoft.com/office/powerpoint/2010/main" val="1762745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083"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ATMALAR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6085" name="Dikdörtgen 1"/>
          <p:cNvSpPr>
            <a:spLocks noChangeArrowheads="1"/>
          </p:cNvSpPr>
          <p:nvPr/>
        </p:nvSpPr>
        <p:spPr bwMode="auto">
          <a:xfrm>
            <a:off x="1505243" y="793760"/>
            <a:ext cx="10481973" cy="3525581"/>
          </a:xfrm>
          <a:prstGeom prst="rect">
            <a:avLst/>
          </a:prstGeom>
          <a:noFill/>
          <a:ln w="9525">
            <a:noFill/>
            <a:miter lim="800000"/>
            <a:headEnd/>
            <a:tailEnd/>
          </a:ln>
        </p:spPr>
        <p:txBody>
          <a:bodyPr wrap="square">
            <a:spAutoFit/>
          </a:bodyPr>
          <a:lstStyle/>
          <a:p>
            <a:pPr eaLnBrk="1" hangingPunct="1"/>
            <a:endParaRPr lang="tr-TR" altLang="tr-TR" sz="2400" b="1" u="sng" dirty="0">
              <a:latin typeface="Tahoma" pitchFamily="34" charset="0"/>
              <a:cs typeface="Tahoma" pitchFamily="34" charset="0"/>
            </a:endParaRPr>
          </a:p>
          <a:p>
            <a:pPr>
              <a:lnSpc>
                <a:spcPct val="115000"/>
              </a:lnSpc>
            </a:pPr>
            <a:r>
              <a:rPr lang="tr-TR" altLang="tr-TR" sz="2200" dirty="0">
                <a:latin typeface="Tahoma" pitchFamily="34" charset="0"/>
                <a:cs typeface="Tahoma" pitchFamily="34" charset="0"/>
              </a:rPr>
              <a:t>Kontrol odasından sektöre gelen sporcular Lider Hakem tarafından kontrol edilmelidir.</a:t>
            </a:r>
          </a:p>
          <a:p>
            <a:pPr>
              <a:lnSpc>
                <a:spcPct val="115000"/>
              </a:lnSpc>
            </a:pPr>
            <a:endParaRPr lang="tr-TR" altLang="tr-TR" sz="2200" dirty="0">
              <a:latin typeface="Tahoma" pitchFamily="34" charset="0"/>
              <a:cs typeface="Tahoma" pitchFamily="34" charset="0"/>
            </a:endParaRPr>
          </a:p>
          <a:p>
            <a:pPr>
              <a:lnSpc>
                <a:spcPct val="115000"/>
              </a:lnSpc>
              <a:buFont typeface="Wingdings" pitchFamily="2" charset="2"/>
              <a:buChar char="Ø"/>
            </a:pPr>
            <a:r>
              <a:rPr lang="tr-TR" altLang="tr-TR" sz="2200" dirty="0">
                <a:latin typeface="Tahoma" pitchFamily="34" charset="0"/>
                <a:cs typeface="Tahoma" pitchFamily="34" charset="0"/>
              </a:rPr>
              <a:t> İki ya da daha fazla parmağa sarılan bantlar</a:t>
            </a:r>
          </a:p>
          <a:p>
            <a:pPr>
              <a:lnSpc>
                <a:spcPct val="115000"/>
              </a:lnSpc>
              <a:buFont typeface="Wingdings" pitchFamily="2" charset="2"/>
              <a:buChar char="Ø"/>
            </a:pPr>
            <a:r>
              <a:rPr lang="tr-TR" altLang="tr-TR" sz="2200" dirty="0">
                <a:latin typeface="Tahoma" pitchFamily="34" charset="0"/>
                <a:cs typeface="Tahoma" pitchFamily="34" charset="0"/>
              </a:rPr>
              <a:t> Vücuda ağırlık ilaveleri</a:t>
            </a:r>
          </a:p>
          <a:p>
            <a:pPr>
              <a:lnSpc>
                <a:spcPct val="115000"/>
              </a:lnSpc>
              <a:buFont typeface="Wingdings" pitchFamily="2" charset="2"/>
              <a:buChar char="Ø"/>
            </a:pPr>
            <a:r>
              <a:rPr lang="tr-TR" altLang="tr-TR" sz="2200" dirty="0">
                <a:latin typeface="Tahoma" pitchFamily="34" charset="0"/>
                <a:cs typeface="Tahoma" pitchFamily="34" charset="0"/>
              </a:rPr>
              <a:t> Çantalarda taşınan atma aletleri </a:t>
            </a:r>
          </a:p>
          <a:p>
            <a:pPr>
              <a:lnSpc>
                <a:spcPct val="115000"/>
              </a:lnSpc>
              <a:buFont typeface="Wingdings" pitchFamily="2" charset="2"/>
              <a:buChar char="Ø"/>
            </a:pPr>
            <a:r>
              <a:rPr lang="tr-TR" altLang="tr-TR" sz="2200" dirty="0">
                <a:latin typeface="Tahoma" pitchFamily="34" charset="0"/>
                <a:cs typeface="Tahoma" pitchFamily="34" charset="0"/>
              </a:rPr>
              <a:t> Çekiç atan sporcuların eldivenleri </a:t>
            </a:r>
          </a:p>
          <a:p>
            <a:pPr eaLnBrk="1" hangingPunct="1"/>
            <a:endParaRPr lang="tr-TR" altLang="tr-TR" sz="2200" b="1" u="sng" dirty="0">
              <a:latin typeface="Tahoma" pitchFamily="34" charset="0"/>
              <a:cs typeface="Tahoma" pitchFamily="34" charset="0"/>
            </a:endParaRPr>
          </a:p>
        </p:txBody>
      </p:sp>
      <p:pic>
        <p:nvPicPr>
          <p:cNvPr id="46086" name="Picture 9" descr="http://www.atletizmdunyasi.com/img/news/normal/140816185341-parss.jpg"/>
          <p:cNvPicPr>
            <a:picLocks noChangeAspect="1" noChangeArrowheads="1"/>
          </p:cNvPicPr>
          <p:nvPr/>
        </p:nvPicPr>
        <p:blipFill>
          <a:blip r:embed="rId3" cstate="print"/>
          <a:srcRect/>
          <a:stretch>
            <a:fillRect/>
          </a:stretch>
        </p:blipFill>
        <p:spPr bwMode="auto">
          <a:xfrm>
            <a:off x="6850965" y="2411423"/>
            <a:ext cx="4942573" cy="4122737"/>
          </a:xfrm>
          <a:prstGeom prst="ellipse">
            <a:avLst/>
          </a:prstGeom>
          <a:ln>
            <a:noFill/>
          </a:ln>
          <a:effectLst>
            <a:softEdge rad="112500"/>
          </a:effectLst>
        </p:spPr>
      </p:pic>
      <p:sp>
        <p:nvSpPr>
          <p:cNvPr id="9" name="Oval 8"/>
          <p:cNvSpPr/>
          <p:nvPr/>
        </p:nvSpPr>
        <p:spPr>
          <a:xfrm>
            <a:off x="8213732" y="4556135"/>
            <a:ext cx="1662113" cy="144621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8131"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ATMALAR</a:t>
            </a:r>
          </a:p>
        </p:txBody>
      </p:sp>
      <p:sp>
        <p:nvSpPr>
          <p:cNvPr id="6" name="Rectangle 5"/>
          <p:cNvSpPr/>
          <p:nvPr/>
        </p:nvSpPr>
        <p:spPr>
          <a:xfrm>
            <a:off x="-9376" y="6698632"/>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8133" name="Dikdörtgen 1"/>
          <p:cNvSpPr>
            <a:spLocks noChangeArrowheads="1"/>
          </p:cNvSpPr>
          <p:nvPr/>
        </p:nvSpPr>
        <p:spPr bwMode="auto">
          <a:xfrm>
            <a:off x="1688123" y="795880"/>
            <a:ext cx="10503883" cy="5983176"/>
          </a:xfrm>
          <a:prstGeom prst="rect">
            <a:avLst/>
          </a:prstGeom>
          <a:noFill/>
          <a:ln w="9525">
            <a:noFill/>
            <a:miter lim="800000"/>
            <a:headEnd/>
            <a:tailEnd/>
          </a:ln>
        </p:spPr>
        <p:txBody>
          <a:bodyPr wrap="square">
            <a:spAutoFit/>
          </a:bodyPr>
          <a:lstStyle/>
          <a:p>
            <a:pPr eaLnBrk="1" hangingPunct="1"/>
            <a:endParaRPr lang="tr-TR" altLang="tr-TR" sz="2400" b="1" u="sng" dirty="0">
              <a:latin typeface="Tahoma" pitchFamily="34" charset="0"/>
              <a:cs typeface="Tahoma" pitchFamily="34" charset="0"/>
            </a:endParaRPr>
          </a:p>
          <a:p>
            <a:pPr>
              <a:lnSpc>
                <a:spcPct val="115000"/>
              </a:lnSpc>
              <a:buFont typeface="Wingdings" pitchFamily="2" charset="2"/>
              <a:buChar char="Ø"/>
            </a:pPr>
            <a:r>
              <a:rPr lang="tr-TR" altLang="tr-TR" sz="2200" dirty="0">
                <a:latin typeface="Tahoma" pitchFamily="34" charset="0"/>
                <a:cs typeface="Tahoma" pitchFamily="34" charset="0"/>
              </a:rPr>
              <a:t> </a:t>
            </a:r>
            <a:r>
              <a:rPr lang="tr-TR" altLang="tr-TR" sz="2400" dirty="0">
                <a:latin typeface="Tahoma" pitchFamily="34" charset="0"/>
                <a:cs typeface="Tahoma" pitchFamily="34" charset="0"/>
              </a:rPr>
              <a:t>Isınma </a:t>
            </a:r>
            <a:r>
              <a:rPr lang="tr-TR" altLang="tr-TR" sz="2400" dirty="0" smtClean="0">
                <a:latin typeface="Tahoma" pitchFamily="34" charset="0"/>
                <a:cs typeface="Tahoma" pitchFamily="34" charset="0"/>
              </a:rPr>
              <a:t>atışları </a:t>
            </a:r>
            <a:r>
              <a:rPr lang="tr-TR" altLang="tr-TR" sz="2400" dirty="0" smtClean="0">
                <a:solidFill>
                  <a:srgbClr val="FF0000"/>
                </a:solidFill>
                <a:latin typeface="Tahoma" pitchFamily="34" charset="0"/>
                <a:cs typeface="Tahoma" pitchFamily="34" charset="0"/>
              </a:rPr>
              <a:t>hakem gözetiminde </a:t>
            </a:r>
            <a:r>
              <a:rPr lang="tr-TR" altLang="tr-TR" sz="2400" dirty="0">
                <a:latin typeface="Tahoma" pitchFamily="34" charset="0"/>
                <a:cs typeface="Tahoma" pitchFamily="34" charset="0"/>
              </a:rPr>
              <a:t>ve </a:t>
            </a:r>
            <a:r>
              <a:rPr lang="tr-TR" altLang="tr-TR" sz="2400" dirty="0" smtClean="0">
                <a:latin typeface="Tahoma" pitchFamily="34" charset="0"/>
                <a:cs typeface="Tahoma" pitchFamily="34" charset="0"/>
              </a:rPr>
              <a:t> </a:t>
            </a:r>
            <a:r>
              <a:rPr lang="tr-TR" altLang="tr-TR" sz="2400" dirty="0">
                <a:latin typeface="Tahoma" pitchFamily="34" charset="0"/>
                <a:cs typeface="Tahoma" pitchFamily="34" charset="0"/>
              </a:rPr>
              <a:t>göre </a:t>
            </a:r>
            <a:r>
              <a:rPr lang="tr-TR" altLang="tr-TR" sz="2400" dirty="0" smtClean="0">
                <a:latin typeface="Tahoma" pitchFamily="34" charset="0"/>
                <a:cs typeface="Tahoma" pitchFamily="34" charset="0"/>
              </a:rPr>
              <a:t>start listesine göre yapılmalıdır</a:t>
            </a:r>
            <a:r>
              <a:rPr lang="tr-TR" altLang="tr-TR" sz="2400" dirty="0">
                <a:latin typeface="Tahoma" pitchFamily="34" charset="0"/>
                <a:cs typeface="Tahoma" pitchFamily="34" charset="0"/>
              </a:rPr>
              <a:t>.</a:t>
            </a:r>
          </a:p>
          <a:p>
            <a:pPr>
              <a:lnSpc>
                <a:spcPct val="115000"/>
              </a:lnSpc>
              <a:buFont typeface="Wingdings" pitchFamily="2" charset="2"/>
              <a:buChar char="Ø"/>
            </a:pPr>
            <a:r>
              <a:rPr lang="tr-TR" altLang="tr-TR" sz="2400" dirty="0" smtClean="0">
                <a:latin typeface="Tahoma" pitchFamily="34" charset="0"/>
                <a:cs typeface="Tahoma" pitchFamily="34" charset="0"/>
              </a:rPr>
              <a:t>Isınma </a:t>
            </a:r>
            <a:r>
              <a:rPr lang="tr-TR" altLang="tr-TR" sz="2400" dirty="0">
                <a:latin typeface="Tahoma" pitchFamily="34" charset="0"/>
                <a:cs typeface="Tahoma" pitchFamily="34" charset="0"/>
              </a:rPr>
              <a:t>sırasında ve yarış esnasında </a:t>
            </a:r>
            <a:r>
              <a:rPr lang="tr-TR" altLang="tr-TR" sz="2400" dirty="0">
                <a:solidFill>
                  <a:srgbClr val="FF0000"/>
                </a:solidFill>
                <a:latin typeface="Tahoma" pitchFamily="34" charset="0"/>
                <a:cs typeface="Tahoma" pitchFamily="34" charset="0"/>
              </a:rPr>
              <a:t>atma aletleri geriye doğru atılmamalı</a:t>
            </a:r>
            <a:r>
              <a:rPr lang="tr-TR" altLang="tr-TR" sz="2400" dirty="0">
                <a:latin typeface="Tahoma" pitchFamily="34" charset="0"/>
                <a:cs typeface="Tahoma" pitchFamily="34" charset="0"/>
              </a:rPr>
              <a:t>, yarışma alanına mutlaka elden ya da başka bir yöntemle taşınmalıdır. </a:t>
            </a:r>
          </a:p>
          <a:p>
            <a:pPr>
              <a:lnSpc>
                <a:spcPct val="115000"/>
              </a:lnSpc>
              <a:buFont typeface="Wingdings" pitchFamily="2" charset="2"/>
              <a:buChar char="Ø"/>
            </a:pPr>
            <a:endParaRPr lang="tr-TR" altLang="tr-TR" sz="2400" dirty="0">
              <a:latin typeface="Tahoma" pitchFamily="34" charset="0"/>
              <a:cs typeface="Tahoma" pitchFamily="34" charset="0"/>
            </a:endParaRPr>
          </a:p>
          <a:p>
            <a:pPr>
              <a:lnSpc>
                <a:spcPct val="115000"/>
              </a:lnSpc>
              <a:buFont typeface="Wingdings" pitchFamily="2" charset="2"/>
              <a:buChar char="Ø"/>
            </a:pPr>
            <a:r>
              <a:rPr lang="tr-TR" altLang="tr-TR" sz="2400" dirty="0">
                <a:latin typeface="Tahoma" pitchFamily="34" charset="0"/>
                <a:cs typeface="Tahoma" pitchFamily="34" charset="0"/>
              </a:rPr>
              <a:t> Yarışmanın BAŞHAKEMİ, tüm sporcuların, izleyicilerin, hakemlerin güvenliğini sağlayıcı tedbirleri aldırmalıdır.</a:t>
            </a:r>
          </a:p>
          <a:p>
            <a:pPr>
              <a:lnSpc>
                <a:spcPct val="115000"/>
              </a:lnSpc>
              <a:buFont typeface="Wingdings" pitchFamily="2" charset="2"/>
              <a:buChar char="Ø"/>
            </a:pPr>
            <a:endParaRPr lang="tr-TR" altLang="tr-TR" sz="2400" dirty="0">
              <a:latin typeface="Tahoma" pitchFamily="34" charset="0"/>
              <a:cs typeface="Tahoma" pitchFamily="34" charset="0"/>
            </a:endParaRPr>
          </a:p>
          <a:p>
            <a:pPr>
              <a:lnSpc>
                <a:spcPct val="115000"/>
              </a:lnSpc>
              <a:buFont typeface="Wingdings" pitchFamily="2" charset="2"/>
              <a:buChar char="Ø"/>
            </a:pPr>
            <a:r>
              <a:rPr lang="tr-TR" altLang="tr-TR" sz="2400" dirty="0">
                <a:latin typeface="Tahoma" pitchFamily="34" charset="0"/>
                <a:cs typeface="Tahoma" pitchFamily="34" charset="0"/>
              </a:rPr>
              <a:t> Yarışma başladıktan sonra sporcular, çemberde, koşu yolunda </a:t>
            </a:r>
            <a:r>
              <a:rPr lang="tr-TR" altLang="tr-TR" sz="2400" dirty="0" smtClean="0">
                <a:latin typeface="Tahoma" pitchFamily="34" charset="0"/>
                <a:cs typeface="Tahoma" pitchFamily="34" charset="0"/>
              </a:rPr>
              <a:t>ısınma yapamazlar</a:t>
            </a:r>
            <a:r>
              <a:rPr lang="tr-TR" altLang="tr-TR" sz="2400" dirty="0">
                <a:latin typeface="Tahoma" pitchFamily="34" charset="0"/>
                <a:cs typeface="Tahoma" pitchFamily="34" charset="0"/>
              </a:rPr>
              <a:t>, ısınma amaçlı atma aletlerini kullanamazlar.  </a:t>
            </a:r>
          </a:p>
          <a:p>
            <a:pPr>
              <a:lnSpc>
                <a:spcPct val="115000"/>
              </a:lnSpc>
              <a:buFont typeface="Wingdings" pitchFamily="2" charset="2"/>
              <a:buChar char="Ø"/>
            </a:pPr>
            <a:endParaRPr lang="tr-TR" altLang="tr-TR" sz="2400" dirty="0">
              <a:latin typeface="Tahoma" pitchFamily="34" charset="0"/>
              <a:cs typeface="Tahoma" pitchFamily="34" charset="0"/>
            </a:endParaRPr>
          </a:p>
          <a:p>
            <a:pPr>
              <a:lnSpc>
                <a:spcPct val="115000"/>
              </a:lnSpc>
              <a:buFont typeface="Wingdings" pitchFamily="2" charset="2"/>
              <a:buChar char="Ø"/>
            </a:pPr>
            <a:r>
              <a:rPr lang="tr-TR" altLang="tr-TR" sz="2400" dirty="0">
                <a:latin typeface="Tahoma" pitchFamily="34" charset="0"/>
                <a:cs typeface="Tahoma" pitchFamily="34" charset="0"/>
              </a:rPr>
              <a:t> Yarışmacı çember içine veya ayakkabılarına her hangi bir madde süremez, çember yüzeyini bozamaz </a:t>
            </a:r>
            <a:r>
              <a:rPr lang="tr-TR" altLang="tr-TR" sz="2400" dirty="0">
                <a:solidFill>
                  <a:srgbClr val="FF0000"/>
                </a:solidFill>
                <a:latin typeface="Tahoma" pitchFamily="34" charset="0"/>
                <a:cs typeface="Tahoma" pitchFamily="34" charset="0"/>
              </a:rPr>
              <a:t>(Kural </a:t>
            </a:r>
            <a:r>
              <a:rPr lang="tr-TR" altLang="tr-TR" sz="2400" dirty="0" smtClean="0">
                <a:solidFill>
                  <a:srgbClr val="FF0000"/>
                </a:solidFill>
                <a:latin typeface="Tahoma" pitchFamily="34" charset="0"/>
                <a:cs typeface="Tahoma" pitchFamily="34" charset="0"/>
              </a:rPr>
              <a:t>: 187.8</a:t>
            </a:r>
            <a:r>
              <a:rPr lang="tr-TR" altLang="tr-TR" sz="2400" dirty="0">
                <a:solidFill>
                  <a:srgbClr val="FF00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10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7109" name="Picture 7" descr="http://media.miamiherald.com/smedia/2014/08/12/23/23/305-17NAS5.St.138.jpeg"/>
          <p:cNvPicPr>
            <a:picLocks noChangeAspect="1" noChangeArrowheads="1"/>
          </p:cNvPicPr>
          <p:nvPr/>
        </p:nvPicPr>
        <p:blipFill>
          <a:blip r:embed="rId3" cstate="print"/>
          <a:srcRect/>
          <a:stretch>
            <a:fillRect/>
          </a:stretch>
        </p:blipFill>
        <p:spPr bwMode="auto">
          <a:xfrm>
            <a:off x="360363" y="957263"/>
            <a:ext cx="7923212" cy="5341937"/>
          </a:xfrm>
          <a:prstGeom prst="rect">
            <a:avLst/>
          </a:prstGeom>
          <a:noFill/>
          <a:ln w="9525">
            <a:solidFill>
              <a:schemeClr val="tx1"/>
            </a:solidFill>
            <a:miter lim="800000"/>
            <a:headEnd/>
            <a:tailEnd/>
          </a:ln>
          <a:effectLst>
            <a:outerShdw blurRad="50800" dist="38100" algn="l" rotWithShape="0">
              <a:prstClr val="black">
                <a:alpha val="40000"/>
              </a:prstClr>
            </a:outerShdw>
          </a:effectLst>
        </p:spPr>
      </p:pic>
      <p:sp>
        <p:nvSpPr>
          <p:cNvPr id="8" name="Oval 7"/>
          <p:cNvSpPr/>
          <p:nvPr/>
        </p:nvSpPr>
        <p:spPr>
          <a:xfrm>
            <a:off x="996952" y="5121275"/>
            <a:ext cx="1381125" cy="111283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1"/>
          <p:cNvSpPr>
            <a:spLocks noChangeArrowheads="1"/>
          </p:cNvSpPr>
          <p:nvPr/>
        </p:nvSpPr>
        <p:spPr bwMode="auto">
          <a:xfrm>
            <a:off x="5546731" y="1149119"/>
            <a:ext cx="5949951" cy="904863"/>
          </a:xfrm>
          <a:prstGeom prst="rect">
            <a:avLst/>
          </a:prstGeom>
          <a:solidFill>
            <a:schemeClr val="bg1"/>
          </a:solidFill>
          <a:ln w="9525">
            <a:noFill/>
            <a:miter lim="800000"/>
            <a:headEnd/>
            <a:tailEnd/>
          </a:ln>
        </p:spPr>
        <p:txBody>
          <a:bodyPr wrap="square">
            <a:spAutoFit/>
          </a:bodyPr>
          <a:lstStyle/>
          <a:p>
            <a:pPr algn="just">
              <a:lnSpc>
                <a:spcPct val="110000"/>
              </a:lnSpc>
            </a:pPr>
            <a:r>
              <a:rPr lang="tr-TR" altLang="tr-TR" sz="2400" dirty="0" smtClean="0">
                <a:solidFill>
                  <a:srgbClr val="002060"/>
                </a:solidFill>
                <a:latin typeface="Tahoma" pitchFamily="34" charset="0"/>
                <a:ea typeface="Tahoma" pitchFamily="34" charset="0"/>
                <a:cs typeface="Tahoma" pitchFamily="34" charset="0"/>
              </a:rPr>
              <a:t>Basma tahtasının üzeri tanımı, basma tahtasının üst iç köşesini de içerir </a:t>
            </a:r>
            <a:endParaRPr lang="tr-TR" altLang="tr-TR" sz="24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10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7111" name="Picture 8" descr="http://4.bp.blogspot.com/-LvU65fGFtX8/Udaf49poIAI/AAAAAAABPPQ/tD1vJJYvOo8/s493/14.jpg"/>
          <p:cNvPicPr>
            <a:picLocks noChangeAspect="1" noChangeArrowheads="1"/>
          </p:cNvPicPr>
          <p:nvPr/>
        </p:nvPicPr>
        <p:blipFill>
          <a:blip r:embed="rId3" cstate="print"/>
          <a:srcRect/>
          <a:stretch>
            <a:fillRect/>
          </a:stretch>
        </p:blipFill>
        <p:spPr bwMode="auto">
          <a:xfrm>
            <a:off x="1411287" y="1406166"/>
            <a:ext cx="4289630" cy="3741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1411287" y="4055806"/>
            <a:ext cx="1511300" cy="14600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1"/>
          <p:cNvSpPr>
            <a:spLocks noChangeArrowheads="1"/>
          </p:cNvSpPr>
          <p:nvPr/>
        </p:nvSpPr>
        <p:spPr bwMode="auto">
          <a:xfrm>
            <a:off x="6096001" y="1089159"/>
            <a:ext cx="5731246" cy="904863"/>
          </a:xfrm>
          <a:prstGeom prst="rect">
            <a:avLst/>
          </a:prstGeom>
          <a:solidFill>
            <a:schemeClr val="bg1"/>
          </a:solidFill>
          <a:ln w="9525">
            <a:noFill/>
            <a:miter lim="800000"/>
            <a:headEnd/>
            <a:tailEnd/>
          </a:ln>
        </p:spPr>
        <p:txBody>
          <a:bodyPr wrap="square">
            <a:spAutoFit/>
          </a:bodyPr>
          <a:lstStyle/>
          <a:p>
            <a:pPr algn="just">
              <a:lnSpc>
                <a:spcPct val="110000"/>
              </a:lnSpc>
            </a:pPr>
            <a:r>
              <a:rPr lang="tr-TR" altLang="tr-TR" sz="2400" dirty="0" smtClean="0">
                <a:solidFill>
                  <a:srgbClr val="002060"/>
                </a:solidFill>
                <a:latin typeface="Tahoma" pitchFamily="34" charset="0"/>
                <a:ea typeface="Tahoma" pitchFamily="34" charset="0"/>
                <a:cs typeface="Tahoma" pitchFamily="34" charset="0"/>
              </a:rPr>
              <a:t>     Çemberin üzeri tanımı,</a:t>
            </a:r>
            <a:r>
              <a:rPr lang="tr-TR" altLang="tr-TR" sz="2400" dirty="0">
                <a:solidFill>
                  <a:srgbClr val="002060"/>
                </a:solidFill>
                <a:latin typeface="Tahoma" pitchFamily="34" charset="0"/>
                <a:ea typeface="Tahoma" pitchFamily="34" charset="0"/>
                <a:cs typeface="Tahoma" pitchFamily="34" charset="0"/>
              </a:rPr>
              <a:t> </a:t>
            </a:r>
            <a:r>
              <a:rPr lang="tr-TR" altLang="tr-TR" sz="2400" dirty="0" smtClean="0">
                <a:solidFill>
                  <a:srgbClr val="002060"/>
                </a:solidFill>
                <a:latin typeface="Tahoma" pitchFamily="34" charset="0"/>
                <a:ea typeface="Tahoma" pitchFamily="34" charset="0"/>
                <a:cs typeface="Tahoma" pitchFamily="34" charset="0"/>
              </a:rPr>
              <a:t>çemberin üst iç köşesini de içerir. </a:t>
            </a:r>
            <a:endParaRPr lang="tr-TR" altLang="tr-TR" sz="2400" dirty="0">
              <a:solidFill>
                <a:srgbClr val="002060"/>
              </a:solidFill>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8973" y="2410729"/>
            <a:ext cx="3744833" cy="3717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kış Çizelgesi: Bağlayıcı 1"/>
          <p:cNvSpPr/>
          <p:nvPr/>
        </p:nvSpPr>
        <p:spPr>
          <a:xfrm>
            <a:off x="8701548" y="5029201"/>
            <a:ext cx="1401097" cy="1371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222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a:t>
            </a:r>
            <a:r>
              <a:rPr lang="tr-TR" altLang="tr-TR" sz="3600" dirty="0" smtClean="0">
                <a:solidFill>
                  <a:schemeClr val="bg1"/>
                </a:solidFill>
              </a:rPr>
              <a:t>– ATMALAR </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2229" name="Picture 2" descr="http://bloximages.newyork1.vip.townnews.com/nwestiowa.com/content/tncms/assets/v3/editorial/4/f4/4f4ce1cc-ddb3-11e1-98d9-001a4bcf6878/501c44f91dc61.preview-300.jpg"/>
          <p:cNvPicPr>
            <a:picLocks noChangeAspect="1" noChangeArrowheads="1"/>
          </p:cNvPicPr>
          <p:nvPr/>
        </p:nvPicPr>
        <p:blipFill>
          <a:blip r:embed="rId3" cstate="print"/>
          <a:srcRect/>
          <a:stretch>
            <a:fillRect/>
          </a:stretch>
        </p:blipFill>
        <p:spPr bwMode="auto">
          <a:xfrm>
            <a:off x="5520257" y="2247223"/>
            <a:ext cx="2168972" cy="32100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2230" name="Picture 4" descr="http://84d1f3.medialib.glogster.com/media/04/042de9e697cdd1df30fdce0204550790c843f0b67b52780c737f07a4e2338885/discus-guy-jpg.jpg"/>
          <p:cNvPicPr>
            <a:picLocks noChangeAspect="1" noChangeArrowheads="1"/>
          </p:cNvPicPr>
          <p:nvPr/>
        </p:nvPicPr>
        <p:blipFill>
          <a:blip r:embed="rId4" cstate="print"/>
          <a:srcRect/>
          <a:stretch>
            <a:fillRect/>
          </a:stretch>
        </p:blipFill>
        <p:spPr bwMode="auto">
          <a:xfrm>
            <a:off x="8598668" y="1101726"/>
            <a:ext cx="3447463" cy="2585372"/>
          </a:xfrm>
          <a:prstGeom prst="ellipse">
            <a:avLst/>
          </a:prstGeom>
          <a:ln>
            <a:noFill/>
          </a:ln>
          <a:effectLst>
            <a:softEdge rad="112500"/>
          </a:effectLst>
        </p:spPr>
      </p:pic>
      <p:sp>
        <p:nvSpPr>
          <p:cNvPr id="9" name="Oval 8"/>
          <p:cNvSpPr/>
          <p:nvPr/>
        </p:nvSpPr>
        <p:spPr>
          <a:xfrm>
            <a:off x="5520258" y="4660490"/>
            <a:ext cx="1084486" cy="97085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Oval 9"/>
          <p:cNvSpPr/>
          <p:nvPr/>
        </p:nvSpPr>
        <p:spPr>
          <a:xfrm>
            <a:off x="10123182" y="2933019"/>
            <a:ext cx="779463" cy="78977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9676" y="3687098"/>
            <a:ext cx="3249263" cy="241873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234" y="5368413"/>
            <a:ext cx="1112074" cy="103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499676" y="735252"/>
            <a:ext cx="6877407" cy="1938992"/>
          </a:xfrm>
          <a:prstGeom prst="rect">
            <a:avLst/>
          </a:prstGeom>
        </p:spPr>
        <p:txBody>
          <a:bodyPr wrap="square">
            <a:spAutoFit/>
          </a:bodyPr>
          <a:lstStyle/>
          <a:p>
            <a:r>
              <a:rPr lang="tr-TR" altLang="tr-TR" sz="2400" dirty="0">
                <a:solidFill>
                  <a:srgbClr val="FF0000"/>
                </a:solidFill>
                <a:latin typeface="Tahoma" pitchFamily="34" charset="0"/>
                <a:cs typeface="Tahoma" pitchFamily="34" charset="0"/>
              </a:rPr>
              <a:t>Kural : </a:t>
            </a:r>
            <a:r>
              <a:rPr lang="tr-TR" altLang="tr-TR" sz="2400" dirty="0" smtClean="0">
                <a:solidFill>
                  <a:srgbClr val="FF0000"/>
                </a:solidFill>
                <a:latin typeface="Tahoma" pitchFamily="34" charset="0"/>
                <a:cs typeface="Tahoma" pitchFamily="34" charset="0"/>
              </a:rPr>
              <a:t>187-14 (b)</a:t>
            </a:r>
          </a:p>
          <a:p>
            <a:r>
              <a:rPr lang="tr-TR" sz="2400" dirty="0" smtClean="0">
                <a:solidFill>
                  <a:srgbClr val="FF0000"/>
                </a:solidFill>
                <a:latin typeface="Tahoma" pitchFamily="34" charset="0"/>
                <a:cs typeface="Tahoma" pitchFamily="34" charset="0"/>
              </a:rPr>
              <a:t>   </a:t>
            </a:r>
            <a:r>
              <a:rPr lang="tr-TR" sz="2200" dirty="0" smtClean="0">
                <a:latin typeface="Tahoma" pitchFamily="34" charset="0"/>
                <a:cs typeface="Tahoma" pitchFamily="34" charset="0"/>
              </a:rPr>
              <a:t>Sporcu çemberin içine girip atışa başladıktan </a:t>
            </a:r>
          </a:p>
          <a:p>
            <a:r>
              <a:rPr lang="tr-TR" sz="2200" dirty="0" smtClean="0">
                <a:latin typeface="Tahoma" pitchFamily="34" charset="0"/>
                <a:cs typeface="Tahoma" pitchFamily="34" charset="0"/>
              </a:rPr>
              <a:t>sonra, çemberin üzerine ya da dışarısına vücudunun herhangi bir kısmı ile temas etmesi</a:t>
            </a:r>
          </a:p>
          <a:p>
            <a:r>
              <a:rPr lang="tr-TR" sz="2200" dirty="0" smtClean="0">
                <a:latin typeface="Tahoma" pitchFamily="34" charset="0"/>
                <a:cs typeface="Tahoma" pitchFamily="34" charset="0"/>
              </a:rPr>
              <a:t>Hata olarak değerlendirilmelidir</a:t>
            </a:r>
            <a:r>
              <a:rPr lang="tr-TR" sz="2400" dirty="0" smtClean="0">
                <a:latin typeface="Tahoma" pitchFamily="34" charset="0"/>
                <a:cs typeface="Tahoma" pitchFamily="34" charset="0"/>
              </a:rPr>
              <a:t>.</a:t>
            </a:r>
            <a:endParaRPr lang="tr-TR" dirty="0"/>
          </a:p>
        </p:txBody>
      </p:sp>
      <p:sp>
        <p:nvSpPr>
          <p:cNvPr id="4" name="Dikdörtgen 3"/>
          <p:cNvSpPr/>
          <p:nvPr/>
        </p:nvSpPr>
        <p:spPr>
          <a:xfrm>
            <a:off x="5577139" y="3213557"/>
            <a:ext cx="5325505" cy="430887"/>
          </a:xfrm>
          <a:prstGeom prst="rect">
            <a:avLst/>
          </a:prstGeom>
        </p:spPr>
        <p:txBody>
          <a:bodyPr wrap="square">
            <a:spAutoFit/>
          </a:bodyPr>
          <a:lstStyle/>
          <a:p>
            <a:r>
              <a:rPr lang="tr-TR" sz="2200" dirty="0" smtClean="0">
                <a:solidFill>
                  <a:prstClr val="black"/>
                </a:solidFill>
                <a:latin typeface="Tahoma" pitchFamily="34" charset="0"/>
                <a:cs typeface="Tahoma" pitchFamily="34" charset="0"/>
              </a:rPr>
              <a:t>                                     </a:t>
            </a:r>
            <a:endParaRPr lang="tr-TR" dirty="0"/>
          </a:p>
        </p:txBody>
      </p:sp>
      <p:sp>
        <p:nvSpPr>
          <p:cNvPr id="5" name="Dikdörtgen 4"/>
          <p:cNvSpPr/>
          <p:nvPr/>
        </p:nvSpPr>
        <p:spPr>
          <a:xfrm>
            <a:off x="7689229" y="4157429"/>
            <a:ext cx="4356901" cy="2462213"/>
          </a:xfrm>
          <a:prstGeom prst="rect">
            <a:avLst/>
          </a:prstGeom>
        </p:spPr>
        <p:txBody>
          <a:bodyPr wrap="square">
            <a:spAutoFit/>
          </a:bodyPr>
          <a:lstStyle/>
          <a:p>
            <a:r>
              <a:rPr lang="tr-TR" sz="2200" dirty="0" smtClean="0">
                <a:solidFill>
                  <a:prstClr val="black"/>
                </a:solidFill>
                <a:latin typeface="Tahoma" pitchFamily="34" charset="0"/>
                <a:cs typeface="Tahoma" pitchFamily="34" charset="0"/>
              </a:rPr>
              <a:t>            </a:t>
            </a:r>
            <a:r>
              <a:rPr lang="tr-TR" sz="2200" dirty="0" smtClean="0">
                <a:solidFill>
                  <a:srgbClr val="FF0000"/>
                </a:solidFill>
                <a:latin typeface="Tahoma" pitchFamily="34" charset="0"/>
                <a:cs typeface="Tahoma" pitchFamily="34" charset="0"/>
              </a:rPr>
              <a:t>Atmalar Genel</a:t>
            </a:r>
          </a:p>
          <a:p>
            <a:r>
              <a:rPr lang="tr-TR" sz="2200" dirty="0" smtClean="0">
                <a:solidFill>
                  <a:prstClr val="black"/>
                </a:solidFill>
                <a:latin typeface="Tahoma" pitchFamily="34" charset="0"/>
                <a:cs typeface="Tahoma" pitchFamily="34" charset="0"/>
              </a:rPr>
              <a:t>Atma yarışmalarında sporcunun atma aletini atış hareketine  başladıktan sonra çember dışına (atış istikametindeki açı içi hariç)  elinden düşürmesi hata olarak değerlendirilmelidir. </a:t>
            </a:r>
            <a:endParaRPr lang="tr-T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tr-TR" sz="3600" dirty="0" smtClean="0">
                <a:solidFill>
                  <a:prstClr val="white"/>
                </a:solidFill>
                <a:latin typeface="Calibri" pitchFamily="34" charset="0"/>
              </a:rPr>
              <a:t>                           2014 </a:t>
            </a:r>
            <a:r>
              <a:rPr lang="tr-TR" sz="3600" dirty="0">
                <a:solidFill>
                  <a:prstClr val="white"/>
                </a:solidFill>
                <a:latin typeface="Calibri" pitchFamily="34" charset="0"/>
              </a:rPr>
              <a:t>YIL SONU HAKEM 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01" name="TextBox 6"/>
          <p:cNvSpPr txBox="1">
            <a:spLocks noChangeArrowheads="1"/>
          </p:cNvSpPr>
          <p:nvPr/>
        </p:nvSpPr>
        <p:spPr bwMode="auto">
          <a:xfrm>
            <a:off x="1262743" y="1044575"/>
            <a:ext cx="9622971" cy="938719"/>
          </a:xfrm>
          <a:prstGeom prst="rect">
            <a:avLst/>
          </a:prstGeom>
          <a:noFill/>
          <a:ln w="9525">
            <a:noFill/>
            <a:miter lim="800000"/>
            <a:headEnd/>
            <a:tailEnd/>
          </a:ln>
        </p:spPr>
        <p:txBody>
          <a:bodyPr wrap="square">
            <a:spAutoFit/>
          </a:bodyPr>
          <a:lstStyle/>
          <a:p>
            <a:r>
              <a:rPr lang="tr-TR" sz="3200" b="1" dirty="0">
                <a:latin typeface="Tahoma" pitchFamily="34" charset="0"/>
                <a:cs typeface="Tahoma" pitchFamily="34" charset="0"/>
              </a:rPr>
              <a:t> </a:t>
            </a:r>
            <a:r>
              <a:rPr lang="tr-TR" sz="3200" b="1" dirty="0" smtClean="0">
                <a:latin typeface="Tahoma" pitchFamily="34" charset="0"/>
                <a:cs typeface="Tahoma" pitchFamily="34" charset="0"/>
              </a:rPr>
              <a:t>   </a:t>
            </a:r>
          </a:p>
          <a:p>
            <a:pPr>
              <a:buFont typeface="Wingdings" pitchFamily="2" charset="2"/>
              <a:buChar char="Ø"/>
            </a:pPr>
            <a:endParaRPr lang="tr-TR" sz="2300" dirty="0">
              <a:latin typeface="Tahoma" pitchFamily="34" charset="0"/>
              <a:cs typeface="Tahoma" pitchFamily="34" charset="0"/>
            </a:endParaRPr>
          </a:p>
        </p:txBody>
      </p:sp>
      <p:sp>
        <p:nvSpPr>
          <p:cNvPr id="2" name="Dikdörtgen 1"/>
          <p:cNvSpPr/>
          <p:nvPr/>
        </p:nvSpPr>
        <p:spPr>
          <a:xfrm>
            <a:off x="1581150" y="786974"/>
            <a:ext cx="10440988" cy="6463308"/>
          </a:xfrm>
          <a:prstGeom prst="rect">
            <a:avLst/>
          </a:prstGeom>
        </p:spPr>
        <p:txBody>
          <a:bodyPr wrap="square">
            <a:spAutoFit/>
          </a:bodyPr>
          <a:lstStyle/>
          <a:p>
            <a:pPr lvl="0"/>
            <a:r>
              <a:rPr lang="tr-TR" sz="4200" dirty="0">
                <a:solidFill>
                  <a:prstClr val="white"/>
                </a:solidFill>
                <a:latin typeface="AR BLANCA" panose="02000000000000000000" pitchFamily="2" charset="0"/>
                <a:ea typeface="Tahoma" pitchFamily="34" charset="0"/>
                <a:cs typeface="Shonar Bangla" panose="020B0502040204020203" pitchFamily="34" charset="0"/>
              </a:rPr>
              <a:t> </a:t>
            </a:r>
            <a:r>
              <a:rPr lang="tr-TR" sz="4200" dirty="0" smtClean="0">
                <a:solidFill>
                  <a:prstClr val="white"/>
                </a:solidFill>
                <a:latin typeface="AR BLANCA" panose="02000000000000000000" pitchFamily="2" charset="0"/>
                <a:ea typeface="Tahoma" pitchFamily="34" charset="0"/>
                <a:cs typeface="Shonar Bangla" panose="020B0502040204020203" pitchFamily="34" charset="0"/>
              </a:rPr>
              <a:t>     </a:t>
            </a:r>
          </a:p>
          <a:p>
            <a:pPr lvl="0"/>
            <a:r>
              <a:rPr lang="tr-TR" sz="4200" dirty="0">
                <a:solidFill>
                  <a:prstClr val="white"/>
                </a:solidFill>
                <a:latin typeface="AR BLANCA" panose="02000000000000000000" pitchFamily="2" charset="0"/>
                <a:ea typeface="Tahoma" pitchFamily="34" charset="0"/>
                <a:cs typeface="Shonar Bangla" panose="020B0502040204020203" pitchFamily="34" charset="0"/>
              </a:rPr>
              <a:t> </a:t>
            </a:r>
            <a:r>
              <a:rPr lang="tr-TR" sz="4200" dirty="0" smtClean="0">
                <a:solidFill>
                  <a:prstClr val="white"/>
                </a:solidFill>
                <a:latin typeface="AR BLANCA" panose="02000000000000000000" pitchFamily="2" charset="0"/>
                <a:ea typeface="Tahoma" pitchFamily="34" charset="0"/>
                <a:cs typeface="Shonar Bangla" panose="020B0502040204020203" pitchFamily="34" charset="0"/>
              </a:rPr>
              <a:t>        </a:t>
            </a:r>
            <a:r>
              <a:rPr lang="tr-TR" sz="2800" dirty="0" smtClean="0">
                <a:solidFill>
                  <a:srgbClr val="002060"/>
                </a:solidFill>
                <a:latin typeface="AR BLANCA" panose="02000000000000000000" pitchFamily="2" charset="0"/>
                <a:ea typeface="Tahoma" pitchFamily="34" charset="0"/>
                <a:cs typeface="Shonar Bangla" panose="020B0502040204020203" pitchFamily="34" charset="0"/>
              </a:rPr>
              <a:t>2014 </a:t>
            </a:r>
            <a:r>
              <a:rPr lang="tr-TR" sz="2800" dirty="0">
                <a:solidFill>
                  <a:srgbClr val="002060"/>
                </a:solidFill>
                <a:latin typeface="AR BLANCA" panose="02000000000000000000" pitchFamily="2" charset="0"/>
                <a:ea typeface="Tahoma" pitchFamily="34" charset="0"/>
                <a:cs typeface="Shonar Bangla" panose="020B0502040204020203" pitchFamily="34" charset="0"/>
              </a:rPr>
              <a:t>YILI GENEL DEĞERLENDİRMESİ</a:t>
            </a:r>
          </a:p>
          <a:p>
            <a:pPr lvl="0"/>
            <a:endParaRPr lang="tr-TR" sz="4200" dirty="0">
              <a:latin typeface="AR BLANCA" panose="02000000000000000000" pitchFamily="2" charset="0"/>
              <a:ea typeface="Tahoma" pitchFamily="34" charset="0"/>
              <a:cs typeface="Shonar Bangla" panose="020B0502040204020203" pitchFamily="34" charset="0"/>
            </a:endParaRPr>
          </a:p>
          <a:p>
            <a:pPr lvl="0"/>
            <a:r>
              <a:rPr lang="tr-TR" dirty="0">
                <a:latin typeface="AR BLANCA" panose="02000000000000000000" pitchFamily="2" charset="0"/>
                <a:ea typeface="Tahoma" pitchFamily="34" charset="0"/>
                <a:cs typeface="Shonar Bangla" panose="020B0502040204020203" pitchFamily="34" charset="0"/>
              </a:rPr>
              <a:t>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YENİ </a:t>
            </a:r>
            <a:r>
              <a:rPr lang="tr-TR" dirty="0">
                <a:solidFill>
                  <a:srgbClr val="0070C0"/>
                </a:solidFill>
                <a:latin typeface="AR BLANCA" panose="02000000000000000000" pitchFamily="2" charset="0"/>
                <a:ea typeface="Tahoma" pitchFamily="34" charset="0"/>
                <a:cs typeface="Shonar Bangla" panose="020B0502040204020203" pitchFamily="34" charset="0"/>
              </a:rPr>
              <a:t>BİR SEZONA BAŞLARKEN MERKEZ HAKEM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KURULUNCA GÖZLEMCİ RAPORLARINA </a:t>
            </a: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DAYANILARAK YIL </a:t>
            </a:r>
            <a:r>
              <a:rPr lang="tr-TR" dirty="0">
                <a:solidFill>
                  <a:srgbClr val="0070C0"/>
                </a:solidFill>
                <a:latin typeface="AR BLANCA" panose="02000000000000000000" pitchFamily="2" charset="0"/>
                <a:ea typeface="Tahoma" pitchFamily="34" charset="0"/>
                <a:cs typeface="Shonar Bangla" panose="020B0502040204020203" pitchFamily="34" charset="0"/>
              </a:rPr>
              <a:t>İÇİNDE YAPILAN ATLETİZM YARIŞMALARINDA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GENELDE </a:t>
            </a:r>
            <a:r>
              <a:rPr lang="tr-TR" dirty="0">
                <a:solidFill>
                  <a:srgbClr val="0070C0"/>
                </a:solidFill>
                <a:latin typeface="AR BLANCA" panose="02000000000000000000" pitchFamily="2" charset="0"/>
                <a:ea typeface="Tahoma" pitchFamily="34" charset="0"/>
                <a:cs typeface="Shonar Bangla" panose="020B0502040204020203" pitchFamily="34" charset="0"/>
              </a:rPr>
              <a:t>BAŞARILI BİR SEZONUN </a:t>
            </a:r>
            <a:endParaRPr lang="tr-TR" dirty="0" smtClean="0">
              <a:solidFill>
                <a:srgbClr val="0070C0"/>
              </a:solidFill>
              <a:latin typeface="AR BLANCA" panose="02000000000000000000" pitchFamily="2" charset="0"/>
              <a:ea typeface="Tahoma" pitchFamily="34" charset="0"/>
              <a:cs typeface="Shonar Bangla" panose="020B0502040204020203" pitchFamily="34" charset="0"/>
            </a:endParaRP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YAŞANDIĞI </a:t>
            </a:r>
            <a:r>
              <a:rPr lang="tr-TR" dirty="0">
                <a:solidFill>
                  <a:srgbClr val="0070C0"/>
                </a:solidFill>
                <a:latin typeface="AR BLANCA" panose="02000000000000000000" pitchFamily="2" charset="0"/>
                <a:ea typeface="Tahoma" pitchFamily="34" charset="0"/>
                <a:cs typeface="Shonar Bangla" panose="020B0502040204020203" pitchFamily="34" charset="0"/>
              </a:rPr>
              <a:t>ANCAK  BAZI YARIŞMA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KURALLARININ </a:t>
            </a:r>
            <a:r>
              <a:rPr lang="tr-TR" dirty="0">
                <a:solidFill>
                  <a:srgbClr val="0070C0"/>
                </a:solidFill>
                <a:latin typeface="AR BLANCA" panose="02000000000000000000" pitchFamily="2" charset="0"/>
                <a:ea typeface="Tahoma" pitchFamily="34" charset="0"/>
                <a:cs typeface="Shonar Bangla" panose="020B0502040204020203" pitchFamily="34" charset="0"/>
              </a:rPr>
              <a:t>UYGULANMASINDA SIKINTI ÇEKİLDİĞİ GÖRÜŞÜ </a:t>
            </a: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AĞIRLIK </a:t>
            </a:r>
            <a:r>
              <a:rPr lang="tr-TR" dirty="0">
                <a:solidFill>
                  <a:srgbClr val="0070C0"/>
                </a:solidFill>
                <a:latin typeface="AR BLANCA" panose="02000000000000000000" pitchFamily="2" charset="0"/>
                <a:ea typeface="Tahoma" pitchFamily="34" charset="0"/>
                <a:cs typeface="Shonar Bangla" panose="020B0502040204020203" pitchFamily="34" charset="0"/>
              </a:rPr>
              <a:t>KAZANMIŞTIR. </a:t>
            </a:r>
            <a:endParaRPr lang="tr-TR" dirty="0" smtClean="0">
              <a:solidFill>
                <a:srgbClr val="0070C0"/>
              </a:solidFill>
              <a:latin typeface="AR BLANCA" panose="02000000000000000000" pitchFamily="2" charset="0"/>
              <a:ea typeface="Tahoma" pitchFamily="34" charset="0"/>
              <a:cs typeface="Shonar Bangla" panose="020B0502040204020203" pitchFamily="34" charset="0"/>
            </a:endParaRPr>
          </a:p>
          <a:p>
            <a:pPr lvl="0"/>
            <a:endParaRPr lang="tr-TR" dirty="0">
              <a:solidFill>
                <a:srgbClr val="0070C0"/>
              </a:solidFill>
              <a:latin typeface="AR BLANCA" panose="02000000000000000000" pitchFamily="2" charset="0"/>
              <a:ea typeface="Tahoma" pitchFamily="34" charset="0"/>
              <a:cs typeface="Shonar Bangla" panose="020B0502040204020203" pitchFamily="34" charset="0"/>
            </a:endParaRPr>
          </a:p>
          <a:p>
            <a:pPr lvl="0"/>
            <a:r>
              <a:rPr lang="tr-TR" dirty="0">
                <a:solidFill>
                  <a:srgbClr val="0070C0"/>
                </a:solidFill>
                <a:latin typeface="AR BLANCA" panose="02000000000000000000" pitchFamily="2" charset="0"/>
                <a:ea typeface="Tahoma" pitchFamily="34" charset="0"/>
                <a:cs typeface="Shonar Bangla" panose="020B0502040204020203" pitchFamily="34" charset="0"/>
              </a:rPr>
              <a:t>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 2014-2015  </a:t>
            </a:r>
            <a:r>
              <a:rPr lang="tr-TR" dirty="0">
                <a:solidFill>
                  <a:srgbClr val="0070C0"/>
                </a:solidFill>
                <a:latin typeface="AR BLANCA" panose="02000000000000000000" pitchFamily="2" charset="0"/>
                <a:ea typeface="Tahoma" pitchFamily="34" charset="0"/>
                <a:cs typeface="Shonar Bangla" panose="020B0502040204020203" pitchFamily="34" charset="0"/>
              </a:rPr>
              <a:t>SEZONU ÖNCESİNDE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BU </a:t>
            </a:r>
            <a:r>
              <a:rPr lang="tr-TR" dirty="0">
                <a:solidFill>
                  <a:srgbClr val="0070C0"/>
                </a:solidFill>
                <a:latin typeface="AR BLANCA" panose="02000000000000000000" pitchFamily="2" charset="0"/>
                <a:ea typeface="Tahoma" pitchFamily="34" charset="0"/>
                <a:cs typeface="Shonar Bangla" panose="020B0502040204020203" pitchFamily="34" charset="0"/>
              </a:rPr>
              <a:t>SIKINTILARIN YAŞANMAMASI ADINA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MERKEZ HAKEM  KURULUNCA ÖNCELİKLE SIKINTI ÇEKİLEN KURAL UYGULAMALARI </a:t>
            </a:r>
            <a:r>
              <a:rPr lang="tr-TR" smtClean="0">
                <a:solidFill>
                  <a:srgbClr val="0070C0"/>
                </a:solidFill>
                <a:latin typeface="AR BLANCA" panose="02000000000000000000" pitchFamily="2" charset="0"/>
                <a:ea typeface="Tahoma" pitchFamily="34" charset="0"/>
                <a:cs typeface="Shonar Bangla" panose="020B0502040204020203" pitchFamily="34" charset="0"/>
              </a:rPr>
              <a:t>İLE IAAF’CA </a:t>
            </a:r>
            <a:r>
              <a:rPr lang="tr-TR" dirty="0">
                <a:solidFill>
                  <a:srgbClr val="0070C0"/>
                </a:solidFill>
                <a:latin typeface="AR BLANCA" panose="02000000000000000000" pitchFamily="2" charset="0"/>
                <a:ea typeface="Tahoma" pitchFamily="34" charset="0"/>
                <a:cs typeface="Shonar Bangla" panose="020B0502040204020203" pitchFamily="34" charset="0"/>
              </a:rPr>
              <a:t>KABUL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EDİLEN YENİ KURALLARIN </a:t>
            </a:r>
            <a:r>
              <a:rPr lang="tr-TR" dirty="0">
                <a:solidFill>
                  <a:srgbClr val="0070C0"/>
                </a:solidFill>
                <a:latin typeface="AR BLANCA" panose="02000000000000000000" pitchFamily="2" charset="0"/>
                <a:ea typeface="Tahoma" pitchFamily="34" charset="0"/>
                <a:cs typeface="Shonar Bangla" panose="020B0502040204020203" pitchFamily="34" charset="0"/>
              </a:rPr>
              <a:t>İŞLENDİĞİ BİR SUNU HAZIRLANMIŞ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OLUP TÜM </a:t>
            </a:r>
            <a:r>
              <a:rPr lang="tr-TR" dirty="0">
                <a:solidFill>
                  <a:srgbClr val="0070C0"/>
                </a:solidFill>
                <a:latin typeface="AR BLANCA" panose="02000000000000000000" pitchFamily="2" charset="0"/>
                <a:ea typeface="Tahoma" pitchFamily="34" charset="0"/>
                <a:cs typeface="Shonar Bangla" panose="020B0502040204020203" pitchFamily="34" charset="0"/>
              </a:rPr>
              <a:t>FEDERASYON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İL </a:t>
            </a:r>
            <a:r>
              <a:rPr lang="tr-TR" dirty="0">
                <a:solidFill>
                  <a:srgbClr val="0070C0"/>
                </a:solidFill>
                <a:latin typeface="AR BLANCA" panose="02000000000000000000" pitchFamily="2" charset="0"/>
                <a:ea typeface="Tahoma" pitchFamily="34" charset="0"/>
                <a:cs typeface="Shonar Bangla" panose="020B0502040204020203" pitchFamily="34" charset="0"/>
              </a:rPr>
              <a:t>TEMSİLCİLİKLERİNİN YENİ SEZON </a:t>
            </a:r>
            <a:endParaRPr lang="tr-TR" dirty="0" smtClean="0">
              <a:solidFill>
                <a:srgbClr val="0070C0"/>
              </a:solidFill>
              <a:latin typeface="AR BLANCA" panose="02000000000000000000" pitchFamily="2" charset="0"/>
              <a:ea typeface="Tahoma" pitchFamily="34" charset="0"/>
              <a:cs typeface="Shonar Bangla" panose="020B0502040204020203" pitchFamily="34" charset="0"/>
            </a:endParaRP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SEMİNERLERİNDE </a:t>
            </a:r>
            <a:r>
              <a:rPr lang="tr-TR" dirty="0">
                <a:solidFill>
                  <a:srgbClr val="0070C0"/>
                </a:solidFill>
                <a:latin typeface="AR BLANCA" panose="02000000000000000000" pitchFamily="2" charset="0"/>
                <a:ea typeface="Tahoma" pitchFamily="34" charset="0"/>
                <a:cs typeface="Shonar Bangla" panose="020B0502040204020203" pitchFamily="34" charset="0"/>
              </a:rPr>
              <a:t>KULLANMASI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AMACIYLA TÜRKİYE ATLETİZM FEDERASYONU </a:t>
            </a:r>
            <a:r>
              <a:rPr lang="tr-TR" dirty="0">
                <a:solidFill>
                  <a:srgbClr val="0070C0"/>
                </a:solidFill>
                <a:latin typeface="AR BLANCA" panose="02000000000000000000" pitchFamily="2" charset="0"/>
                <a:ea typeface="Tahoma" pitchFamily="34" charset="0"/>
                <a:cs typeface="Shonar Bangla" panose="020B0502040204020203" pitchFamily="34" charset="0"/>
              </a:rPr>
              <a:t>SAYFASINDA </a:t>
            </a: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YAYINLANMASI </a:t>
            </a:r>
            <a:r>
              <a:rPr lang="tr-TR" dirty="0">
                <a:solidFill>
                  <a:srgbClr val="0070C0"/>
                </a:solidFill>
                <a:latin typeface="AR BLANCA" panose="02000000000000000000" pitchFamily="2" charset="0"/>
                <a:ea typeface="Tahoma" pitchFamily="34" charset="0"/>
                <a:cs typeface="Shonar Bangla" panose="020B0502040204020203" pitchFamily="34" charset="0"/>
              </a:rPr>
              <a:t>DÜŞÜNÜLMÜŞTÜR</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a:t>
            </a:r>
          </a:p>
          <a:p>
            <a:pPr lvl="0"/>
            <a:endParaRPr lang="tr-TR" dirty="0">
              <a:solidFill>
                <a:srgbClr val="0070C0"/>
              </a:solidFill>
              <a:latin typeface="AR BLANCA" panose="02000000000000000000" pitchFamily="2" charset="0"/>
              <a:ea typeface="Tahoma" pitchFamily="34" charset="0"/>
              <a:cs typeface="Shonar Bangla" panose="020B0502040204020203" pitchFamily="34" charset="0"/>
            </a:endParaRP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   YENİ </a:t>
            </a:r>
            <a:r>
              <a:rPr lang="tr-TR" dirty="0">
                <a:solidFill>
                  <a:srgbClr val="0070C0"/>
                </a:solidFill>
                <a:latin typeface="AR BLANCA" panose="02000000000000000000" pitchFamily="2" charset="0"/>
                <a:ea typeface="Tahoma" pitchFamily="34" charset="0"/>
                <a:cs typeface="Shonar Bangla" panose="020B0502040204020203" pitchFamily="34" charset="0"/>
              </a:rPr>
              <a:t>SEZONDA </a:t>
            </a:r>
            <a:r>
              <a:rPr lang="tr-TR" dirty="0" smtClean="0">
                <a:solidFill>
                  <a:srgbClr val="0070C0"/>
                </a:solidFill>
                <a:latin typeface="AR BLANCA" panose="02000000000000000000" pitchFamily="2" charset="0"/>
                <a:ea typeface="Tahoma" pitchFamily="34" charset="0"/>
                <a:cs typeface="Shonar Bangla" panose="020B0502040204020203" pitchFamily="34" charset="0"/>
              </a:rPr>
              <a:t>TÜM </a:t>
            </a:r>
            <a:r>
              <a:rPr lang="tr-TR" dirty="0">
                <a:solidFill>
                  <a:srgbClr val="0070C0"/>
                </a:solidFill>
                <a:latin typeface="AR BLANCA" panose="02000000000000000000" pitchFamily="2" charset="0"/>
                <a:ea typeface="Tahoma" pitchFamily="34" charset="0"/>
                <a:cs typeface="Shonar Bangla" panose="020B0502040204020203" pitchFamily="34" charset="0"/>
              </a:rPr>
              <a:t>HAKEMLERİMİZE BAŞARILAR DİLERİZ.  </a:t>
            </a:r>
            <a:endParaRPr lang="tr-TR" dirty="0" smtClean="0">
              <a:solidFill>
                <a:srgbClr val="0070C0"/>
              </a:solidFill>
              <a:latin typeface="AR BLANCA" panose="02000000000000000000" pitchFamily="2" charset="0"/>
              <a:ea typeface="Tahoma" pitchFamily="34" charset="0"/>
              <a:cs typeface="Shonar Bangla" panose="020B0502040204020203" pitchFamily="34" charset="0"/>
            </a:endParaRPr>
          </a:p>
          <a:p>
            <a:pPr lvl="0"/>
            <a:endParaRPr lang="tr-TR" dirty="0">
              <a:solidFill>
                <a:srgbClr val="0070C0"/>
              </a:solidFill>
              <a:latin typeface="AR BLANCA" panose="02000000000000000000" pitchFamily="2" charset="0"/>
              <a:ea typeface="Tahoma" pitchFamily="34" charset="0"/>
              <a:cs typeface="Shonar Bangla" panose="020B0502040204020203" pitchFamily="34" charset="0"/>
            </a:endParaRP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                                                                                     </a:t>
            </a:r>
            <a:r>
              <a:rPr lang="tr-TR" dirty="0" smtClean="0">
                <a:solidFill>
                  <a:srgbClr val="002060"/>
                </a:solidFill>
                <a:latin typeface="AR BLANCA" panose="02000000000000000000" pitchFamily="2" charset="0"/>
                <a:ea typeface="Tahoma" pitchFamily="34" charset="0"/>
                <a:cs typeface="Shonar Bangla" panose="020B0502040204020203" pitchFamily="34" charset="0"/>
              </a:rPr>
              <a:t>MERKEZ </a:t>
            </a:r>
            <a:r>
              <a:rPr lang="tr-TR" dirty="0">
                <a:solidFill>
                  <a:srgbClr val="002060"/>
                </a:solidFill>
                <a:latin typeface="AR BLANCA" panose="02000000000000000000" pitchFamily="2" charset="0"/>
                <a:ea typeface="Tahoma" pitchFamily="34" charset="0"/>
                <a:cs typeface="Shonar Bangla" panose="020B0502040204020203" pitchFamily="34" charset="0"/>
              </a:rPr>
              <a:t>HAKEM KURULU</a:t>
            </a:r>
          </a:p>
          <a:p>
            <a:pPr lvl="0"/>
            <a:endParaRPr lang="tr-TR" dirty="0">
              <a:latin typeface="AR BLANCA" panose="02000000000000000000" pitchFamily="2" charset="0"/>
              <a:ea typeface="Tahoma" pitchFamily="34" charset="0"/>
              <a:cs typeface="Shonar Bangla" panose="020B0502040204020203" pitchFamily="34" charset="0"/>
            </a:endParaRPr>
          </a:p>
          <a:p>
            <a:pPr lvl="0"/>
            <a:r>
              <a:rPr lang="tr-TR" dirty="0">
                <a:latin typeface="AR BLANCA" panose="02000000000000000000" pitchFamily="2" charset="0"/>
                <a:ea typeface="Tahoma" pitchFamily="34" charset="0"/>
                <a:cs typeface="Shonar Bangla" panose="020B0502040204020203" pitchFamily="34" charset="0"/>
              </a:rPr>
              <a:t>                                                                      </a:t>
            </a:r>
            <a:endParaRPr lang="tr-TR" dirty="0">
              <a:latin typeface="AR BLANCA" panose="02000000000000000000" pitchFamily="2" charset="0"/>
              <a:cs typeface="Shonar Bangla" panose="020B0502040204020203"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5275" y="346075"/>
            <a:ext cx="1566863"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120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9155"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9157" name="Dikdörtgen 1"/>
          <p:cNvSpPr>
            <a:spLocks noChangeArrowheads="1"/>
          </p:cNvSpPr>
          <p:nvPr/>
        </p:nvSpPr>
        <p:spPr bwMode="auto">
          <a:xfrm>
            <a:off x="1693889" y="793758"/>
            <a:ext cx="10293327" cy="5153719"/>
          </a:xfrm>
          <a:prstGeom prst="rect">
            <a:avLst/>
          </a:prstGeom>
          <a:noFill/>
          <a:ln w="9525">
            <a:noFill/>
            <a:miter lim="800000"/>
            <a:headEnd/>
            <a:tailEnd/>
          </a:ln>
        </p:spPr>
        <p:txBody>
          <a:bodyPr wrap="square">
            <a:spAutoFit/>
          </a:bodyPr>
          <a:lstStyle/>
          <a:p>
            <a:pPr eaLnBrk="1" hangingPunct="1"/>
            <a:endParaRPr lang="tr-TR" altLang="tr-TR" sz="2200" b="1" u="sng" dirty="0">
              <a:latin typeface="Tahoma" pitchFamily="34" charset="0"/>
              <a:cs typeface="Tahoma" pitchFamily="34" charset="0"/>
            </a:endParaRPr>
          </a:p>
          <a:p>
            <a:pPr algn="just">
              <a:lnSpc>
                <a:spcPct val="110000"/>
              </a:lnSpc>
            </a:pPr>
            <a:r>
              <a:rPr lang="tr-TR" altLang="tr-TR" sz="2200" b="1" dirty="0">
                <a:latin typeface="Tahoma" pitchFamily="34" charset="0"/>
                <a:cs typeface="Tahoma" pitchFamily="34" charset="0"/>
              </a:rPr>
              <a:t> </a:t>
            </a:r>
            <a:r>
              <a:rPr lang="tr-TR" altLang="tr-TR" sz="2200" dirty="0">
                <a:solidFill>
                  <a:srgbClr val="FF0000"/>
                </a:solidFill>
                <a:latin typeface="Tahoma" pitchFamily="34" charset="0"/>
                <a:cs typeface="Tahoma" pitchFamily="34" charset="0"/>
              </a:rPr>
              <a:t>KURAL 187.14</a:t>
            </a:r>
          </a:p>
          <a:p>
            <a:pPr algn="just">
              <a:lnSpc>
                <a:spcPct val="110000"/>
              </a:lnSpc>
            </a:pPr>
            <a:endParaRPr lang="tr-TR" altLang="tr-TR" sz="2200" b="1" dirty="0">
              <a:latin typeface="Tahoma" pitchFamily="34" charset="0"/>
              <a:cs typeface="Tahoma" pitchFamily="34" charset="0"/>
            </a:endParaRPr>
          </a:p>
          <a:p>
            <a:pPr algn="just">
              <a:lnSpc>
                <a:spcPct val="110000"/>
              </a:lnSpc>
            </a:pPr>
            <a:r>
              <a:rPr lang="tr-TR" altLang="tr-TR" sz="2300" dirty="0">
                <a:latin typeface="Tahoma" pitchFamily="34" charset="0"/>
                <a:cs typeface="Tahoma" pitchFamily="34" charset="0"/>
              </a:rPr>
              <a:t>b) Çemberin içine girip atışa başladıktan sonra, çemberin üzerine ya da dışarısına vücudunun herhangi bir kısmı ile temas ederse</a:t>
            </a:r>
          </a:p>
          <a:p>
            <a:pPr algn="just">
              <a:lnSpc>
                <a:spcPct val="110000"/>
              </a:lnSpc>
            </a:pPr>
            <a:endParaRPr lang="tr-TR" altLang="tr-TR" sz="2300" dirty="0">
              <a:latin typeface="Tahoma" pitchFamily="34" charset="0"/>
              <a:cs typeface="Tahoma" pitchFamily="34" charset="0"/>
            </a:endParaRPr>
          </a:p>
          <a:p>
            <a:pPr algn="just">
              <a:lnSpc>
                <a:spcPct val="110000"/>
              </a:lnSpc>
            </a:pPr>
            <a:r>
              <a:rPr lang="tr-TR" altLang="tr-TR" sz="2300" dirty="0">
                <a:latin typeface="Tahoma" pitchFamily="34" charset="0"/>
                <a:cs typeface="Tahoma" pitchFamily="34" charset="0"/>
              </a:rPr>
              <a:t>c) Gülle atmada vücudunun her hangi bir kısmı ile çarpma takozunun içi dışında </a:t>
            </a:r>
            <a:r>
              <a:rPr lang="tr-TR" altLang="tr-TR" sz="2300" dirty="0" smtClean="0">
                <a:latin typeface="Tahoma" pitchFamily="34" charset="0"/>
                <a:cs typeface="Tahoma" pitchFamily="34" charset="0"/>
              </a:rPr>
              <a:t>bir yere temas </a:t>
            </a:r>
            <a:r>
              <a:rPr lang="tr-TR" altLang="tr-TR" sz="2300" dirty="0">
                <a:latin typeface="Tahoma" pitchFamily="34" charset="0"/>
                <a:cs typeface="Tahoma" pitchFamily="34" charset="0"/>
              </a:rPr>
              <a:t>ederse </a:t>
            </a:r>
            <a:r>
              <a:rPr lang="tr-TR" altLang="tr-TR" sz="2400" dirty="0">
                <a:solidFill>
                  <a:srgbClr val="FF0000"/>
                </a:solidFill>
                <a:latin typeface="Tahoma" pitchFamily="34" charset="0"/>
                <a:cs typeface="Tahoma" pitchFamily="34" charset="0"/>
              </a:rPr>
              <a:t>hata olarak değerlendirilecektir.</a:t>
            </a:r>
          </a:p>
          <a:p>
            <a:pPr algn="just">
              <a:lnSpc>
                <a:spcPct val="110000"/>
              </a:lnSpc>
            </a:pPr>
            <a:endParaRPr lang="tr-TR" altLang="tr-TR" sz="2400" dirty="0">
              <a:solidFill>
                <a:srgbClr val="FF0000"/>
              </a:solidFill>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Not: </a:t>
            </a:r>
            <a:r>
              <a:rPr lang="tr-TR" altLang="tr-TR" sz="2400" dirty="0">
                <a:solidFill>
                  <a:srgbClr val="FF0000"/>
                </a:solidFill>
                <a:latin typeface="Tahoma" pitchFamily="34" charset="0"/>
                <a:cs typeface="Tahoma" pitchFamily="34" charset="0"/>
              </a:rPr>
              <a:t>Başka bir kural ihlal edilmedikçe, </a:t>
            </a:r>
            <a:r>
              <a:rPr lang="tr-TR" altLang="tr-TR" sz="2400" dirty="0">
                <a:latin typeface="Tahoma" pitchFamily="34" charset="0"/>
                <a:cs typeface="Tahoma" pitchFamily="34" charset="0"/>
              </a:rPr>
              <a:t>atıştan sonra disk ya da çekicin her hangi bir kısmı kafese </a:t>
            </a:r>
            <a:r>
              <a:rPr lang="tr-TR" altLang="tr-TR" sz="2400" dirty="0" smtClean="0">
                <a:latin typeface="Tahoma" pitchFamily="34" charset="0"/>
                <a:cs typeface="Tahoma" pitchFamily="34" charset="0"/>
              </a:rPr>
              <a:t>çarpıp açı içerisine düşerse </a:t>
            </a:r>
            <a:r>
              <a:rPr lang="tr-TR" altLang="tr-TR" sz="2400" dirty="0">
                <a:latin typeface="Tahoma" pitchFamily="34" charset="0"/>
                <a:cs typeface="Tahoma" pitchFamily="34" charset="0"/>
              </a:rPr>
              <a:t>bu durum </a:t>
            </a:r>
            <a:r>
              <a:rPr lang="tr-TR" altLang="tr-TR" sz="2400" dirty="0">
                <a:solidFill>
                  <a:srgbClr val="FF0000"/>
                </a:solidFill>
                <a:latin typeface="Tahoma" pitchFamily="34" charset="0"/>
                <a:cs typeface="Tahoma" pitchFamily="34" charset="0"/>
              </a:rPr>
              <a:t>hata olarak değerlendirilmeyecek ve atışın ölçümü yapılacaktır.  </a:t>
            </a:r>
            <a:r>
              <a:rPr lang="tr-TR" altLang="tr-TR" sz="2400" dirty="0" smtClean="0">
                <a:latin typeface="Tahoma" pitchFamily="34" charset="0"/>
                <a:cs typeface="Tahoma" pitchFamily="34" charset="0"/>
              </a:rPr>
              <a:t>Kural : 187.14 (d)</a:t>
            </a:r>
            <a:endParaRPr lang="tr-TR" altLang="tr-TR" sz="2400" dirty="0">
              <a:latin typeface="Tahoma" pitchFamily="34" charset="0"/>
              <a:cs typeface="Tahoma" pitchFamily="34" charset="0"/>
            </a:endParaRPr>
          </a:p>
          <a:p>
            <a:pPr>
              <a:lnSpc>
                <a:spcPct val="115000"/>
              </a:lnSpc>
              <a:buFont typeface="Wingdings" pitchFamily="2" charset="2"/>
              <a:buChar char="Ø"/>
            </a:pPr>
            <a:endParaRPr lang="tr-TR" altLang="tr-TR" sz="22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0179"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ATMALARDAKİ HATALAR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0181" name="Dikdörtgen 1"/>
          <p:cNvSpPr>
            <a:spLocks noChangeArrowheads="1"/>
          </p:cNvSpPr>
          <p:nvPr/>
        </p:nvSpPr>
        <p:spPr bwMode="auto">
          <a:xfrm>
            <a:off x="1648917" y="794324"/>
            <a:ext cx="5238967" cy="5407634"/>
          </a:xfrm>
          <a:prstGeom prst="rect">
            <a:avLst/>
          </a:prstGeom>
          <a:noFill/>
          <a:ln w="9525">
            <a:noFill/>
            <a:miter lim="800000"/>
            <a:headEnd/>
            <a:tailEnd/>
          </a:ln>
        </p:spPr>
        <p:txBody>
          <a:bodyPr wrap="square">
            <a:spAutoFit/>
          </a:bodyPr>
          <a:lstStyle/>
          <a:p>
            <a:pPr eaLnBrk="1" hangingPunct="1"/>
            <a:endParaRPr lang="tr-TR" altLang="tr-TR" sz="2200" b="1" u="sng" dirty="0">
              <a:latin typeface="Tahoma" pitchFamily="34" charset="0"/>
              <a:cs typeface="Tahoma" pitchFamily="34" charset="0"/>
            </a:endParaRPr>
          </a:p>
          <a:p>
            <a:pPr algn="just">
              <a:lnSpc>
                <a:spcPct val="110000"/>
              </a:lnSpc>
            </a:pPr>
            <a:r>
              <a:rPr lang="tr-TR" altLang="tr-TR" sz="2200" dirty="0">
                <a:solidFill>
                  <a:srgbClr val="FF0000"/>
                </a:solidFill>
                <a:latin typeface="Tahoma" pitchFamily="34" charset="0"/>
                <a:cs typeface="Tahoma" pitchFamily="34" charset="0"/>
              </a:rPr>
              <a:t>KURAL </a:t>
            </a:r>
            <a:r>
              <a:rPr lang="tr-TR" altLang="tr-TR" sz="2200" dirty="0" smtClean="0">
                <a:solidFill>
                  <a:srgbClr val="FF0000"/>
                </a:solidFill>
                <a:latin typeface="Tahoma" pitchFamily="34" charset="0"/>
                <a:cs typeface="Tahoma" pitchFamily="34" charset="0"/>
              </a:rPr>
              <a:t>187-15</a:t>
            </a:r>
            <a:endParaRPr lang="tr-TR" altLang="tr-TR" sz="2200" dirty="0">
              <a:solidFill>
                <a:srgbClr val="FF0000"/>
              </a:solidFill>
              <a:latin typeface="Tahoma" pitchFamily="34" charset="0"/>
              <a:cs typeface="Tahoma" pitchFamily="34" charset="0"/>
            </a:endParaRPr>
          </a:p>
          <a:p>
            <a:pPr algn="just">
              <a:lnSpc>
                <a:spcPct val="110000"/>
              </a:lnSpc>
            </a:pPr>
            <a:endParaRPr lang="tr-TR" altLang="tr-TR" sz="2200" b="1" dirty="0">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a:t>
            </a:r>
            <a:r>
              <a:rPr lang="tr-TR" altLang="tr-TR" sz="2500" dirty="0" smtClean="0">
                <a:latin typeface="Tahoma" pitchFamily="34" charset="0"/>
                <a:cs typeface="Tahoma" pitchFamily="34" charset="0"/>
              </a:rPr>
              <a:t>  Sporcu atış </a:t>
            </a:r>
            <a:r>
              <a:rPr lang="tr-TR" altLang="tr-TR" sz="2500" dirty="0">
                <a:latin typeface="Tahoma" pitchFamily="34" charset="0"/>
                <a:cs typeface="Tahoma" pitchFamily="34" charset="0"/>
              </a:rPr>
              <a:t>sırasında</a:t>
            </a:r>
            <a:r>
              <a:rPr lang="tr-TR" altLang="tr-TR" sz="2500" dirty="0" smtClean="0">
                <a:latin typeface="Tahoma" pitchFamily="34" charset="0"/>
                <a:cs typeface="Tahoma" pitchFamily="34" charset="0"/>
              </a:rPr>
              <a:t>, </a:t>
            </a:r>
            <a:r>
              <a:rPr lang="tr-TR" altLang="tr-TR" sz="2500" dirty="0">
                <a:latin typeface="Tahoma" pitchFamily="34" charset="0"/>
                <a:cs typeface="Tahoma" pitchFamily="34" charset="0"/>
              </a:rPr>
              <a:t>süresi içinde kalmak ve kuralları ihlal etmemek koşulu ile  başladığı atışı durdurabilir, atma aletini çemberin içine veya dışında yere koyabilir. </a:t>
            </a:r>
            <a:endParaRPr lang="tr-TR" altLang="tr-TR" sz="2500" dirty="0" smtClean="0">
              <a:latin typeface="Tahoma" pitchFamily="34" charset="0"/>
              <a:cs typeface="Tahoma" pitchFamily="34" charset="0"/>
            </a:endParaRPr>
          </a:p>
          <a:p>
            <a:pPr algn="just">
              <a:lnSpc>
                <a:spcPct val="110000"/>
              </a:lnSpc>
            </a:pPr>
            <a:endParaRPr lang="tr-TR" altLang="tr-TR" sz="2500" dirty="0">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 * </a:t>
            </a:r>
            <a:r>
              <a:rPr lang="tr-TR" altLang="tr-TR" sz="2500" dirty="0" smtClean="0">
                <a:latin typeface="Tahoma" pitchFamily="34" charset="0"/>
                <a:cs typeface="Tahoma" pitchFamily="34" charset="0"/>
              </a:rPr>
              <a:t>Çemberi </a:t>
            </a:r>
            <a:r>
              <a:rPr lang="tr-TR" altLang="tr-TR" sz="2500" dirty="0">
                <a:latin typeface="Tahoma" pitchFamily="34" charset="0"/>
                <a:cs typeface="Tahoma" pitchFamily="34" charset="0"/>
              </a:rPr>
              <a:t>ya da koşu yolunu kurallara uygun bir şekilde </a:t>
            </a:r>
            <a:r>
              <a:rPr lang="tr-TR" altLang="tr-TR" sz="2500" dirty="0" smtClean="0">
                <a:latin typeface="Tahoma" pitchFamily="34" charset="0"/>
                <a:cs typeface="Tahoma" pitchFamily="34" charset="0"/>
              </a:rPr>
              <a:t>(geriden) terk  </a:t>
            </a:r>
            <a:r>
              <a:rPr lang="tr-TR" altLang="tr-TR" sz="2500" dirty="0">
                <a:latin typeface="Tahoma" pitchFamily="34" charset="0"/>
                <a:cs typeface="Tahoma" pitchFamily="34" charset="0"/>
              </a:rPr>
              <a:t>edebilir ve tekrar geri </a:t>
            </a:r>
            <a:r>
              <a:rPr lang="tr-TR" altLang="tr-TR" sz="2500" dirty="0" smtClean="0">
                <a:latin typeface="Tahoma" pitchFamily="34" charset="0"/>
                <a:cs typeface="Tahoma" pitchFamily="34" charset="0"/>
              </a:rPr>
              <a:t>dönüp atışını tamamlayabilir. </a:t>
            </a:r>
            <a:endParaRPr lang="tr-TR" altLang="tr-TR" sz="2500" dirty="0">
              <a:latin typeface="Tahoma" pitchFamily="34" charset="0"/>
              <a:cs typeface="Tahoma" pitchFamily="34" charset="0"/>
            </a:endParaRPr>
          </a:p>
        </p:txBody>
      </p:sp>
      <p:pic>
        <p:nvPicPr>
          <p:cNvPr id="50182" name="Picture 7" descr="http://www.throwholics.com/wp-content/uploads/2013/09/Kathrin-Klaas-588x469.jpg"/>
          <p:cNvPicPr>
            <a:picLocks noChangeAspect="1" noChangeArrowheads="1"/>
          </p:cNvPicPr>
          <p:nvPr/>
        </p:nvPicPr>
        <p:blipFill>
          <a:blip r:embed="rId3" cstate="print"/>
          <a:srcRect/>
          <a:stretch>
            <a:fillRect/>
          </a:stretch>
        </p:blipFill>
        <p:spPr bwMode="auto">
          <a:xfrm>
            <a:off x="6887885" y="1531938"/>
            <a:ext cx="4826278" cy="384953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03"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a:t>
            </a:r>
            <a:r>
              <a:rPr lang="tr-TR" altLang="tr-TR" sz="3600" dirty="0" smtClean="0">
                <a:solidFill>
                  <a:schemeClr val="bg1"/>
                </a:solidFill>
              </a:rPr>
              <a:t>– ÇEKİÇ ATMA  </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1205" name="Picture 2" descr="http://4.bp.blogspot.com/-m_YU0sb0UV0/T7AKjJS5WxI/AAAAAAAABKw/-ahsx-G5FKw/s1600/hammer+throw.jpg"/>
          <p:cNvPicPr>
            <a:picLocks noChangeAspect="1" noChangeArrowheads="1"/>
          </p:cNvPicPr>
          <p:nvPr/>
        </p:nvPicPr>
        <p:blipFill>
          <a:blip r:embed="rId3" cstate="print"/>
          <a:srcRect/>
          <a:stretch>
            <a:fillRect/>
          </a:stretch>
        </p:blipFill>
        <p:spPr bwMode="auto">
          <a:xfrm>
            <a:off x="444506" y="1047757"/>
            <a:ext cx="7854951" cy="5237163"/>
          </a:xfrm>
          <a:prstGeom prst="ellipse">
            <a:avLst/>
          </a:prstGeom>
          <a:ln>
            <a:noFill/>
          </a:ln>
          <a:effectLst>
            <a:softEdge rad="112500"/>
          </a:effectLst>
        </p:spPr>
      </p:pic>
      <p:sp>
        <p:nvSpPr>
          <p:cNvPr id="8" name="Rectangle 7"/>
          <p:cNvSpPr/>
          <p:nvPr/>
        </p:nvSpPr>
        <p:spPr>
          <a:xfrm>
            <a:off x="1679582" y="865188"/>
            <a:ext cx="2093913" cy="2360612"/>
          </a:xfrm>
          <a:prstGeom prst="rect">
            <a:avLst/>
          </a:prstGeom>
          <a:noFill/>
          <a:ln w="635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1"/>
          <p:cNvSpPr>
            <a:spLocks noChangeArrowheads="1"/>
          </p:cNvSpPr>
          <p:nvPr/>
        </p:nvSpPr>
        <p:spPr bwMode="auto">
          <a:xfrm>
            <a:off x="8186057" y="300282"/>
            <a:ext cx="3761109" cy="6677213"/>
          </a:xfrm>
          <a:prstGeom prst="rect">
            <a:avLst/>
          </a:prstGeom>
          <a:noFill/>
          <a:ln w="9525">
            <a:noFill/>
            <a:miter lim="800000"/>
            <a:headEnd/>
            <a:tailEnd/>
          </a:ln>
        </p:spPr>
        <p:txBody>
          <a:bodyPr wrap="square">
            <a:spAutoFit/>
          </a:bodyPr>
          <a:lstStyle/>
          <a:p>
            <a:pPr eaLnBrk="1" hangingPunct="1"/>
            <a:endParaRPr lang="tr-TR" altLang="tr-TR" sz="2200" b="1" u="sng" dirty="0">
              <a:latin typeface="Tahoma" pitchFamily="34" charset="0"/>
              <a:cs typeface="Tahoma" pitchFamily="34" charset="0"/>
            </a:endParaRPr>
          </a:p>
          <a:p>
            <a:pPr>
              <a:lnSpc>
                <a:spcPct val="110000"/>
              </a:lnSpc>
            </a:pPr>
            <a:r>
              <a:rPr lang="tr-TR" altLang="tr-TR" sz="2200" dirty="0">
                <a:solidFill>
                  <a:srgbClr val="FF0000"/>
                </a:solidFill>
                <a:latin typeface="Tahoma" pitchFamily="34" charset="0"/>
                <a:cs typeface="Tahoma" pitchFamily="34" charset="0"/>
              </a:rPr>
              <a:t>KURAL </a:t>
            </a:r>
            <a:r>
              <a:rPr lang="tr-TR" altLang="tr-TR" sz="2200" dirty="0" smtClean="0">
                <a:solidFill>
                  <a:srgbClr val="FF0000"/>
                </a:solidFill>
                <a:latin typeface="Tahoma" pitchFamily="34" charset="0"/>
                <a:cs typeface="Tahoma" pitchFamily="34" charset="0"/>
              </a:rPr>
              <a:t>192.4</a:t>
            </a:r>
            <a:endParaRPr lang="tr-TR" altLang="tr-TR" sz="2200" dirty="0">
              <a:solidFill>
                <a:srgbClr val="FF0000"/>
              </a:solidFill>
              <a:latin typeface="Tahoma" pitchFamily="34" charset="0"/>
              <a:cs typeface="Tahoma" pitchFamily="34" charset="0"/>
            </a:endParaRPr>
          </a:p>
          <a:p>
            <a:pPr>
              <a:lnSpc>
                <a:spcPct val="110000"/>
              </a:lnSpc>
            </a:pPr>
            <a:endParaRPr lang="tr-TR" altLang="tr-TR" sz="2200" b="1" dirty="0">
              <a:latin typeface="Tahoma" pitchFamily="34" charset="0"/>
              <a:cs typeface="Tahoma" pitchFamily="34" charset="0"/>
            </a:endParaRPr>
          </a:p>
          <a:p>
            <a:pPr>
              <a:lnSpc>
                <a:spcPct val="110000"/>
              </a:lnSpc>
            </a:pPr>
            <a:r>
              <a:rPr lang="tr-TR" altLang="tr-TR" sz="2500" dirty="0" smtClean="0">
                <a:solidFill>
                  <a:srgbClr val="FF0000"/>
                </a:solidFill>
                <a:latin typeface="Tahoma" pitchFamily="34" charset="0"/>
                <a:cs typeface="Tahoma" pitchFamily="34" charset="0"/>
              </a:rPr>
              <a:t>*</a:t>
            </a:r>
            <a:r>
              <a:rPr lang="tr-TR" altLang="tr-TR" sz="2500" dirty="0" smtClean="0">
                <a:latin typeface="Tahoma" pitchFamily="34" charset="0"/>
                <a:cs typeface="Tahoma" pitchFamily="34" charset="0"/>
              </a:rPr>
              <a:t>  Saat yönünün tersine dönen atıcılar için sol panel (direk) ve saat yönünde dönen atıcılar için sağ panel (direk) </a:t>
            </a:r>
            <a:r>
              <a:rPr lang="tr-TR" altLang="tr-TR" sz="2500" dirty="0" smtClean="0">
                <a:solidFill>
                  <a:srgbClr val="FF0000"/>
                </a:solidFill>
                <a:latin typeface="Tahoma" pitchFamily="34" charset="0"/>
                <a:cs typeface="Tahoma" pitchFamily="34" charset="0"/>
              </a:rPr>
              <a:t>açılmalıdır.</a:t>
            </a:r>
          </a:p>
          <a:p>
            <a:pPr>
              <a:lnSpc>
                <a:spcPct val="110000"/>
              </a:lnSpc>
            </a:pPr>
            <a:r>
              <a:rPr lang="tr-TR" altLang="tr-TR" sz="2500" dirty="0" smtClean="0">
                <a:solidFill>
                  <a:srgbClr val="FF0000"/>
                </a:solidFill>
                <a:latin typeface="Tahoma" pitchFamily="34" charset="0"/>
                <a:cs typeface="Tahoma" pitchFamily="34" charset="0"/>
              </a:rPr>
              <a:t>*  </a:t>
            </a:r>
            <a:r>
              <a:rPr lang="tr-TR" altLang="tr-TR" sz="2500" dirty="0" smtClean="0">
                <a:latin typeface="Tahoma" pitchFamily="34" charset="0"/>
                <a:cs typeface="Tahoma" pitchFamily="34" charset="0"/>
              </a:rPr>
              <a:t>Atma aletinin kafes paneline (direğine) çarpıp açı içine düşen atışları sporcu başka kural hatası yapmadıysa </a:t>
            </a:r>
            <a:r>
              <a:rPr lang="tr-TR" altLang="tr-TR" sz="2500" dirty="0" smtClean="0">
                <a:solidFill>
                  <a:srgbClr val="FF0000"/>
                </a:solidFill>
                <a:latin typeface="Tahoma" pitchFamily="34" charset="0"/>
                <a:cs typeface="Tahoma" pitchFamily="34" charset="0"/>
              </a:rPr>
              <a:t>geçerli </a:t>
            </a:r>
            <a:r>
              <a:rPr lang="tr-TR" altLang="tr-TR" sz="2500" dirty="0" err="1" smtClean="0">
                <a:solidFill>
                  <a:srgbClr val="FF0000"/>
                </a:solidFill>
                <a:latin typeface="Tahoma" pitchFamily="34" charset="0"/>
                <a:cs typeface="Tahoma" pitchFamily="34" charset="0"/>
              </a:rPr>
              <a:t>atışlar’</a:t>
            </a:r>
            <a:r>
              <a:rPr lang="tr-TR" altLang="tr-TR" sz="2500" dirty="0" err="1" smtClean="0">
                <a:latin typeface="Tahoma" pitchFamily="34" charset="0"/>
                <a:cs typeface="Tahoma" pitchFamily="34" charset="0"/>
              </a:rPr>
              <a:t>dır</a:t>
            </a:r>
            <a:r>
              <a:rPr lang="tr-TR" altLang="tr-TR" sz="2500" dirty="0" smtClean="0">
                <a:latin typeface="Tahoma" pitchFamily="34" charset="0"/>
                <a:cs typeface="Tahoma" pitchFamily="34" charset="0"/>
              </a:rPr>
              <a:t> </a:t>
            </a:r>
          </a:p>
          <a:p>
            <a:pPr>
              <a:lnSpc>
                <a:spcPct val="110000"/>
              </a:lnSpc>
            </a:pPr>
            <a:r>
              <a:rPr lang="tr-TR" altLang="tr-TR" sz="2500" dirty="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
            <a:ext cx="12192001" cy="667062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5" name="Rectangle 4"/>
          <p:cNvSpPr>
            <a:spLocks noChangeArrowheads="1"/>
          </p:cNvSpPr>
          <p:nvPr/>
        </p:nvSpPr>
        <p:spPr bwMode="auto">
          <a:xfrm>
            <a:off x="2083089" y="2400113"/>
            <a:ext cx="9714171" cy="2246769"/>
          </a:xfrm>
          <a:prstGeom prst="rect">
            <a:avLst/>
          </a:prstGeom>
          <a:noFill/>
          <a:ln w="9525">
            <a:noFill/>
            <a:miter lim="800000"/>
            <a:headEnd/>
            <a:tailEnd/>
          </a:ln>
        </p:spPr>
        <p:txBody>
          <a:bodyPr wrap="square">
            <a:spAutoFit/>
          </a:bodyPr>
          <a:lstStyle/>
          <a:p>
            <a:r>
              <a:rPr lang="tr-TR" sz="4200" dirty="0" smtClean="0">
                <a:solidFill>
                  <a:schemeClr val="bg1"/>
                </a:solidFill>
                <a:latin typeface="Tahoma" pitchFamily="34" charset="0"/>
                <a:ea typeface="Tahoma" pitchFamily="34" charset="0"/>
                <a:cs typeface="Tahoma" pitchFamily="34" charset="0"/>
              </a:rPr>
              <a:t>IAAF KURALLARINDA DEĞİŞİKLİKLER</a:t>
            </a:r>
          </a:p>
          <a:p>
            <a:endParaRPr lang="tr-TR" sz="4200" dirty="0">
              <a:solidFill>
                <a:schemeClr val="bg1"/>
              </a:solidFill>
              <a:latin typeface="Tahoma" pitchFamily="34" charset="0"/>
              <a:ea typeface="Tahoma" pitchFamily="34" charset="0"/>
              <a:cs typeface="Tahoma" pitchFamily="34" charset="0"/>
            </a:endParaRPr>
          </a:p>
          <a:p>
            <a:r>
              <a:rPr lang="tr-TR" sz="2800" dirty="0" smtClean="0">
                <a:solidFill>
                  <a:schemeClr val="bg1"/>
                </a:solidFill>
                <a:latin typeface="Tahoma" pitchFamily="34" charset="0"/>
                <a:ea typeface="Tahoma" pitchFamily="34" charset="0"/>
                <a:cs typeface="Tahoma" pitchFamily="34" charset="0"/>
              </a:rPr>
              <a:t>2013 yılındaki değişiklikler, </a:t>
            </a:r>
            <a:r>
              <a:rPr lang="tr-TR" sz="2800" dirty="0" smtClean="0">
                <a:solidFill>
                  <a:schemeClr val="bg1"/>
                </a:solidFill>
                <a:latin typeface="Tahoma" pitchFamily="34" charset="0"/>
                <a:ea typeface="Tahoma" pitchFamily="34" charset="0"/>
                <a:cs typeface="Tahoma" pitchFamily="34" charset="0"/>
                <a:hlinkClick r:id="rId2"/>
              </a:rPr>
              <a:t>www.taf.ogr.tr</a:t>
            </a:r>
            <a:r>
              <a:rPr lang="tr-TR" sz="2800" dirty="0" smtClean="0">
                <a:solidFill>
                  <a:schemeClr val="bg1"/>
                </a:solidFill>
                <a:latin typeface="Tahoma" pitchFamily="34" charset="0"/>
                <a:ea typeface="Tahoma" pitchFamily="34" charset="0"/>
                <a:cs typeface="Tahoma" pitchFamily="34" charset="0"/>
              </a:rPr>
              <a:t> sayfasında da mevcuttur</a:t>
            </a:r>
            <a:endParaRPr lang="tr-TR" sz="2800"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 name="28 Resim"/>
          <p:cNvPicPr>
            <a:picLocks noChangeArrowheads="1"/>
          </p:cNvPicPr>
          <p:nvPr/>
        </p:nvPicPr>
        <p:blipFill>
          <a:blip r:embed="rId3" cstate="print"/>
          <a:srcRect/>
          <a:stretch>
            <a:fillRect/>
          </a:stretch>
        </p:blipFill>
        <p:spPr bwMode="auto">
          <a:xfrm>
            <a:off x="9961563" y="0"/>
            <a:ext cx="1535112" cy="1536700"/>
          </a:xfrm>
          <a:prstGeom prst="rect">
            <a:avLst/>
          </a:prstGeom>
          <a:noFill/>
          <a:ln w="9525">
            <a:noFill/>
            <a:miter lim="800000"/>
            <a:headEnd/>
            <a:tailEnd/>
          </a:ln>
          <a:effectLst>
            <a:outerShdw dist="35921" dir="2700000" algn="ctr" rotWithShape="0">
              <a:srgbClr val="808080"/>
            </a:outerShdw>
          </a:effectLst>
        </p:spPr>
      </p:pic>
      <p:cxnSp>
        <p:nvCxnSpPr>
          <p:cNvPr id="7" name="5 Düz Bağlayıcı"/>
          <p:cNvCxnSpPr/>
          <p:nvPr/>
        </p:nvCxnSpPr>
        <p:spPr>
          <a:xfrm flipH="1" flipV="1">
            <a:off x="0" y="1778000"/>
            <a:ext cx="12192000" cy="583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7 Düz Bağlayıcı"/>
          <p:cNvCxnSpPr/>
          <p:nvPr/>
        </p:nvCxnSpPr>
        <p:spPr>
          <a:xfrm>
            <a:off x="1484025" y="10"/>
            <a:ext cx="44739" cy="6742113"/>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47" name="Rectangle 4"/>
          <p:cNvSpPr>
            <a:spLocks noChangeArrowheads="1"/>
          </p:cNvSpPr>
          <p:nvPr/>
        </p:nvSpPr>
        <p:spPr bwMode="auto">
          <a:xfrm>
            <a:off x="3" y="10"/>
            <a:ext cx="7213257"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6149" name="Dikdörtgen 1"/>
          <p:cNvSpPr>
            <a:spLocks noChangeArrowheads="1"/>
          </p:cNvSpPr>
          <p:nvPr/>
        </p:nvSpPr>
        <p:spPr bwMode="auto">
          <a:xfrm>
            <a:off x="1574825" y="1058863"/>
            <a:ext cx="9562868" cy="4385816"/>
          </a:xfrm>
          <a:prstGeom prst="rect">
            <a:avLst/>
          </a:prstGeom>
          <a:noFill/>
          <a:ln w="9525">
            <a:noFill/>
            <a:miter lim="800000"/>
            <a:headEnd/>
            <a:tailEnd/>
          </a:ln>
        </p:spPr>
        <p:txBody>
          <a:bodyPr wrap="square">
            <a:spAutoFit/>
          </a:bodyPr>
          <a:lstStyle/>
          <a:p>
            <a:pPr algn="just" eaLnBrk="1" hangingPunct="1"/>
            <a:r>
              <a:rPr lang="tr-TR" altLang="tr-TR" sz="2400" u="sng" dirty="0">
                <a:solidFill>
                  <a:srgbClr val="FF0000"/>
                </a:solidFill>
                <a:latin typeface="Tahoma" pitchFamily="34" charset="0"/>
                <a:cs typeface="Tahoma" pitchFamily="34" charset="0"/>
              </a:rPr>
              <a:t>KURAL 144.2</a:t>
            </a:r>
          </a:p>
          <a:p>
            <a:pPr algn="just" eaLnBrk="1" hangingPunct="1"/>
            <a:endParaRPr lang="tr-TR" altLang="tr-TR" sz="2400" b="1" u="sng" dirty="0">
              <a:latin typeface="Tahoma" pitchFamily="34" charset="0"/>
              <a:cs typeface="Tahoma" pitchFamily="34" charset="0"/>
            </a:endParaRPr>
          </a:p>
          <a:p>
            <a:pPr algn="just" eaLnBrk="1" hangingPunct="1"/>
            <a:r>
              <a:rPr lang="tr-TR" altLang="tr-TR" sz="2300" dirty="0" smtClean="0">
                <a:latin typeface="Tahoma" pitchFamily="34" charset="0"/>
                <a:cs typeface="Tahoma" pitchFamily="34" charset="0"/>
              </a:rPr>
              <a:t>     </a:t>
            </a:r>
            <a:r>
              <a:rPr lang="tr-TR" altLang="tr-TR" sz="2300" u="sng" dirty="0" smtClean="0">
                <a:latin typeface="Tahoma" pitchFamily="34" charset="0"/>
                <a:cs typeface="Tahoma" pitchFamily="34" charset="0"/>
              </a:rPr>
              <a:t>Aşağıdakiler </a:t>
            </a:r>
            <a:r>
              <a:rPr lang="tr-TR" altLang="tr-TR" sz="2300" u="sng" dirty="0">
                <a:latin typeface="Tahoma" pitchFamily="34" charset="0"/>
                <a:cs typeface="Tahoma" pitchFamily="34" charset="0"/>
              </a:rPr>
              <a:t>yardım olarak değerlendirilmeyecektir</a:t>
            </a:r>
          </a:p>
          <a:p>
            <a:pPr algn="just"/>
            <a:r>
              <a:rPr lang="tr-TR" altLang="tr-TR" sz="2200" dirty="0" smtClean="0">
                <a:latin typeface="Tahoma" pitchFamily="34" charset="0"/>
                <a:cs typeface="Tahoma" pitchFamily="34" charset="0"/>
              </a:rPr>
              <a:t> </a:t>
            </a:r>
            <a:endParaRPr lang="tr-TR" altLang="tr-TR" sz="2200" dirty="0">
              <a:latin typeface="Tahoma" pitchFamily="34" charset="0"/>
              <a:cs typeface="Tahoma" pitchFamily="34" charset="0"/>
            </a:endParaRPr>
          </a:p>
          <a:p>
            <a:pPr algn="just"/>
            <a:r>
              <a:rPr lang="tr-TR" altLang="tr-TR" sz="2400" dirty="0" smtClean="0">
                <a:solidFill>
                  <a:srgbClr val="FF0000"/>
                </a:solidFill>
                <a:latin typeface="Tahoma" pitchFamily="34" charset="0"/>
                <a:cs typeface="Tahoma" pitchFamily="34" charset="0"/>
              </a:rPr>
              <a:t>h) </a:t>
            </a:r>
            <a:r>
              <a:rPr lang="tr-TR" altLang="tr-TR" sz="2400" dirty="0" smtClean="0">
                <a:latin typeface="Tahoma" pitchFamily="34" charset="0"/>
                <a:cs typeface="Tahoma" pitchFamily="34" charset="0"/>
              </a:rPr>
              <a:t>Alan </a:t>
            </a:r>
            <a:r>
              <a:rPr lang="tr-TR" altLang="tr-TR" sz="2400" dirty="0">
                <a:latin typeface="Tahoma" pitchFamily="34" charset="0"/>
                <a:cs typeface="Tahoma" pitchFamily="34" charset="0"/>
              </a:rPr>
              <a:t>yarışmalarında yarışan sporcunun önceki atış/atlayışlarının, yarışma alanı </a:t>
            </a:r>
            <a:r>
              <a:rPr lang="tr-TR" altLang="tr-TR" sz="2400" dirty="0" smtClean="0">
                <a:latin typeface="Tahoma" pitchFamily="34" charset="0"/>
                <a:cs typeface="Tahoma" pitchFamily="34" charset="0"/>
              </a:rPr>
              <a:t>dışından, onlar </a:t>
            </a:r>
            <a:r>
              <a:rPr lang="tr-TR" altLang="tr-TR" sz="2400" dirty="0">
                <a:latin typeface="Tahoma" pitchFamily="34" charset="0"/>
                <a:cs typeface="Tahoma" pitchFamily="34" charset="0"/>
              </a:rPr>
              <a:t>adına görüntülenmesi yardım kapsamında değerlendirilmeyecektir. </a:t>
            </a:r>
            <a:endParaRPr lang="tr-TR" altLang="tr-TR" sz="2400" dirty="0" smtClean="0">
              <a:latin typeface="Tahoma" pitchFamily="34" charset="0"/>
              <a:cs typeface="Tahoma" pitchFamily="34" charset="0"/>
            </a:endParaRPr>
          </a:p>
          <a:p>
            <a:pPr algn="just"/>
            <a:endParaRPr lang="tr-TR" altLang="tr-TR" sz="2400" dirty="0">
              <a:latin typeface="Tahoma" pitchFamily="34" charset="0"/>
              <a:cs typeface="Tahoma" pitchFamily="34" charset="0"/>
            </a:endParaRPr>
          </a:p>
          <a:p>
            <a:pPr algn="just"/>
            <a:r>
              <a:rPr lang="tr-TR" altLang="tr-TR" sz="2400" dirty="0" smtClean="0">
                <a:latin typeface="Tahoma" pitchFamily="34" charset="0"/>
                <a:cs typeface="Tahoma" pitchFamily="34" charset="0"/>
              </a:rPr>
              <a:t>     Görüntüler </a:t>
            </a:r>
            <a:r>
              <a:rPr lang="tr-TR" altLang="tr-TR" sz="2400" dirty="0">
                <a:latin typeface="Tahoma" pitchFamily="34" charset="0"/>
                <a:cs typeface="Tahoma" pitchFamily="34" charset="0"/>
              </a:rPr>
              <a:t>yarışma alanı içinden alınmamalıdır.  </a:t>
            </a:r>
          </a:p>
          <a:p>
            <a:pPr algn="just"/>
            <a:endParaRPr lang="tr-TR" altLang="tr-TR" sz="2200" dirty="0"/>
          </a:p>
          <a:p>
            <a:pPr algn="just" eaLnBrk="1" hangingPunct="1"/>
            <a:endParaRPr lang="tr-TR" altLang="tr-TR" sz="2200" b="1" dirty="0">
              <a:solidFill>
                <a:srgbClr val="FF0000"/>
              </a:solidFill>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47" name="Rectangle 4"/>
          <p:cNvSpPr>
            <a:spLocks noChangeArrowheads="1"/>
          </p:cNvSpPr>
          <p:nvPr/>
        </p:nvSpPr>
        <p:spPr bwMode="auto">
          <a:xfrm>
            <a:off x="0" y="10"/>
            <a:ext cx="9979335"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PROTESTOLAR VEYA JURİYE İTİRAZLAR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6149" name="Dikdörtgen 1"/>
          <p:cNvSpPr>
            <a:spLocks noChangeArrowheads="1"/>
          </p:cNvSpPr>
          <p:nvPr/>
        </p:nvSpPr>
        <p:spPr bwMode="auto">
          <a:xfrm>
            <a:off x="1723869" y="1058868"/>
            <a:ext cx="9984154" cy="4801314"/>
          </a:xfrm>
          <a:prstGeom prst="rect">
            <a:avLst/>
          </a:prstGeom>
          <a:noFill/>
          <a:ln w="9525">
            <a:noFill/>
            <a:miter lim="800000"/>
            <a:headEnd/>
            <a:tailEnd/>
          </a:ln>
        </p:spPr>
        <p:txBody>
          <a:bodyPr wrap="square">
            <a:spAutoFit/>
          </a:bodyPr>
          <a:lstStyle/>
          <a:p>
            <a:pPr algn="just" eaLnBrk="1" hangingPunct="1"/>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146.4</a:t>
            </a:r>
            <a:endParaRPr lang="tr-TR" altLang="tr-TR" sz="2400" u="sng" dirty="0">
              <a:solidFill>
                <a:srgbClr val="FF0000"/>
              </a:solidFill>
              <a:latin typeface="Tahoma" pitchFamily="34" charset="0"/>
              <a:cs typeface="Tahoma" pitchFamily="34" charset="0"/>
            </a:endParaRPr>
          </a:p>
          <a:p>
            <a:pPr algn="just" eaLnBrk="1" hangingPunct="1"/>
            <a:endParaRPr lang="tr-TR" altLang="tr-TR" sz="2400" b="1" u="sng" dirty="0">
              <a:latin typeface="Tahoma" pitchFamily="34" charset="0"/>
              <a:cs typeface="Tahoma" pitchFamily="34" charset="0"/>
            </a:endParaRPr>
          </a:p>
          <a:p>
            <a:pPr marL="457200" indent="-457200" algn="just">
              <a:buAutoNum type="alphaLcParenR"/>
            </a:pPr>
            <a:r>
              <a:rPr lang="en-US" sz="2400" dirty="0" err="1" smtClean="0">
                <a:latin typeface="Tahoma" pitchFamily="34" charset="0"/>
                <a:ea typeface="Tahoma" pitchFamily="34" charset="0"/>
                <a:cs typeface="Tahoma" pitchFamily="34" charset="0"/>
              </a:rPr>
              <a:t>Eğer</a:t>
            </a:r>
            <a:r>
              <a:rPr lang="en-US" sz="2400" dirty="0" smtClean="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sporcu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verilen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hatalı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anında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sözlü</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protestoda</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bulunursa</a:t>
            </a:r>
            <a:r>
              <a:rPr lang="en-US" sz="2400" dirty="0" smtClean="0">
                <a:latin typeface="Tahoma" pitchFamily="34" charset="0"/>
                <a:ea typeface="Tahoma" pitchFamily="34" charset="0"/>
                <a:cs typeface="Tahoma" pitchFamily="34" charset="0"/>
              </a:rPr>
              <a:t>,</a:t>
            </a:r>
            <a:endParaRPr lang="tr-TR" sz="2400" dirty="0" smtClean="0">
              <a:latin typeface="Tahoma" pitchFamily="34" charset="0"/>
              <a:ea typeface="Tahoma" pitchFamily="34" charset="0"/>
              <a:cs typeface="Tahoma" pitchFamily="34" charset="0"/>
            </a:endParaRPr>
          </a:p>
          <a:p>
            <a:pPr algn="just"/>
            <a:r>
              <a:rPr lang="en-US" sz="2400" dirty="0" err="1" smtClean="0">
                <a:latin typeface="Tahoma" pitchFamily="34" charset="0"/>
                <a:ea typeface="Tahoma" pitchFamily="34" charset="0"/>
                <a:cs typeface="Tahoma" pitchFamily="34" charset="0"/>
              </a:rPr>
              <a:t>Çıkış</a:t>
            </a:r>
            <a:r>
              <a:rPr lang="en-US" sz="2400" dirty="0" smtClean="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Başhakemi</a:t>
            </a:r>
            <a:r>
              <a:rPr lang="en-US" sz="2400" dirty="0">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eğer</a:t>
            </a:r>
            <a:r>
              <a:rPr lang="en-US" sz="2400" dirty="0">
                <a:solidFill>
                  <a:srgbClr val="FF0000"/>
                </a:solidFill>
                <a:latin typeface="Tahoma" pitchFamily="34" charset="0"/>
                <a:ea typeface="Tahoma" pitchFamily="34" charset="0"/>
                <a:cs typeface="Tahoma" pitchFamily="34" charset="0"/>
              </a:rPr>
              <a:t> her </a:t>
            </a:r>
            <a:r>
              <a:rPr lang="en-US" sz="2400" dirty="0" err="1">
                <a:solidFill>
                  <a:srgbClr val="FF0000"/>
                </a:solidFill>
                <a:latin typeface="Tahoma" pitchFamily="34" charset="0"/>
                <a:ea typeface="Tahoma" pitchFamily="34" charset="0"/>
                <a:cs typeface="Tahoma" pitchFamily="34" charset="0"/>
              </a:rPr>
              <a:t>hangi</a:t>
            </a:r>
            <a:r>
              <a:rPr lang="en-US" sz="2400" dirty="0">
                <a:solidFill>
                  <a:srgbClr val="FF0000"/>
                </a:solidFill>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bir</a:t>
            </a:r>
            <a:r>
              <a:rPr lang="en-US" sz="2400" dirty="0">
                <a:solidFill>
                  <a:srgbClr val="FF0000"/>
                </a:solidFill>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şüphesi</a:t>
            </a:r>
            <a:r>
              <a:rPr lang="en-US" sz="2400" dirty="0">
                <a:solidFill>
                  <a:srgbClr val="FF0000"/>
                </a:solidFill>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varsa</a:t>
            </a:r>
            <a:r>
              <a:rPr lang="en-US" sz="2400" dirty="0">
                <a:solidFill>
                  <a:srgbClr val="FF0000"/>
                </a:solidFill>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haklar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saklı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kalmak</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kaydıyla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sporcunun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protestolu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olarak</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yarışmasına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izin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verebilir</a:t>
            </a:r>
            <a:r>
              <a:rPr lang="en-US" sz="2400" dirty="0">
                <a:latin typeface="Tahoma" pitchFamily="34" charset="0"/>
                <a:ea typeface="Tahoma" pitchFamily="34" charset="0"/>
                <a:cs typeface="Tahoma" pitchFamily="34" charset="0"/>
              </a:rPr>
              <a:t>. </a:t>
            </a:r>
            <a:endParaRPr lang="tr-TR" sz="2400" dirty="0" smtClean="0">
              <a:latin typeface="Tahoma" pitchFamily="34" charset="0"/>
              <a:ea typeface="Tahoma" pitchFamily="34" charset="0"/>
              <a:cs typeface="Tahoma" pitchFamily="34" charset="0"/>
            </a:endParaRPr>
          </a:p>
          <a:p>
            <a:pPr algn="just"/>
            <a:r>
              <a:rPr lang="tr-TR" sz="2400" dirty="0">
                <a:latin typeface="Tahoma" pitchFamily="34" charset="0"/>
                <a:ea typeface="Tahoma" pitchFamily="34" charset="0"/>
                <a:cs typeface="Tahoma" pitchFamily="34" charset="0"/>
              </a:rPr>
              <a:t> </a:t>
            </a:r>
            <a:endParaRPr lang="tr-TR" sz="2400" dirty="0" smtClean="0">
              <a:latin typeface="Tahoma" pitchFamily="34" charset="0"/>
              <a:ea typeface="Tahoma" pitchFamily="34" charset="0"/>
              <a:cs typeface="Tahoma" pitchFamily="34" charset="0"/>
            </a:endParaRPr>
          </a:p>
          <a:p>
            <a:pPr algn="just"/>
            <a:r>
              <a:rPr lang="tr-TR" sz="2400" dirty="0">
                <a:latin typeface="Tahoma" pitchFamily="34" charset="0"/>
                <a:ea typeface="Tahoma" pitchFamily="34" charset="0"/>
                <a:cs typeface="Tahoma" pitchFamily="34" charset="0"/>
              </a:rPr>
              <a:t> </a:t>
            </a:r>
            <a:r>
              <a:rPr lang="tr-TR"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Eğer</a:t>
            </a:r>
            <a:r>
              <a:rPr lang="en-US" sz="2400" dirty="0" smtClean="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hatalı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a:t>
            </a:r>
            <a:r>
              <a:rPr lang="en-US" sz="2400" dirty="0">
                <a:latin typeface="Tahoma" pitchFamily="34" charset="0"/>
                <a:ea typeface="Tahoma" pitchFamily="34" charset="0"/>
                <a:cs typeface="Tahoma" pitchFamily="34" charset="0"/>
              </a:rPr>
              <a:t>, IAAF </a:t>
            </a:r>
            <a:r>
              <a:rPr lang="en-US" sz="2400" dirty="0" err="1">
                <a:latin typeface="Tahoma" pitchFamily="34" charset="0"/>
                <a:ea typeface="Tahoma" pitchFamily="34" charset="0"/>
                <a:cs typeface="Tahoma" pitchFamily="34" charset="0"/>
              </a:rPr>
              <a:t>onaylı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Hatalı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Kontrol</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Cihazi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tarafından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tespit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edilmişse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Başhakem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cihaz</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tarafından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sağlanan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bilginin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doğru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olmadığını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açıkça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belirlemedikçe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protestolu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izin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verilmeyecektir</a:t>
            </a:r>
            <a:r>
              <a:rPr lang="en-US" sz="2400" dirty="0">
                <a:latin typeface="Tahoma" pitchFamily="34" charset="0"/>
                <a:ea typeface="Tahoma" pitchFamily="34" charset="0"/>
                <a:cs typeface="Tahoma" pitchFamily="34" charset="0"/>
              </a:rPr>
              <a:t>. </a:t>
            </a:r>
            <a:endParaRPr lang="tr-TR" sz="2400" dirty="0">
              <a:latin typeface="Tahoma" pitchFamily="34" charset="0"/>
              <a:ea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solidFill>
                <a:srgbClr val="0070C0"/>
              </a:solidFill>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47" name="Rectangle 4"/>
          <p:cNvSpPr>
            <a:spLocks noChangeArrowheads="1"/>
          </p:cNvSpPr>
          <p:nvPr/>
        </p:nvSpPr>
        <p:spPr bwMode="auto">
          <a:xfrm>
            <a:off x="0" y="10"/>
            <a:ext cx="9875139"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PROTESTOLAR VEYA JURİYE İTİRAZLAR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6149" name="Dikdörtgen 1"/>
          <p:cNvSpPr>
            <a:spLocks noChangeArrowheads="1"/>
          </p:cNvSpPr>
          <p:nvPr/>
        </p:nvSpPr>
        <p:spPr bwMode="auto">
          <a:xfrm>
            <a:off x="1693889" y="1058863"/>
            <a:ext cx="10385040" cy="6278642"/>
          </a:xfrm>
          <a:prstGeom prst="rect">
            <a:avLst/>
          </a:prstGeom>
          <a:noFill/>
          <a:ln w="9525">
            <a:noFill/>
            <a:miter lim="800000"/>
            <a:headEnd/>
            <a:tailEnd/>
          </a:ln>
        </p:spPr>
        <p:txBody>
          <a:bodyPr wrap="square">
            <a:spAutoFit/>
          </a:bodyPr>
          <a:lstStyle/>
          <a:p>
            <a:pPr algn="just" eaLnBrk="1" hangingPunct="1"/>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146.4</a:t>
            </a:r>
            <a:endParaRPr lang="tr-TR" altLang="tr-TR" sz="2400" u="sng" dirty="0">
              <a:solidFill>
                <a:srgbClr val="FF0000"/>
              </a:solidFill>
              <a:latin typeface="Tahoma" pitchFamily="34" charset="0"/>
              <a:cs typeface="Tahoma" pitchFamily="34" charset="0"/>
            </a:endParaRPr>
          </a:p>
          <a:p>
            <a:pPr algn="just" eaLnBrk="1" hangingPunct="1"/>
            <a:endParaRPr lang="tr-TR" altLang="tr-TR" sz="2400" b="1" u="sng" dirty="0">
              <a:latin typeface="Tahoma" pitchFamily="34" charset="0"/>
              <a:cs typeface="Tahoma" pitchFamily="34" charset="0"/>
            </a:endParaRPr>
          </a:p>
          <a:p>
            <a:r>
              <a:rPr lang="tr-TR" sz="2400" dirty="0">
                <a:solidFill>
                  <a:srgbClr val="FF0000"/>
                </a:solidFill>
                <a:latin typeface="Tahoma" pitchFamily="34" charset="0"/>
                <a:ea typeface="Tahoma" pitchFamily="34" charset="0"/>
                <a:cs typeface="Tahoma" pitchFamily="34" charset="0"/>
              </a:rPr>
              <a:t>b</a:t>
            </a:r>
            <a:r>
              <a:rPr lang="en-US" sz="2400" dirty="0" smtClean="0">
                <a:solidFill>
                  <a:srgbClr val="FF0000"/>
                </a:solidFill>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Protesto</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bir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hatalı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geri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çağrılmamış</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olmasına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veya</a:t>
            </a:r>
            <a:r>
              <a:rPr lang="en-US" sz="2400" b="1" dirty="0">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Kural</a:t>
            </a:r>
            <a:r>
              <a:rPr lang="en-US" sz="2400" b="1" dirty="0">
                <a:latin typeface="Tahoma" pitchFamily="34" charset="0"/>
                <a:ea typeface="Tahoma" pitchFamily="34" charset="0"/>
                <a:cs typeface="Tahoma" pitchFamily="34" charset="0"/>
              </a:rPr>
              <a:t> </a:t>
            </a:r>
            <a:r>
              <a:rPr lang="en-US" sz="2400" dirty="0">
                <a:solidFill>
                  <a:srgbClr val="FF0000"/>
                </a:solidFill>
                <a:latin typeface="Tahoma" pitchFamily="34" charset="0"/>
                <a:ea typeface="Tahoma" pitchFamily="34" charset="0"/>
                <a:cs typeface="Tahoma" pitchFamily="34" charset="0"/>
              </a:rPr>
              <a:t>162.5</a:t>
            </a:r>
            <a:r>
              <a:rPr lang="en-US" sz="2400" b="1" dirty="0" smtClean="0">
                <a:latin typeface="Tahoma" pitchFamily="34" charset="0"/>
                <a:ea typeface="Tahoma" pitchFamily="34" charset="0"/>
                <a:cs typeface="Tahoma" pitchFamily="34" charset="0"/>
              </a:rPr>
              <a:t>’</a:t>
            </a:r>
            <a:endParaRPr lang="tr-TR" sz="2400" b="1" dirty="0" smtClean="0">
              <a:latin typeface="Tahoma" pitchFamily="34" charset="0"/>
              <a:ea typeface="Tahoma" pitchFamily="34" charset="0"/>
              <a:cs typeface="Tahoma" pitchFamily="34" charset="0"/>
            </a:endParaRPr>
          </a:p>
          <a:p>
            <a:r>
              <a:rPr lang="en-US" sz="2400" dirty="0" err="1" smtClean="0">
                <a:latin typeface="Tahoma" pitchFamily="34" charset="0"/>
                <a:ea typeface="Tahoma" pitchFamily="34" charset="0"/>
                <a:cs typeface="Tahoma" pitchFamily="34" charset="0"/>
              </a:rPr>
              <a:t>teki</a:t>
            </a:r>
            <a:r>
              <a:rPr lang="en-US" sz="2400" dirty="0" smtClean="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gibi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durdurulmasına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dayanılarak</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yapılabilir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Protesto</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sadece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yarışmayı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tamamlayan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bir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sporcu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tarafından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onun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adına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yapılabilir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Protesto</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kabul</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edilirse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hatalı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yapan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yarışmacı</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çıkışın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durdurulmasına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sebep</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olan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sporcu</a:t>
            </a:r>
            <a:r>
              <a:rPr lang="en-US" sz="2400" dirty="0">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Kural</a:t>
            </a:r>
            <a:r>
              <a:rPr lang="en-US" sz="2400" dirty="0">
                <a:solidFill>
                  <a:srgbClr val="FF0000"/>
                </a:solidFill>
                <a:latin typeface="Tahoma" pitchFamily="34" charset="0"/>
                <a:ea typeface="Tahoma" pitchFamily="34" charset="0"/>
                <a:cs typeface="Tahoma" pitchFamily="34" charset="0"/>
              </a:rPr>
              <a:t> 162.5 </a:t>
            </a:r>
            <a:r>
              <a:rPr lang="en-US" sz="2400" dirty="0" err="1">
                <a:latin typeface="Tahoma" pitchFamily="34" charset="0"/>
                <a:ea typeface="Tahoma" pitchFamily="34" charset="0"/>
                <a:cs typeface="Tahoma" pitchFamily="34" charset="0"/>
              </a:rPr>
              <a:t>veya</a:t>
            </a:r>
            <a:r>
              <a:rPr lang="en-US" sz="2400" dirty="0">
                <a:latin typeface="Tahoma" pitchFamily="34" charset="0"/>
                <a:ea typeface="Tahoma" pitchFamily="34" charset="0"/>
                <a:cs typeface="Tahoma" pitchFamily="34" charset="0"/>
              </a:rPr>
              <a:t> </a:t>
            </a:r>
            <a:r>
              <a:rPr lang="tr-TR" sz="2400" dirty="0" smtClean="0">
                <a:solidFill>
                  <a:srgbClr val="FF0000"/>
                </a:solidFill>
                <a:latin typeface="Tahoma" pitchFamily="34" charset="0"/>
                <a:ea typeface="Tahoma" pitchFamily="34" charset="0"/>
                <a:cs typeface="Tahoma" pitchFamily="34" charset="0"/>
              </a:rPr>
              <a:t>Kural </a:t>
            </a:r>
            <a:r>
              <a:rPr lang="en-US" sz="2400" dirty="0" smtClean="0">
                <a:solidFill>
                  <a:srgbClr val="FF0000"/>
                </a:solidFill>
                <a:latin typeface="Tahoma" pitchFamily="34" charset="0"/>
                <a:ea typeface="Tahoma" pitchFamily="34" charset="0"/>
                <a:cs typeface="Tahoma" pitchFamily="34" charset="0"/>
              </a:rPr>
              <a:t>162.7 </a:t>
            </a:r>
            <a:r>
              <a:rPr lang="en-US" sz="2400" dirty="0" err="1">
                <a:latin typeface="Tahoma" pitchFamily="34" charset="0"/>
                <a:ea typeface="Tahoma" pitchFamily="34" charset="0"/>
                <a:cs typeface="Tahoma" pitchFamily="34" charset="0"/>
              </a:rPr>
              <a:t>uyarınca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uyarılacak</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veya</a:t>
            </a:r>
            <a:r>
              <a:rPr lang="en-US" sz="2400" dirty="0">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diskalifiye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edilecektir</a:t>
            </a:r>
            <a:r>
              <a:rPr lang="en-US" sz="2400" dirty="0">
                <a:latin typeface="Tahoma" pitchFamily="34" charset="0"/>
                <a:ea typeface="Tahoma" pitchFamily="34" charset="0"/>
                <a:cs typeface="Tahoma" pitchFamily="34" charset="0"/>
              </a:rPr>
              <a:t>. </a:t>
            </a:r>
            <a:endParaRPr lang="tr-TR" sz="2400" dirty="0">
              <a:latin typeface="Tahoma" pitchFamily="34" charset="0"/>
              <a:ea typeface="Tahoma" pitchFamily="34" charset="0"/>
              <a:cs typeface="Tahoma" pitchFamily="34" charset="0"/>
            </a:endParaRPr>
          </a:p>
          <a:p>
            <a:endParaRPr lang="tr-TR" sz="2400" dirty="0" smtClean="0">
              <a:solidFill>
                <a:srgbClr val="0070C0"/>
              </a:solidFill>
              <a:latin typeface="Tahoma" pitchFamily="34" charset="0"/>
              <a:ea typeface="Tahoma" pitchFamily="34" charset="0"/>
              <a:cs typeface="Tahoma" pitchFamily="34" charset="0"/>
            </a:endParaRPr>
          </a:p>
          <a:p>
            <a:r>
              <a:rPr lang="tr-TR"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Herhangi</a:t>
            </a:r>
            <a:r>
              <a:rPr lang="en-US" sz="2400" dirty="0" smtClean="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bir</a:t>
            </a:r>
            <a:r>
              <a:rPr lang="en-US" sz="2400" dirty="0">
                <a:latin typeface="Tahoma" pitchFamily="34" charset="0"/>
                <a:ea typeface="Tahoma" pitchFamily="34" charset="0"/>
                <a:cs typeface="Tahoma" pitchFamily="34" charset="0"/>
              </a:rPr>
              <a:t> </a:t>
            </a:r>
            <a:r>
              <a:rPr lang="en-US" sz="2400" dirty="0" err="1">
                <a:solidFill>
                  <a:srgbClr val="FF0000"/>
                </a:solidFill>
                <a:latin typeface="Tahoma" pitchFamily="34" charset="0"/>
                <a:ea typeface="Tahoma" pitchFamily="34" charset="0"/>
                <a:cs typeface="Tahoma" pitchFamily="34" charset="0"/>
              </a:rPr>
              <a:t>uyarı</a:t>
            </a:r>
            <a:r>
              <a:rPr lang="en-US" sz="2400" dirty="0">
                <a:solidFill>
                  <a:srgbClr val="FF0000"/>
                </a:solidFill>
                <a:latin typeface="Tahoma" pitchFamily="34" charset="0"/>
                <a:ea typeface="Tahoma" pitchFamily="34" charset="0"/>
                <a:cs typeface="Tahoma" pitchFamily="34" charset="0"/>
              </a:rPr>
              <a:t> </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diskalifiye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olsun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a:t>
            </a:r>
            <a:r>
              <a:rPr lang="en-US" sz="2400" dirty="0">
                <a:latin typeface="Tahoma" pitchFamily="34" charset="0"/>
                <a:ea typeface="Tahoma" pitchFamily="34" charset="0"/>
                <a:cs typeface="Tahoma" pitchFamily="34" charset="0"/>
              </a:rPr>
              <a:t> da </a:t>
            </a:r>
            <a:r>
              <a:rPr lang="en-US" sz="2400" dirty="0" err="1">
                <a:latin typeface="Tahoma" pitchFamily="34" charset="0"/>
                <a:ea typeface="Tahoma" pitchFamily="34" charset="0"/>
                <a:cs typeface="Tahoma" pitchFamily="34" charset="0"/>
              </a:rPr>
              <a:t>olmasın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Başhakemin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kendi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görüşüne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göre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adil</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olmak</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için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gerekliyse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Başhakem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yarışmanın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yarışmanın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bir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kısmının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geçersiz</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olduğunu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açıklamaya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yarışmanın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bir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kısmının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tekrar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edilmesine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karar</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vermeye</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yetkilidir</a:t>
            </a:r>
            <a:r>
              <a:rPr lang="en-US" sz="2400" dirty="0">
                <a:latin typeface="Tahoma" pitchFamily="34" charset="0"/>
                <a:ea typeface="Tahoma" pitchFamily="34" charset="0"/>
                <a:cs typeface="Tahoma" pitchFamily="34" charset="0"/>
              </a:rPr>
              <a:t>. </a:t>
            </a:r>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71" name="Rectangle 4"/>
          <p:cNvSpPr>
            <a:spLocks noChangeArrowheads="1"/>
          </p:cNvSpPr>
          <p:nvPr/>
        </p:nvSpPr>
        <p:spPr bwMode="auto">
          <a:xfrm>
            <a:off x="0" y="-29970"/>
            <a:ext cx="10906125" cy="646113"/>
          </a:xfrm>
          <a:prstGeom prst="rect">
            <a:avLst/>
          </a:prstGeom>
          <a:noFill/>
          <a:ln w="9525">
            <a:noFill/>
            <a:miter lim="800000"/>
            <a:headEnd/>
            <a:tailEnd/>
          </a:ln>
        </p:spPr>
        <p:txBody>
          <a:bodyPr>
            <a:spAutoFit/>
          </a:bodyPr>
          <a:lstStyle/>
          <a:p>
            <a:r>
              <a:rPr lang="tr-TR" sz="3600" dirty="0" smtClean="0">
                <a:solidFill>
                  <a:schemeClr val="bg1"/>
                </a:solidFill>
              </a:rPr>
              <a:t>                           SU </a:t>
            </a:r>
            <a:r>
              <a:rPr lang="tr-TR" sz="3600" dirty="0">
                <a:solidFill>
                  <a:schemeClr val="bg1"/>
                </a:solidFill>
              </a:rPr>
              <a:t>VE SÜNGER İSTASYONLARI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197" name="Dikdörtgen 1"/>
          <p:cNvSpPr>
            <a:spLocks noChangeArrowheads="1"/>
          </p:cNvSpPr>
          <p:nvPr/>
        </p:nvSpPr>
        <p:spPr bwMode="auto">
          <a:xfrm>
            <a:off x="1603948" y="636798"/>
            <a:ext cx="6685976" cy="5909310"/>
          </a:xfrm>
          <a:prstGeom prst="rect">
            <a:avLst/>
          </a:prstGeom>
          <a:noFill/>
          <a:ln w="9525">
            <a:noFill/>
            <a:miter lim="800000"/>
            <a:headEnd/>
            <a:tailEnd/>
          </a:ln>
        </p:spPr>
        <p:txBody>
          <a:bodyPr wrap="square">
            <a:spAutoFit/>
          </a:bodyPr>
          <a:lstStyle/>
          <a:p>
            <a:pPr eaLnBrk="1" hangingPunct="1">
              <a:defRPr/>
            </a:pPr>
            <a:r>
              <a:rPr lang="tr-TR" sz="2400" u="sng" dirty="0">
                <a:solidFill>
                  <a:srgbClr val="FF0000"/>
                </a:solidFill>
                <a:latin typeface="Tahoma" pitchFamily="34" charset="0"/>
                <a:cs typeface="Tahoma" pitchFamily="34" charset="0"/>
              </a:rPr>
              <a:t>KURAL 144.4</a:t>
            </a:r>
          </a:p>
          <a:p>
            <a:pPr eaLnBrk="1" hangingPunct="1">
              <a:defRPr/>
            </a:pPr>
            <a:endParaRPr lang="tr-TR" sz="2400" b="1" u="sng" dirty="0">
              <a:latin typeface="Tahoma" pitchFamily="34" charset="0"/>
              <a:cs typeface="Tahoma" pitchFamily="34" charset="0"/>
            </a:endParaRPr>
          </a:p>
          <a:p>
            <a:pPr>
              <a:defRPr/>
            </a:pPr>
            <a:r>
              <a:rPr lang="tr-TR" sz="2200" dirty="0" smtClean="0">
                <a:solidFill>
                  <a:srgbClr val="FF0000"/>
                </a:solidFill>
                <a:latin typeface="Tahoma" pitchFamily="34" charset="0"/>
                <a:cs typeface="Tahoma" pitchFamily="34" charset="0"/>
              </a:rPr>
              <a:t>a) </a:t>
            </a:r>
            <a:r>
              <a:rPr lang="tr-TR" sz="2200" dirty="0" smtClean="0">
                <a:latin typeface="Tahoma" pitchFamily="34" charset="0"/>
                <a:cs typeface="Tahoma" pitchFamily="34" charset="0"/>
              </a:rPr>
              <a:t>Eğer </a:t>
            </a:r>
            <a:r>
              <a:rPr lang="tr-TR" sz="2200" dirty="0">
                <a:latin typeface="Tahoma" pitchFamily="34" charset="0"/>
                <a:cs typeface="Tahoma" pitchFamily="34" charset="0"/>
              </a:rPr>
              <a:t>hava koşulları gerektiriyorsa; Organizasyon Kurulu, </a:t>
            </a:r>
            <a:r>
              <a:rPr lang="tr-TR" sz="2200" dirty="0" smtClean="0">
                <a:latin typeface="Tahoma" pitchFamily="34" charset="0"/>
                <a:cs typeface="Tahoma" pitchFamily="34" charset="0"/>
              </a:rPr>
              <a:t>5000 </a:t>
            </a:r>
            <a:r>
              <a:rPr lang="tr-TR" sz="2200" dirty="0">
                <a:latin typeface="Tahoma" pitchFamily="34" charset="0"/>
                <a:cs typeface="Tahoma" pitchFamily="34" charset="0"/>
              </a:rPr>
              <a:t>m ve daha uzun pist yarışlarında </a:t>
            </a:r>
            <a:endParaRPr lang="tr-TR" sz="2200" dirty="0" smtClean="0">
              <a:latin typeface="Tahoma" pitchFamily="34" charset="0"/>
              <a:cs typeface="Tahoma" pitchFamily="34" charset="0"/>
            </a:endParaRPr>
          </a:p>
          <a:p>
            <a:pPr marL="457200" indent="-457200">
              <a:defRPr/>
            </a:pPr>
            <a:r>
              <a:rPr lang="tr-TR" sz="2200" dirty="0" smtClean="0">
                <a:latin typeface="Tahoma" pitchFamily="34" charset="0"/>
                <a:cs typeface="Tahoma" pitchFamily="34" charset="0"/>
              </a:rPr>
              <a:t>sporculara </a:t>
            </a:r>
            <a:r>
              <a:rPr lang="tr-TR" sz="2200" dirty="0">
                <a:latin typeface="Tahoma" pitchFamily="34" charset="0"/>
                <a:cs typeface="Tahoma" pitchFamily="34" charset="0"/>
              </a:rPr>
              <a:t>içecek su ve sünger sağlayacaktır. </a:t>
            </a:r>
          </a:p>
          <a:p>
            <a:pPr>
              <a:defRPr/>
            </a:pPr>
            <a:r>
              <a:rPr lang="tr-TR" sz="2200" dirty="0">
                <a:solidFill>
                  <a:srgbClr val="0070C0"/>
                </a:solidFill>
                <a:latin typeface="Tahoma" pitchFamily="34" charset="0"/>
                <a:cs typeface="Tahoma" pitchFamily="34" charset="0"/>
              </a:rPr>
              <a:t> </a:t>
            </a:r>
            <a:r>
              <a:rPr lang="tr-TR" sz="2400" dirty="0" smtClean="0">
                <a:solidFill>
                  <a:srgbClr val="FF0000"/>
                </a:solidFill>
                <a:latin typeface="Tahoma" pitchFamily="34" charset="0"/>
                <a:cs typeface="Tahoma" pitchFamily="34" charset="0"/>
              </a:rPr>
              <a:t>b</a:t>
            </a:r>
            <a:r>
              <a:rPr lang="tr-TR" sz="2400" dirty="0">
                <a:solidFill>
                  <a:srgbClr val="FF0000"/>
                </a:solidFill>
                <a:latin typeface="Tahoma" pitchFamily="34" charset="0"/>
                <a:cs typeface="Tahoma" pitchFamily="34" charset="0"/>
              </a:rPr>
              <a:t>) </a:t>
            </a:r>
            <a:r>
              <a:rPr lang="tr-TR" sz="2400" dirty="0">
                <a:latin typeface="Tahoma" pitchFamily="34" charset="0"/>
                <a:cs typeface="Tahoma" pitchFamily="34" charset="0"/>
              </a:rPr>
              <a:t>10.000m.den daha uzun pist yarışlarında, </a:t>
            </a:r>
            <a:r>
              <a:rPr lang="tr-TR" sz="2400" dirty="0">
                <a:solidFill>
                  <a:srgbClr val="FF0000"/>
                </a:solidFill>
                <a:latin typeface="Tahoma" pitchFamily="34" charset="0"/>
                <a:cs typeface="Tahoma" pitchFamily="34" charset="0"/>
              </a:rPr>
              <a:t>içeçek/yiyecek, su ve sünger </a:t>
            </a:r>
            <a:r>
              <a:rPr lang="tr-TR" sz="2400" dirty="0">
                <a:latin typeface="Tahoma" pitchFamily="34" charset="0"/>
                <a:cs typeface="Tahoma" pitchFamily="34" charset="0"/>
              </a:rPr>
              <a:t>istasyonları temin edilecektir. İçecek/yiyecekler Organizasyon Kurulu tarafindan veya sporcunun kendisi tarafından sağlanacak ve sporcunun kolay alabileceği şekilde yerleştirelecek veya yetkili bir görevli tarafından sporcunun eline verilebilecektir. Sporcunun kendisi tarafından sağlanan içecek/yiyecekler verildiği zamandan itibaren Organizasyon Kurulu tarafından tayin edilen görevlilerin denetimi altında </a:t>
            </a:r>
            <a:r>
              <a:rPr lang="tr-TR" sz="2400" dirty="0" smtClean="0">
                <a:latin typeface="Tahoma" pitchFamily="34" charset="0"/>
                <a:cs typeface="Tahoma" pitchFamily="34" charset="0"/>
              </a:rPr>
              <a:t>tutulmalıdır. </a:t>
            </a:r>
            <a:endParaRPr lang="tr-TR" sz="2400" dirty="0"/>
          </a:p>
        </p:txBody>
      </p:sp>
      <p:pic>
        <p:nvPicPr>
          <p:cNvPr id="8198" name="Picture 7" descr="The IAAF Athletics World Championships"/>
          <p:cNvPicPr>
            <a:picLocks noChangeAspect="1" noChangeArrowheads="1"/>
          </p:cNvPicPr>
          <p:nvPr/>
        </p:nvPicPr>
        <p:blipFill>
          <a:blip r:embed="rId3" cstate="print"/>
          <a:srcRect/>
          <a:stretch>
            <a:fillRect/>
          </a:stretch>
        </p:blipFill>
        <p:spPr bwMode="auto">
          <a:xfrm>
            <a:off x="8010411" y="1330335"/>
            <a:ext cx="3911775" cy="289690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8195" name="Rectangle 4"/>
          <p:cNvSpPr>
            <a:spLocks noChangeArrowheads="1"/>
          </p:cNvSpPr>
          <p:nvPr/>
        </p:nvSpPr>
        <p:spPr bwMode="auto">
          <a:xfrm>
            <a:off x="0" y="10"/>
            <a:ext cx="10906125" cy="646113"/>
          </a:xfrm>
          <a:prstGeom prst="rect">
            <a:avLst/>
          </a:prstGeom>
          <a:noFill/>
          <a:ln w="9525">
            <a:noFill/>
            <a:miter lim="800000"/>
            <a:headEnd/>
            <a:tailEnd/>
          </a:ln>
        </p:spPr>
        <p:txBody>
          <a:bodyPr>
            <a:spAutoFit/>
          </a:bodyPr>
          <a:lstStyle/>
          <a:p>
            <a:r>
              <a:rPr lang="tr-TR" sz="3600" dirty="0" smtClean="0">
                <a:solidFill>
                  <a:schemeClr val="bg1"/>
                </a:solidFill>
              </a:rPr>
              <a:t>                                                   ÇIKIŞ</a:t>
            </a:r>
            <a:endParaRPr 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197" name="Text Box 3"/>
          <p:cNvSpPr txBox="1">
            <a:spLocks noChangeArrowheads="1"/>
          </p:cNvSpPr>
          <p:nvPr/>
        </p:nvSpPr>
        <p:spPr bwMode="auto">
          <a:xfrm>
            <a:off x="1721215" y="1052516"/>
            <a:ext cx="9446855" cy="1361911"/>
          </a:xfrm>
          <a:prstGeom prst="rect">
            <a:avLst/>
          </a:prstGeom>
          <a:noFill/>
          <a:ln w="9525">
            <a:noFill/>
            <a:miter lim="800000"/>
            <a:headEnd/>
            <a:tailEnd/>
          </a:ln>
        </p:spPr>
        <p:txBody>
          <a:bodyPr wrap="square">
            <a:spAutoFit/>
          </a:bodyPr>
          <a:lstStyle/>
          <a:p>
            <a:pPr algn="just">
              <a:lnSpc>
                <a:spcPct val="110000"/>
              </a:lnSpc>
            </a:pPr>
            <a:r>
              <a:rPr lang="tr-TR" altLang="tr-TR" sz="2500" u="sng" dirty="0">
                <a:solidFill>
                  <a:srgbClr val="FF0000"/>
                </a:solidFill>
                <a:latin typeface="Tahoma" pitchFamily="34" charset="0"/>
                <a:cs typeface="Tahoma" pitchFamily="34" charset="0"/>
              </a:rPr>
              <a:t>Kural 162.1</a:t>
            </a:r>
            <a:endParaRPr lang="tr-TR" altLang="tr-TR" sz="2500" dirty="0">
              <a:solidFill>
                <a:srgbClr val="FF0000"/>
              </a:solidFill>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a:t>
            </a:r>
            <a:r>
              <a:rPr lang="en-US" altLang="tr-TR" sz="2500" dirty="0" smtClean="0">
                <a:latin typeface="Tahoma" pitchFamily="34" charset="0"/>
                <a:cs typeface="Tahoma" pitchFamily="34" charset="0"/>
              </a:rPr>
              <a:t>1500m </a:t>
            </a:r>
            <a:r>
              <a:rPr lang="tr-TR" altLang="tr-TR" sz="2500" dirty="0">
                <a:latin typeface="Tahoma" pitchFamily="34" charset="0"/>
                <a:cs typeface="Tahoma" pitchFamily="34" charset="0"/>
              </a:rPr>
              <a:t>çıkış çizgisi, aynı sentetik yüzey devam ediyorsa, dış kulvardaki eğriden dışarıya doğru uzatılabilir. </a:t>
            </a:r>
            <a:endParaRPr lang="en-US" altLang="tr-TR" sz="2500" dirty="0">
              <a:latin typeface="Tahoma" pitchFamily="34" charset="0"/>
              <a:cs typeface="Tahoma" pitchFamily="34" charset="0"/>
            </a:endParaRPr>
          </a:p>
        </p:txBody>
      </p:sp>
      <p:pic>
        <p:nvPicPr>
          <p:cNvPr id="8" name="Resim 2"/>
          <p:cNvPicPr>
            <a:picLocks noChangeAspect="1"/>
          </p:cNvPicPr>
          <p:nvPr/>
        </p:nvPicPr>
        <p:blipFill>
          <a:blip r:embed="rId3" cstate="print"/>
          <a:srcRect l="9929" t="31998" b="20483"/>
          <a:stretch>
            <a:fillRect/>
          </a:stretch>
        </p:blipFill>
        <p:spPr bwMode="auto">
          <a:xfrm>
            <a:off x="1721215" y="2840883"/>
            <a:ext cx="8502080" cy="2981517"/>
          </a:xfrm>
          <a:prstGeom prst="rect">
            <a:avLst/>
          </a:prstGeom>
          <a:noFill/>
          <a:ln w="9525">
            <a:solidFill>
              <a:schemeClr val="tx1"/>
            </a:solidFill>
            <a:miter lim="800000"/>
            <a:headEnd/>
            <a:tailEnd/>
          </a:ln>
          <a:effectLst>
            <a:innerShdw blurRad="63500" dist="50800" dir="2700000">
              <a:schemeClr val="tx2">
                <a:alpha val="50000"/>
              </a:schemeClr>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19" name="Rectangle 4"/>
          <p:cNvSpPr>
            <a:spLocks noChangeArrowheads="1"/>
          </p:cNvSpPr>
          <p:nvPr/>
        </p:nvSpPr>
        <p:spPr bwMode="auto">
          <a:xfrm>
            <a:off x="0" y="10"/>
            <a:ext cx="674415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ÇIKIŞ</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922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9222" name="Text Box 2"/>
          <p:cNvSpPr txBox="1">
            <a:spLocks noChangeArrowheads="1"/>
          </p:cNvSpPr>
          <p:nvPr/>
        </p:nvSpPr>
        <p:spPr bwMode="auto">
          <a:xfrm>
            <a:off x="1693889" y="811816"/>
            <a:ext cx="9983763" cy="7200433"/>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162.6 </a:t>
            </a:r>
          </a:p>
          <a:p>
            <a:pPr algn="just" eaLnBrk="1" hangingPunct="1"/>
            <a:r>
              <a:rPr lang="tr-TR" altLang="tr-TR" sz="2400" dirty="0">
                <a:solidFill>
                  <a:srgbClr val="FF0000"/>
                </a:solidFill>
                <a:latin typeface="Tahoma" pitchFamily="34" charset="0"/>
                <a:cs typeface="Tahoma" pitchFamily="34" charset="0"/>
              </a:rPr>
              <a:t>Not (i): </a:t>
            </a:r>
            <a:r>
              <a:rPr lang="tr-TR" altLang="tr-TR" sz="2400" dirty="0">
                <a:latin typeface="Tahoma" pitchFamily="34" charset="0"/>
                <a:cs typeface="Tahoma" pitchFamily="34" charset="0"/>
              </a:rPr>
              <a:t>Atletin, ayağının (ayaklarının), çıkış takozunun ayaklığı (ayaklıkları) ile ya da elinin (ellerinin) zemin ile temasının kesilmesini içermeyen veya bu şekilde sonuçlanmayan herhangi bir hareketi, çıkış hareketinin başlangıcı kabul edilmeyecektir. Böyle bir durumda, eğer uygunsa, disiplin suçu uyarısı (sarı kart) söz konusu olabilir.</a:t>
            </a:r>
          </a:p>
          <a:p>
            <a:pPr algn="just">
              <a:lnSpc>
                <a:spcPct val="110000"/>
              </a:lnSpc>
            </a:pPr>
            <a:endParaRPr lang="tr-TR" altLang="tr-TR" sz="2400" dirty="0">
              <a:latin typeface="Tahoma" pitchFamily="34" charset="0"/>
              <a:cs typeface="Tahoma" pitchFamily="34" charset="0"/>
            </a:endParaRPr>
          </a:p>
          <a:p>
            <a:pPr algn="just">
              <a:lnSpc>
                <a:spcPct val="110000"/>
              </a:lnSpc>
            </a:pPr>
            <a:r>
              <a:rPr lang="tr-TR" altLang="tr-TR" sz="2400" dirty="0">
                <a:solidFill>
                  <a:srgbClr val="FF0000"/>
                </a:solidFill>
                <a:latin typeface="Tahoma" pitchFamily="34" charset="0"/>
                <a:cs typeface="Tahoma" pitchFamily="34" charset="0"/>
              </a:rPr>
              <a:t>Not (ii</a:t>
            </a:r>
            <a:r>
              <a:rPr lang="tr-TR" altLang="tr-TR" sz="2400" dirty="0" smtClean="0">
                <a:solidFill>
                  <a:srgbClr val="FF0000"/>
                </a:solidFill>
                <a:latin typeface="Tahoma" pitchFamily="34" charset="0"/>
                <a:cs typeface="Tahoma" pitchFamily="34" charset="0"/>
              </a:rPr>
              <a:t>):</a:t>
            </a:r>
            <a:r>
              <a:rPr lang="en-US" altLang="tr-TR" sz="2400" dirty="0" smtClean="0">
                <a:latin typeface="Tahoma" pitchFamily="34" charset="0"/>
                <a:cs typeface="Tahoma" pitchFamily="34" charset="0"/>
              </a:rPr>
              <a:t>A</a:t>
            </a:r>
            <a:r>
              <a:rPr lang="tr-TR" altLang="tr-TR" sz="2400" dirty="0">
                <a:latin typeface="Tahoma" pitchFamily="34" charset="0"/>
                <a:cs typeface="Tahoma" pitchFamily="34" charset="0"/>
              </a:rPr>
              <a:t>yakta çıkılan yarışlarda atletler dengelerini kaybetmeye meyilli olduklarından, böyle bir hareketin kazaen olduğu düşünülürse, çıkış ‘dengesizlik olarak’ kabul edilmelidir. </a:t>
            </a:r>
            <a:r>
              <a:rPr lang="tr-TR" altLang="tr-TR" sz="2400" dirty="0">
                <a:solidFill>
                  <a:srgbClr val="0070C0"/>
                </a:solidFill>
                <a:latin typeface="Tahoma" pitchFamily="34" charset="0"/>
                <a:cs typeface="Tahoma" pitchFamily="34" charset="0"/>
              </a:rPr>
              <a:t>(</a:t>
            </a:r>
            <a:r>
              <a:rPr lang="tr-TR" altLang="tr-TR" sz="2400" dirty="0">
                <a:solidFill>
                  <a:srgbClr val="00B050"/>
                </a:solidFill>
                <a:latin typeface="Tahoma" pitchFamily="34" charset="0"/>
                <a:cs typeface="Tahoma" pitchFamily="34" charset="0"/>
              </a:rPr>
              <a:t>Yeşil Kart</a:t>
            </a:r>
            <a:r>
              <a:rPr lang="tr-TR" altLang="tr-TR" sz="2400" dirty="0">
                <a:solidFill>
                  <a:srgbClr val="0070C0"/>
                </a:solidFill>
                <a:latin typeface="Tahoma" pitchFamily="34" charset="0"/>
                <a:cs typeface="Tahoma" pitchFamily="34" charset="0"/>
              </a:rPr>
              <a:t>)</a:t>
            </a:r>
          </a:p>
          <a:p>
            <a:pPr algn="just">
              <a:lnSpc>
                <a:spcPct val="110000"/>
              </a:lnSpc>
            </a:pPr>
            <a:r>
              <a:rPr lang="tr-TR" altLang="tr-TR" sz="2400" dirty="0" smtClean="0">
                <a:solidFill>
                  <a:srgbClr val="0070C0"/>
                </a:solidFill>
                <a:latin typeface="Tahoma" pitchFamily="34" charset="0"/>
                <a:cs typeface="Tahoma" pitchFamily="34" charset="0"/>
              </a:rPr>
              <a:t>             </a:t>
            </a:r>
            <a:r>
              <a:rPr lang="tr-TR" altLang="tr-TR" sz="2400" dirty="0" smtClean="0">
                <a:latin typeface="Tahoma" pitchFamily="34" charset="0"/>
                <a:cs typeface="Tahoma" pitchFamily="34" charset="0"/>
              </a:rPr>
              <a:t>Eğer </a:t>
            </a:r>
            <a:r>
              <a:rPr lang="tr-TR" altLang="tr-TR" sz="2400" dirty="0">
                <a:latin typeface="Tahoma" pitchFamily="34" charset="0"/>
                <a:cs typeface="Tahoma" pitchFamily="34" charset="0"/>
              </a:rPr>
              <a:t>bir atlet, çıkış öncesinde bir başka atlet tarafından çıkış çizgisinin ilerisine itilmişse, herhangi bir ceza görmemelidir. Bu şekilde bir müdahalede bulunan atlet için disiplin suçu uyarısı ya da </a:t>
            </a:r>
            <a:r>
              <a:rPr lang="tr-TR" altLang="tr-TR" sz="2400" dirty="0">
                <a:solidFill>
                  <a:srgbClr val="FF0000"/>
                </a:solidFill>
                <a:latin typeface="Tahoma" pitchFamily="34" charset="0"/>
                <a:cs typeface="Tahoma" pitchFamily="34" charset="0"/>
              </a:rPr>
              <a:t>diskalifiye</a:t>
            </a:r>
            <a:r>
              <a:rPr lang="tr-TR" altLang="tr-TR" sz="2400" dirty="0">
                <a:latin typeface="Tahoma" pitchFamily="34" charset="0"/>
                <a:cs typeface="Tahoma" pitchFamily="34" charset="0"/>
              </a:rPr>
              <a:t> söz konusu olabilir.</a:t>
            </a:r>
          </a:p>
          <a:p>
            <a:pPr algn="just">
              <a:lnSpc>
                <a:spcPct val="110000"/>
              </a:lnSpc>
            </a:pPr>
            <a:r>
              <a:rPr lang="tr-TR" altLang="tr-TR" sz="2400" dirty="0">
                <a:solidFill>
                  <a:srgbClr val="0070C0"/>
                </a:solidFill>
                <a:latin typeface="Tahoma" pitchFamily="34" charset="0"/>
                <a:cs typeface="Tahoma" pitchFamily="34" charset="0"/>
              </a:rPr>
              <a:t>	</a:t>
            </a:r>
          </a:p>
          <a:p>
            <a:pPr>
              <a:lnSpc>
                <a:spcPct val="110000"/>
              </a:lnSpc>
            </a:pPr>
            <a:endParaRPr lang="tr-TR" altLang="tr-TR" sz="2400" dirty="0">
              <a:solidFill>
                <a:srgbClr val="0070C0"/>
              </a:solidFill>
              <a:latin typeface="Tahoma" pitchFamily="34" charset="0"/>
              <a:cs typeface="Tahoma" pitchFamily="34" charset="0"/>
            </a:endParaRPr>
          </a:p>
          <a:p>
            <a:pPr>
              <a:lnSpc>
                <a:spcPct val="110000"/>
              </a:lnSpc>
            </a:pPr>
            <a:endParaRPr lang="tr-TR" altLang="tr-TR" sz="2400" dirty="0">
              <a:solidFill>
                <a:srgbClr val="0070C0"/>
              </a:solidFill>
              <a:latin typeface="Tahoma" pitchFamily="34" charset="0"/>
              <a:cs typeface="Tahoma" pitchFamily="34" charset="0"/>
            </a:endParaRPr>
          </a:p>
          <a:p>
            <a:pPr algn="just">
              <a:lnSpc>
                <a:spcPct val="110000"/>
              </a:lnSpc>
            </a:pPr>
            <a:r>
              <a:rPr lang="tr-TR" altLang="tr-TR" sz="2500" dirty="0">
                <a:solidFill>
                  <a:srgbClr val="0070C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731745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574825" y="1058871"/>
            <a:ext cx="10298090" cy="5093702"/>
          </a:xfrm>
          <a:prstGeom prst="rect">
            <a:avLst/>
          </a:prstGeom>
          <a:noFill/>
          <a:ln w="9525">
            <a:noFill/>
            <a:miter lim="800000"/>
            <a:headEnd/>
            <a:tailEnd/>
          </a:ln>
        </p:spPr>
        <p:txBody>
          <a:bodyPr wrap="square">
            <a:spAutoFit/>
          </a:bodyPr>
          <a:lstStyle/>
          <a:p>
            <a:pPr eaLnBrk="1" hangingPunct="1"/>
            <a:r>
              <a:rPr lang="tr-TR" altLang="tr-TR" sz="2400" u="sng" dirty="0" smtClean="0">
                <a:solidFill>
                  <a:srgbClr val="FF0000"/>
                </a:solidFill>
                <a:latin typeface="Tahoma" pitchFamily="34" charset="0"/>
                <a:cs typeface="Tahoma" pitchFamily="34" charset="0"/>
              </a:rPr>
              <a:t>KURAL </a:t>
            </a:r>
            <a:r>
              <a:rPr lang="tr-TR" altLang="tr-TR" sz="2400" u="sng" dirty="0">
                <a:solidFill>
                  <a:srgbClr val="FF0000"/>
                </a:solidFill>
                <a:latin typeface="Tahoma" pitchFamily="34" charset="0"/>
                <a:cs typeface="Tahoma" pitchFamily="34" charset="0"/>
              </a:rPr>
              <a:t>144.2</a:t>
            </a:r>
          </a:p>
          <a:p>
            <a:pPr eaLnBrk="1" hangingPunct="1"/>
            <a:endParaRPr lang="tr-TR" altLang="tr-TR" sz="2400" b="1" u="sng" dirty="0">
              <a:latin typeface="Tahoma" pitchFamily="34" charset="0"/>
              <a:cs typeface="Tahoma" pitchFamily="34" charset="0"/>
            </a:endParaRPr>
          </a:p>
          <a:p>
            <a:pPr eaLnBrk="1" hangingPunct="1"/>
            <a:r>
              <a:rPr lang="tr-TR" altLang="tr-TR" sz="2400" u="sng" dirty="0">
                <a:latin typeface="Tahoma" pitchFamily="34" charset="0"/>
                <a:cs typeface="Tahoma" pitchFamily="34" charset="0"/>
              </a:rPr>
              <a:t>Aşağıdakiler yardım olarak değerlendirilecektir:</a:t>
            </a:r>
          </a:p>
          <a:p>
            <a:pPr eaLnBrk="1" hangingPunct="1"/>
            <a:endParaRPr lang="tr-TR" altLang="tr-TR" sz="2400" b="1" u="sng" dirty="0">
              <a:latin typeface="Tahoma" pitchFamily="34" charset="0"/>
              <a:cs typeface="Tahoma" pitchFamily="34" charset="0"/>
            </a:endParaRPr>
          </a:p>
          <a:p>
            <a:pPr>
              <a:buFont typeface="Wingdings" pitchFamily="2" charset="2"/>
              <a:buChar char="Ø"/>
            </a:pPr>
            <a:r>
              <a:rPr lang="tr-TR" altLang="tr-TR" sz="2200" dirty="0"/>
              <a:t> </a:t>
            </a:r>
            <a:r>
              <a:rPr lang="tr-TR" altLang="tr-TR" sz="2300" dirty="0"/>
              <a:t>Yarışmaya katılmayan veya tur bindirilen veya tur bindirilmek üzere olan sporcular </a:t>
            </a:r>
            <a:r>
              <a:rPr lang="tr-TR" altLang="tr-TR" sz="2300" dirty="0" smtClean="0"/>
              <a:t>tarafından </a:t>
            </a:r>
            <a:r>
              <a:rPr lang="tr-TR" altLang="tr-TR" sz="2300" dirty="0"/>
              <a:t>veya herhangi bir teknik cihaz ile yarışma hızının düzenlenmesi </a:t>
            </a:r>
            <a:r>
              <a:rPr lang="tr-TR" altLang="tr-TR" sz="2300" dirty="0" smtClean="0"/>
              <a:t>,</a:t>
            </a:r>
            <a:endParaRPr lang="tr-TR" altLang="tr-TR" sz="2300" dirty="0">
              <a:solidFill>
                <a:srgbClr val="FF0000"/>
              </a:solidFill>
            </a:endParaRPr>
          </a:p>
          <a:p>
            <a:endParaRPr lang="tr-TR" altLang="tr-TR" sz="2300" dirty="0"/>
          </a:p>
          <a:p>
            <a:pPr>
              <a:buFont typeface="Wingdings" pitchFamily="2" charset="2"/>
              <a:buChar char="Ø"/>
            </a:pPr>
            <a:r>
              <a:rPr lang="tr-TR" altLang="tr-TR" sz="2300" dirty="0"/>
              <a:t> Yarışma yerinde video, kasetçalar, cep telefonu, kamera, telsiz, </a:t>
            </a:r>
            <a:r>
              <a:rPr lang="tr-TR" altLang="tr-TR" sz="2300" dirty="0" smtClean="0"/>
              <a:t>CD </a:t>
            </a:r>
            <a:r>
              <a:rPr lang="tr-TR" altLang="tr-TR" sz="2300" dirty="0"/>
              <a:t>vs gibi cihazların </a:t>
            </a:r>
            <a:r>
              <a:rPr lang="tr-TR" altLang="tr-TR" sz="2300" dirty="0" smtClean="0"/>
              <a:t>bulundurulması </a:t>
            </a:r>
            <a:r>
              <a:rPr lang="tr-TR" altLang="tr-TR" sz="2300" dirty="0"/>
              <a:t>ve </a:t>
            </a:r>
            <a:r>
              <a:rPr lang="tr-TR" altLang="tr-TR" sz="2300" dirty="0" smtClean="0"/>
              <a:t>kullanılması,</a:t>
            </a:r>
            <a:endParaRPr lang="tr-TR" altLang="tr-TR" sz="2300" dirty="0"/>
          </a:p>
          <a:p>
            <a:pPr>
              <a:buFont typeface="Wingdings" pitchFamily="2" charset="2"/>
              <a:buChar char="Ø"/>
            </a:pPr>
            <a:endParaRPr lang="tr-TR" altLang="tr-TR" sz="2300" dirty="0"/>
          </a:p>
          <a:p>
            <a:pPr>
              <a:buFont typeface="Wingdings" pitchFamily="2" charset="2"/>
              <a:buChar char="Ø"/>
            </a:pPr>
            <a:r>
              <a:rPr lang="tr-TR" altLang="tr-TR" sz="2300" dirty="0"/>
              <a:t> Kuralda </a:t>
            </a:r>
            <a:r>
              <a:rPr lang="tr-TR" altLang="tr-TR" sz="2300" dirty="0" smtClean="0"/>
              <a:t>belirtilen uygun </a:t>
            </a:r>
            <a:r>
              <a:rPr lang="tr-TR" altLang="tr-TR" sz="2300" dirty="0"/>
              <a:t>ayakkabılar dışında, sporcuya kurallarda belirlenen ekipman kullanımıyla elde edemeyeceği bir avantaj sağlayan her hangi bir cihaz </a:t>
            </a:r>
            <a:endParaRPr lang="tr-TR" altLang="tr-TR" sz="2300" dirty="0" smtClean="0"/>
          </a:p>
          <a:p>
            <a:r>
              <a:rPr lang="tr-TR" altLang="tr-TR" sz="2300" dirty="0" smtClean="0"/>
              <a:t>ya </a:t>
            </a:r>
            <a:r>
              <a:rPr lang="tr-TR" altLang="tr-TR" sz="2300" dirty="0"/>
              <a:t>da </a:t>
            </a:r>
            <a:r>
              <a:rPr lang="tr-TR" altLang="tr-TR" sz="2300" dirty="0" smtClean="0"/>
              <a:t>teknoloji içeren ayakkabıların kullanılması, </a:t>
            </a:r>
            <a:endParaRPr lang="tr-TR" altLang="tr-TR" sz="2300" dirty="0"/>
          </a:p>
          <a:p>
            <a:pPr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3" name="Rectangle 4"/>
          <p:cNvSpPr>
            <a:spLocks noChangeArrowheads="1"/>
          </p:cNvSpPr>
          <p:nvPr/>
        </p:nvSpPr>
        <p:spPr bwMode="auto">
          <a:xfrm>
            <a:off x="0" y="10"/>
            <a:ext cx="10906125" cy="646113"/>
          </a:xfrm>
          <a:prstGeom prst="rect">
            <a:avLst/>
          </a:prstGeom>
          <a:noFill/>
          <a:ln w="9525">
            <a:noFill/>
            <a:miter lim="800000"/>
            <a:headEnd/>
            <a:tailEnd/>
          </a:ln>
        </p:spPr>
        <p:txBody>
          <a:bodyPr>
            <a:spAutoFit/>
          </a:bodyPr>
          <a:lstStyle/>
          <a:p>
            <a:r>
              <a:rPr lang="tr-TR" sz="3600" dirty="0" smtClean="0">
                <a:solidFill>
                  <a:schemeClr val="bg1"/>
                </a:solidFill>
              </a:rPr>
              <a:t>                                                       ÇIKIŞ</a:t>
            </a:r>
            <a:endParaRPr 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0245" name="Text Box 3"/>
          <p:cNvSpPr txBox="1">
            <a:spLocks noChangeArrowheads="1"/>
          </p:cNvSpPr>
          <p:nvPr/>
        </p:nvSpPr>
        <p:spPr bwMode="auto">
          <a:xfrm>
            <a:off x="1798820" y="647788"/>
            <a:ext cx="9939156" cy="3608680"/>
          </a:xfrm>
          <a:prstGeom prst="rect">
            <a:avLst/>
          </a:prstGeom>
          <a:noFill/>
          <a:ln w="9525">
            <a:noFill/>
            <a:miter lim="800000"/>
            <a:headEnd/>
            <a:tailEnd/>
          </a:ln>
        </p:spPr>
        <p:txBody>
          <a:bodyPr wrap="square">
            <a:spAutoFit/>
          </a:bodyPr>
          <a:lstStyle/>
          <a:p>
            <a:pPr algn="just">
              <a:lnSpc>
                <a:spcPct val="110000"/>
              </a:lnSpc>
            </a:pPr>
            <a:r>
              <a:rPr lang="tr-TR" altLang="tr-TR" sz="2500" u="sng" dirty="0">
                <a:solidFill>
                  <a:srgbClr val="FF0000"/>
                </a:solidFill>
                <a:latin typeface="Tahoma" pitchFamily="34" charset="0"/>
                <a:cs typeface="Tahoma" pitchFamily="34" charset="0"/>
              </a:rPr>
              <a:t>Kural 162.10</a:t>
            </a:r>
          </a:p>
          <a:p>
            <a:r>
              <a:rPr lang="tr-TR" sz="2500" b="1" dirty="0">
                <a:latin typeface="Tahoma" pitchFamily="34" charset="0"/>
                <a:cs typeface="Tahoma" pitchFamily="34" charset="0"/>
              </a:rPr>
              <a:t> </a:t>
            </a:r>
            <a:r>
              <a:rPr lang="tr-TR" sz="2500" b="1" dirty="0" smtClean="0">
                <a:latin typeface="Tahoma" pitchFamily="34" charset="0"/>
                <a:cs typeface="Tahoma" pitchFamily="34" charset="0"/>
              </a:rPr>
              <a:t>      </a:t>
            </a:r>
            <a:r>
              <a:rPr lang="en-US" sz="2200" dirty="0" smtClean="0">
                <a:solidFill>
                  <a:srgbClr val="002060"/>
                </a:solidFill>
                <a:latin typeface="Tahoma" pitchFamily="34" charset="0"/>
                <a:cs typeface="Tahoma" pitchFamily="34" charset="0"/>
              </a:rPr>
              <a:t>1000m</a:t>
            </a:r>
            <a:r>
              <a:rPr lang="en-US" sz="2200" dirty="0">
                <a:solidFill>
                  <a:srgbClr val="002060"/>
                </a:solidFill>
                <a:latin typeface="Tahoma" pitchFamily="34" charset="0"/>
                <a:cs typeface="Tahoma" pitchFamily="34" charset="0"/>
              </a:rPr>
              <a:t>, 2000m, 3000m, 5000m </a:t>
            </a:r>
            <a:r>
              <a:rPr lang="en-US" sz="2200" dirty="0" err="1">
                <a:solidFill>
                  <a:srgbClr val="002060"/>
                </a:solidFill>
                <a:latin typeface="Tahoma" pitchFamily="34" charset="0"/>
                <a:cs typeface="Tahoma" pitchFamily="34" charset="0"/>
              </a:rPr>
              <a:t>ve</a:t>
            </a:r>
            <a:r>
              <a:rPr lang="en-US" sz="2200" dirty="0">
                <a:solidFill>
                  <a:srgbClr val="002060"/>
                </a:solidFill>
                <a:latin typeface="Tahoma" pitchFamily="34" charset="0"/>
                <a:cs typeface="Tahoma" pitchFamily="34" charset="0"/>
              </a:rPr>
              <a:t> </a:t>
            </a:r>
            <a:r>
              <a:rPr lang="en-US" sz="2200" dirty="0" smtClean="0">
                <a:solidFill>
                  <a:srgbClr val="002060"/>
                </a:solidFill>
                <a:latin typeface="Tahoma" pitchFamily="34" charset="0"/>
                <a:cs typeface="Tahoma" pitchFamily="34" charset="0"/>
              </a:rPr>
              <a:t>10000m</a:t>
            </a:r>
            <a:r>
              <a:rPr lang="tr-TR" sz="2200" dirty="0" smtClean="0">
                <a:solidFill>
                  <a:srgbClr val="002060"/>
                </a:solidFill>
                <a:latin typeface="Tahoma" pitchFamily="34" charset="0"/>
                <a:cs typeface="Tahoma" pitchFamily="34" charset="0"/>
              </a:rPr>
              <a:t> yarışmalarında ;</a:t>
            </a:r>
            <a:endParaRPr lang="tr-TR" sz="2200" dirty="0">
              <a:solidFill>
                <a:srgbClr val="002060"/>
              </a:solidFill>
              <a:latin typeface="Tahoma" pitchFamily="34" charset="0"/>
              <a:cs typeface="Tahoma" pitchFamily="34" charset="0"/>
            </a:endParaRPr>
          </a:p>
          <a:p>
            <a:pPr algn="just">
              <a:lnSpc>
                <a:spcPct val="110000"/>
              </a:lnSpc>
            </a:pPr>
            <a:r>
              <a:rPr lang="en-US" sz="2200" dirty="0" smtClean="0">
                <a:latin typeface="Tahoma" pitchFamily="34" charset="0"/>
                <a:cs typeface="Tahoma" pitchFamily="34" charset="0"/>
              </a:rPr>
              <a:t>12’den </a:t>
            </a:r>
            <a:r>
              <a:rPr lang="en-US" sz="2200" dirty="0" err="1">
                <a:latin typeface="Tahoma" pitchFamily="34" charset="0"/>
                <a:cs typeface="Tahoma" pitchFamily="34" charset="0"/>
              </a:rPr>
              <a:t>fazla</a:t>
            </a:r>
            <a:r>
              <a:rPr lang="en-US" sz="2200" dirty="0">
                <a:latin typeface="Tahoma" pitchFamily="34" charset="0"/>
                <a:cs typeface="Tahoma" pitchFamily="34" charset="0"/>
              </a:rPr>
              <a:t> </a:t>
            </a:r>
            <a:r>
              <a:rPr lang="en-US" sz="2200" dirty="0" err="1">
                <a:latin typeface="Tahoma" pitchFamily="34" charset="0"/>
                <a:cs typeface="Tahoma" pitchFamily="34" charset="0"/>
              </a:rPr>
              <a:t>yarışmacı</a:t>
            </a:r>
            <a:r>
              <a:rPr lang="en-US" sz="2200" dirty="0">
                <a:latin typeface="Tahoma" pitchFamily="34" charset="0"/>
                <a:cs typeface="Tahoma" pitchFamily="34" charset="0"/>
              </a:rPr>
              <a:t> </a:t>
            </a:r>
            <a:r>
              <a:rPr lang="en-US" sz="2200" dirty="0" err="1">
                <a:latin typeface="Tahoma" pitchFamily="34" charset="0"/>
                <a:cs typeface="Tahoma" pitchFamily="34" charset="0"/>
              </a:rPr>
              <a:t>varsa</a:t>
            </a:r>
            <a:r>
              <a:rPr lang="en-US" sz="2200" dirty="0">
                <a:latin typeface="Tahoma" pitchFamily="34" charset="0"/>
                <a:cs typeface="Tahoma" pitchFamily="34" charset="0"/>
              </a:rPr>
              <a:t> </a:t>
            </a:r>
            <a:r>
              <a:rPr lang="en-US" sz="2200" dirty="0" err="1">
                <a:latin typeface="Tahoma" pitchFamily="34" charset="0"/>
                <a:cs typeface="Tahoma" pitchFamily="34" charset="0"/>
              </a:rPr>
              <a:t>yarışmacılar</a:t>
            </a:r>
            <a:r>
              <a:rPr lang="en-US" sz="2200" dirty="0">
                <a:latin typeface="Tahoma" pitchFamily="34" charset="0"/>
                <a:cs typeface="Tahoma" pitchFamily="34" charset="0"/>
              </a:rPr>
              <a:t> </a:t>
            </a:r>
            <a:r>
              <a:rPr lang="en-US" sz="2200" dirty="0" err="1">
                <a:latin typeface="Tahoma" pitchFamily="34" charset="0"/>
                <a:cs typeface="Tahoma" pitchFamily="34" charset="0"/>
              </a:rPr>
              <a:t>iki</a:t>
            </a:r>
            <a:r>
              <a:rPr lang="en-US" sz="2200" dirty="0">
                <a:latin typeface="Tahoma" pitchFamily="34" charset="0"/>
                <a:cs typeface="Tahoma" pitchFamily="34" charset="0"/>
              </a:rPr>
              <a:t> </a:t>
            </a:r>
            <a:r>
              <a:rPr lang="en-US" sz="2200" dirty="0" err="1">
                <a:latin typeface="Tahoma" pitchFamily="34" charset="0"/>
                <a:cs typeface="Tahoma" pitchFamily="34" charset="0"/>
              </a:rPr>
              <a:t>gruba</a:t>
            </a:r>
            <a:r>
              <a:rPr lang="en-US" sz="2200" dirty="0">
                <a:latin typeface="Tahoma" pitchFamily="34" charset="0"/>
                <a:cs typeface="Tahoma" pitchFamily="34" charset="0"/>
              </a:rPr>
              <a:t> </a:t>
            </a:r>
            <a:r>
              <a:rPr lang="en-US" sz="2200" dirty="0" err="1">
                <a:latin typeface="Tahoma" pitchFamily="34" charset="0"/>
                <a:cs typeface="Tahoma" pitchFamily="34" charset="0"/>
              </a:rPr>
              <a:t>bölünecektir</a:t>
            </a:r>
            <a:r>
              <a:rPr lang="en-US" sz="2200" dirty="0">
                <a:latin typeface="Tahoma" pitchFamily="34" charset="0"/>
                <a:cs typeface="Tahoma" pitchFamily="34" charset="0"/>
              </a:rPr>
              <a:t>. </a:t>
            </a:r>
            <a:r>
              <a:rPr lang="en-US" sz="2200" dirty="0" err="1">
                <a:latin typeface="Tahoma" pitchFamily="34" charset="0"/>
                <a:cs typeface="Tahoma" pitchFamily="34" charset="0"/>
              </a:rPr>
              <a:t>Yarışmacıların</a:t>
            </a:r>
            <a:r>
              <a:rPr lang="en-US" sz="2200" dirty="0">
                <a:latin typeface="Tahoma" pitchFamily="34" charset="0"/>
                <a:cs typeface="Tahoma" pitchFamily="34" charset="0"/>
              </a:rPr>
              <a:t> </a:t>
            </a:r>
            <a:r>
              <a:rPr lang="en-US" sz="2200" dirty="0" err="1">
                <a:latin typeface="Tahoma" pitchFamily="34" charset="0"/>
                <a:cs typeface="Tahoma" pitchFamily="34" charset="0"/>
              </a:rPr>
              <a:t>yaklaşık</a:t>
            </a:r>
            <a:r>
              <a:rPr lang="en-US" sz="2200" dirty="0">
                <a:latin typeface="Tahoma" pitchFamily="34" charset="0"/>
                <a:cs typeface="Tahoma" pitchFamily="34" charset="0"/>
              </a:rPr>
              <a:t> </a:t>
            </a:r>
            <a:r>
              <a:rPr lang="en-US" sz="2200" dirty="0" err="1">
                <a:latin typeface="Tahoma" pitchFamily="34" charset="0"/>
                <a:cs typeface="Tahoma" pitchFamily="34" charset="0"/>
              </a:rPr>
              <a:t>üçte</a:t>
            </a:r>
            <a:r>
              <a:rPr lang="en-US" sz="2200" dirty="0">
                <a:latin typeface="Tahoma" pitchFamily="34" charset="0"/>
                <a:cs typeface="Tahoma" pitchFamily="34" charset="0"/>
              </a:rPr>
              <a:t> </a:t>
            </a:r>
            <a:r>
              <a:rPr lang="en-US" sz="2200" dirty="0" err="1">
                <a:latin typeface="Tahoma" pitchFamily="34" charset="0"/>
                <a:cs typeface="Tahoma" pitchFamily="34" charset="0"/>
              </a:rPr>
              <a:t>ikisinin</a:t>
            </a:r>
            <a:r>
              <a:rPr lang="en-US" sz="2200" dirty="0">
                <a:latin typeface="Tahoma" pitchFamily="34" charset="0"/>
                <a:cs typeface="Tahoma" pitchFamily="34" charset="0"/>
              </a:rPr>
              <a:t> </a:t>
            </a:r>
            <a:r>
              <a:rPr lang="en-US" sz="2200" dirty="0" err="1">
                <a:latin typeface="Tahoma" pitchFamily="34" charset="0"/>
                <a:cs typeface="Tahoma" pitchFamily="34" charset="0"/>
              </a:rPr>
              <a:t>yer</a:t>
            </a:r>
            <a:r>
              <a:rPr lang="en-US" sz="2200" dirty="0">
                <a:latin typeface="Tahoma" pitchFamily="34" charset="0"/>
                <a:cs typeface="Tahoma" pitchFamily="34" charset="0"/>
              </a:rPr>
              <a:t> </a:t>
            </a:r>
            <a:r>
              <a:rPr lang="en-US" sz="2200" dirty="0" err="1">
                <a:latin typeface="Tahoma" pitchFamily="34" charset="0"/>
                <a:cs typeface="Tahoma" pitchFamily="34" charset="0"/>
              </a:rPr>
              <a:t>aldığı</a:t>
            </a:r>
            <a:r>
              <a:rPr lang="en-US" sz="2200" dirty="0">
                <a:latin typeface="Tahoma" pitchFamily="34" charset="0"/>
                <a:cs typeface="Tahoma" pitchFamily="34" charset="0"/>
              </a:rPr>
              <a:t> ilk </a:t>
            </a:r>
            <a:r>
              <a:rPr lang="en-US" sz="2200" dirty="0" err="1">
                <a:latin typeface="Tahoma" pitchFamily="34" charset="0"/>
                <a:cs typeface="Tahoma" pitchFamily="34" charset="0"/>
              </a:rPr>
              <a:t>grup</a:t>
            </a:r>
            <a:r>
              <a:rPr lang="en-US" sz="2200" dirty="0">
                <a:latin typeface="Tahoma" pitchFamily="34" charset="0"/>
                <a:cs typeface="Tahoma" pitchFamily="34" charset="0"/>
              </a:rPr>
              <a:t> normal yay </a:t>
            </a:r>
            <a:r>
              <a:rPr lang="en-US" sz="2200" dirty="0" err="1">
                <a:latin typeface="Tahoma" pitchFamily="34" charset="0"/>
                <a:cs typeface="Tahoma" pitchFamily="34" charset="0"/>
              </a:rPr>
              <a:t>biçimindeki</a:t>
            </a:r>
            <a:r>
              <a:rPr lang="en-US" sz="2200" dirty="0">
                <a:latin typeface="Tahoma" pitchFamily="34" charset="0"/>
                <a:cs typeface="Tahoma" pitchFamily="34" charset="0"/>
              </a:rPr>
              <a:t> </a:t>
            </a:r>
            <a:r>
              <a:rPr lang="en-US" sz="2200" dirty="0" err="1">
                <a:latin typeface="Tahoma" pitchFamily="34" charset="0"/>
                <a:cs typeface="Tahoma" pitchFamily="34" charset="0"/>
              </a:rPr>
              <a:t>çıkış</a:t>
            </a:r>
            <a:r>
              <a:rPr lang="en-US" sz="2200" dirty="0">
                <a:latin typeface="Tahoma" pitchFamily="34" charset="0"/>
                <a:cs typeface="Tahoma" pitchFamily="34" charset="0"/>
              </a:rPr>
              <a:t> </a:t>
            </a:r>
            <a:r>
              <a:rPr lang="en-US" sz="2200" dirty="0" err="1">
                <a:latin typeface="Tahoma" pitchFamily="34" charset="0"/>
                <a:cs typeface="Tahoma" pitchFamily="34" charset="0"/>
              </a:rPr>
              <a:t>çizgisinden</a:t>
            </a:r>
            <a:r>
              <a:rPr lang="en-US" sz="2200" dirty="0">
                <a:latin typeface="Tahoma" pitchFamily="34" charset="0"/>
                <a:cs typeface="Tahoma" pitchFamily="34" charset="0"/>
              </a:rPr>
              <a:t> </a:t>
            </a:r>
            <a:r>
              <a:rPr lang="en-US" sz="2200" dirty="0" err="1">
                <a:latin typeface="Tahoma" pitchFamily="34" charset="0"/>
                <a:cs typeface="Tahoma" pitchFamily="34" charset="0"/>
              </a:rPr>
              <a:t>ve</a:t>
            </a:r>
            <a:r>
              <a:rPr lang="en-US" sz="2200" dirty="0">
                <a:latin typeface="Tahoma" pitchFamily="34" charset="0"/>
                <a:cs typeface="Tahoma" pitchFamily="34" charset="0"/>
              </a:rPr>
              <a:t> </a:t>
            </a:r>
            <a:r>
              <a:rPr lang="en-US" sz="2200" dirty="0" err="1">
                <a:latin typeface="Tahoma" pitchFamily="34" charset="0"/>
                <a:cs typeface="Tahoma" pitchFamily="34" charset="0"/>
              </a:rPr>
              <a:t>diğer</a:t>
            </a:r>
            <a:r>
              <a:rPr lang="en-US" sz="2200" dirty="0">
                <a:latin typeface="Tahoma" pitchFamily="34" charset="0"/>
                <a:cs typeface="Tahoma" pitchFamily="34" charset="0"/>
              </a:rPr>
              <a:t> </a:t>
            </a:r>
            <a:r>
              <a:rPr lang="en-US" sz="2200" dirty="0" err="1">
                <a:latin typeface="Tahoma" pitchFamily="34" charset="0"/>
                <a:cs typeface="Tahoma" pitchFamily="34" charset="0"/>
              </a:rPr>
              <a:t>grup</a:t>
            </a:r>
            <a:r>
              <a:rPr lang="en-US" sz="2200" dirty="0">
                <a:latin typeface="Tahoma" pitchFamily="34" charset="0"/>
                <a:cs typeface="Tahoma" pitchFamily="34" charset="0"/>
              </a:rPr>
              <a:t> </a:t>
            </a:r>
            <a:r>
              <a:rPr lang="en-US" sz="2200" dirty="0" err="1">
                <a:latin typeface="Tahoma" pitchFamily="34" charset="0"/>
                <a:cs typeface="Tahoma" pitchFamily="34" charset="0"/>
              </a:rPr>
              <a:t>ise</a:t>
            </a:r>
            <a:r>
              <a:rPr lang="en-US" sz="2200" dirty="0">
                <a:latin typeface="Tahoma" pitchFamily="34" charset="0"/>
                <a:cs typeface="Tahoma" pitchFamily="34" charset="0"/>
              </a:rPr>
              <a:t> </a:t>
            </a:r>
            <a:r>
              <a:rPr lang="en-US" sz="2200" dirty="0" err="1">
                <a:latin typeface="Tahoma" pitchFamily="34" charset="0"/>
                <a:cs typeface="Tahoma" pitchFamily="34" charset="0"/>
              </a:rPr>
              <a:t>pistin</a:t>
            </a:r>
            <a:r>
              <a:rPr lang="en-US" sz="2200" dirty="0">
                <a:latin typeface="Tahoma" pitchFamily="34" charset="0"/>
                <a:cs typeface="Tahoma" pitchFamily="34" charset="0"/>
              </a:rPr>
              <a:t> </a:t>
            </a:r>
            <a:r>
              <a:rPr lang="en-US" sz="2200" dirty="0" err="1">
                <a:latin typeface="Tahoma" pitchFamily="34" charset="0"/>
                <a:cs typeface="Tahoma" pitchFamily="34" charset="0"/>
              </a:rPr>
              <a:t>dış</a:t>
            </a:r>
            <a:r>
              <a:rPr lang="en-US" sz="2200" dirty="0">
                <a:latin typeface="Tahoma" pitchFamily="34" charset="0"/>
                <a:cs typeface="Tahoma" pitchFamily="34" charset="0"/>
              </a:rPr>
              <a:t> </a:t>
            </a:r>
            <a:r>
              <a:rPr lang="en-US" sz="2200" dirty="0" err="1">
                <a:latin typeface="Tahoma" pitchFamily="34" charset="0"/>
                <a:cs typeface="Tahoma" pitchFamily="34" charset="0"/>
              </a:rPr>
              <a:t>taraftaki</a:t>
            </a:r>
            <a:r>
              <a:rPr lang="en-US" sz="2200" dirty="0">
                <a:latin typeface="Tahoma" pitchFamily="34" charset="0"/>
                <a:cs typeface="Tahoma" pitchFamily="34" charset="0"/>
              </a:rPr>
              <a:t> </a:t>
            </a:r>
            <a:r>
              <a:rPr lang="en-US" sz="2200" dirty="0" err="1" smtClean="0">
                <a:latin typeface="Tahoma" pitchFamily="34" charset="0"/>
                <a:cs typeface="Tahoma" pitchFamily="34" charset="0"/>
              </a:rPr>
              <a:t>yarısına</a:t>
            </a:r>
            <a:r>
              <a:rPr lang="tr-TR" sz="2200" dirty="0" smtClean="0">
                <a:latin typeface="Tahoma" pitchFamily="34" charset="0"/>
                <a:cs typeface="Tahoma" pitchFamily="34" charset="0"/>
              </a:rPr>
              <a:t> </a:t>
            </a:r>
            <a:r>
              <a:rPr lang="tr-TR" sz="2200" dirty="0" smtClean="0">
                <a:solidFill>
                  <a:srgbClr val="FF0000"/>
                </a:solidFill>
                <a:latin typeface="Tahoma" pitchFamily="34" charset="0"/>
                <a:cs typeface="Tahoma" pitchFamily="34" charset="0"/>
              </a:rPr>
              <a:t>(5. kulvardan başlamak kaydıyla)</a:t>
            </a:r>
            <a:r>
              <a:rPr lang="en-US" sz="2200" dirty="0" smtClean="0">
                <a:solidFill>
                  <a:srgbClr val="FF0000"/>
                </a:solidFill>
                <a:latin typeface="Tahoma" pitchFamily="34" charset="0"/>
                <a:cs typeface="Tahoma" pitchFamily="34" charset="0"/>
              </a:rPr>
              <a:t> </a:t>
            </a:r>
            <a:r>
              <a:rPr lang="en-US" sz="2200" dirty="0" err="1">
                <a:latin typeface="Tahoma" pitchFamily="34" charset="0"/>
                <a:cs typeface="Tahoma" pitchFamily="34" charset="0"/>
              </a:rPr>
              <a:t>işaretlenmiş</a:t>
            </a:r>
            <a:r>
              <a:rPr lang="en-US" sz="2200" dirty="0">
                <a:latin typeface="Tahoma" pitchFamily="34" charset="0"/>
                <a:cs typeface="Tahoma" pitchFamily="34" charset="0"/>
              </a:rPr>
              <a:t> </a:t>
            </a:r>
            <a:r>
              <a:rPr lang="en-US" sz="2200" dirty="0" err="1">
                <a:latin typeface="Tahoma" pitchFamily="34" charset="0"/>
                <a:cs typeface="Tahoma" pitchFamily="34" charset="0"/>
              </a:rPr>
              <a:t>ayrı</a:t>
            </a:r>
            <a:r>
              <a:rPr lang="en-US" sz="2200" dirty="0">
                <a:latin typeface="Tahoma" pitchFamily="34" charset="0"/>
                <a:cs typeface="Tahoma" pitchFamily="34" charset="0"/>
              </a:rPr>
              <a:t> </a:t>
            </a:r>
            <a:r>
              <a:rPr lang="en-US" sz="2200" dirty="0" err="1">
                <a:latin typeface="Tahoma" pitchFamily="34" charset="0"/>
                <a:cs typeface="Tahoma" pitchFamily="34" charset="0"/>
              </a:rPr>
              <a:t>bir</a:t>
            </a:r>
            <a:r>
              <a:rPr lang="en-US" sz="2200" dirty="0">
                <a:latin typeface="Tahoma" pitchFamily="34" charset="0"/>
                <a:cs typeface="Tahoma" pitchFamily="34" charset="0"/>
              </a:rPr>
              <a:t> yay </a:t>
            </a:r>
            <a:r>
              <a:rPr lang="en-US" sz="2200" dirty="0" err="1">
                <a:latin typeface="Tahoma" pitchFamily="34" charset="0"/>
                <a:cs typeface="Tahoma" pitchFamily="34" charset="0"/>
              </a:rPr>
              <a:t>biçmindeki</a:t>
            </a:r>
            <a:r>
              <a:rPr lang="en-US" sz="2200" dirty="0">
                <a:latin typeface="Tahoma" pitchFamily="34" charset="0"/>
                <a:cs typeface="Tahoma" pitchFamily="34" charset="0"/>
              </a:rPr>
              <a:t> </a:t>
            </a:r>
            <a:r>
              <a:rPr lang="en-US" sz="2200" dirty="0" err="1">
                <a:latin typeface="Tahoma" pitchFamily="34" charset="0"/>
                <a:cs typeface="Tahoma" pitchFamily="34" charset="0"/>
              </a:rPr>
              <a:t>çıkış</a:t>
            </a:r>
            <a:r>
              <a:rPr lang="en-US" sz="2200" dirty="0">
                <a:latin typeface="Tahoma" pitchFamily="34" charset="0"/>
                <a:cs typeface="Tahoma" pitchFamily="34" charset="0"/>
              </a:rPr>
              <a:t> </a:t>
            </a:r>
            <a:r>
              <a:rPr lang="en-US" sz="2200" dirty="0" err="1">
                <a:latin typeface="Tahoma" pitchFamily="34" charset="0"/>
                <a:cs typeface="Tahoma" pitchFamily="34" charset="0"/>
              </a:rPr>
              <a:t>çizgisinden</a:t>
            </a:r>
            <a:r>
              <a:rPr lang="en-US" sz="2200" dirty="0">
                <a:latin typeface="Tahoma" pitchFamily="34" charset="0"/>
                <a:cs typeface="Tahoma" pitchFamily="34" charset="0"/>
              </a:rPr>
              <a:t> </a:t>
            </a:r>
            <a:r>
              <a:rPr lang="en-US" sz="2200" dirty="0" err="1">
                <a:latin typeface="Tahoma" pitchFamily="34" charset="0"/>
                <a:cs typeface="Tahoma" pitchFamily="34" charset="0"/>
              </a:rPr>
              <a:t>çıkış</a:t>
            </a:r>
            <a:r>
              <a:rPr lang="en-US" sz="2200" dirty="0">
                <a:latin typeface="Tahoma" pitchFamily="34" charset="0"/>
                <a:cs typeface="Tahoma" pitchFamily="34" charset="0"/>
              </a:rPr>
              <a:t> </a:t>
            </a:r>
            <a:r>
              <a:rPr lang="en-US" sz="2200" dirty="0" err="1">
                <a:latin typeface="Tahoma" pitchFamily="34" charset="0"/>
                <a:cs typeface="Tahoma" pitchFamily="34" charset="0"/>
              </a:rPr>
              <a:t>yapacaktır</a:t>
            </a:r>
            <a:r>
              <a:rPr lang="en-US" sz="2200" dirty="0">
                <a:latin typeface="Tahoma" pitchFamily="34" charset="0"/>
                <a:cs typeface="Tahoma" pitchFamily="34" charset="0"/>
              </a:rPr>
              <a:t>. </a:t>
            </a:r>
            <a:r>
              <a:rPr lang="tr-TR" sz="2200" dirty="0" smtClean="0">
                <a:latin typeface="Tahoma" pitchFamily="34" charset="0"/>
                <a:cs typeface="Tahoma" pitchFamily="34" charset="0"/>
              </a:rPr>
              <a:t>(4. kulvarla 5. kulvarı ayıran çizgi üzerine ilk 100m boyunca kukalarla tahditli alan olarak belirtilmelidir.)</a:t>
            </a:r>
            <a:r>
              <a:rPr lang="tr-TR" sz="2200" dirty="0">
                <a:latin typeface="Tahoma" pitchFamily="34" charset="0"/>
                <a:cs typeface="Tahoma" pitchFamily="34" charset="0"/>
              </a:rPr>
              <a:t> </a:t>
            </a:r>
            <a:r>
              <a:rPr lang="tr-TR" altLang="tr-TR" sz="2500" i="1" dirty="0" smtClean="0">
                <a:solidFill>
                  <a:srgbClr val="002060"/>
                </a:solidFill>
                <a:latin typeface="Tahoma" pitchFamily="34" charset="0"/>
                <a:cs typeface="Tahoma" pitchFamily="34" charset="0"/>
              </a:rPr>
              <a:t>Önceki kural;  birinci grup katılımcıların  %65’i, diğer grup %35’iydi.</a:t>
            </a:r>
            <a:endParaRPr lang="en-US" altLang="tr-TR" sz="2500" dirty="0">
              <a:solidFill>
                <a:srgbClr val="002060"/>
              </a:solidFill>
              <a:latin typeface="Tahoma" pitchFamily="34" charset="0"/>
              <a:cs typeface="Tahoma"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1" y="3912433"/>
            <a:ext cx="6014413" cy="260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67" name="Rectangle 4"/>
          <p:cNvSpPr>
            <a:spLocks noChangeArrowheads="1"/>
          </p:cNvSpPr>
          <p:nvPr/>
        </p:nvSpPr>
        <p:spPr bwMode="auto">
          <a:xfrm>
            <a:off x="0" y="10"/>
            <a:ext cx="10906125" cy="646113"/>
          </a:xfrm>
          <a:prstGeom prst="rect">
            <a:avLst/>
          </a:prstGeom>
          <a:noFill/>
          <a:ln w="9525">
            <a:noFill/>
            <a:miter lim="800000"/>
            <a:headEnd/>
            <a:tailEnd/>
          </a:ln>
        </p:spPr>
        <p:txBody>
          <a:bodyPr>
            <a:spAutoFit/>
          </a:bodyPr>
          <a:lstStyle/>
          <a:p>
            <a:r>
              <a:rPr lang="tr-TR" sz="3600" dirty="0" smtClean="0">
                <a:solidFill>
                  <a:schemeClr val="bg1"/>
                </a:solidFill>
              </a:rPr>
              <a:t>                                                     YARIŞ</a:t>
            </a:r>
            <a:endParaRPr 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1269" name="Text Box 3"/>
          <p:cNvSpPr txBox="1">
            <a:spLocks noChangeArrowheads="1"/>
          </p:cNvSpPr>
          <p:nvPr/>
        </p:nvSpPr>
        <p:spPr bwMode="auto">
          <a:xfrm>
            <a:off x="1648918" y="1052518"/>
            <a:ext cx="9714413" cy="3247043"/>
          </a:xfrm>
          <a:prstGeom prst="rect">
            <a:avLst/>
          </a:prstGeom>
          <a:noFill/>
          <a:ln w="9525">
            <a:noFill/>
            <a:miter lim="800000"/>
            <a:headEnd/>
            <a:tailEnd/>
          </a:ln>
        </p:spPr>
        <p:txBody>
          <a:bodyPr wrap="square">
            <a:spAutoFit/>
          </a:bodyPr>
          <a:lstStyle/>
          <a:p>
            <a:pPr algn="just">
              <a:lnSpc>
                <a:spcPct val="110000"/>
              </a:lnSpc>
            </a:pPr>
            <a:r>
              <a:rPr lang="tr-TR" altLang="tr-TR" sz="2500" u="sng" dirty="0">
                <a:solidFill>
                  <a:srgbClr val="FF0000"/>
                </a:solidFill>
                <a:latin typeface="Tahoma" pitchFamily="34" charset="0"/>
                <a:cs typeface="Tahoma" pitchFamily="34" charset="0"/>
              </a:rPr>
              <a:t>Kural 163.6</a:t>
            </a:r>
          </a:p>
          <a:p>
            <a:pPr algn="just">
              <a:lnSpc>
                <a:spcPct val="110000"/>
              </a:lnSpc>
            </a:pPr>
            <a:endParaRPr lang="tr-TR" altLang="tr-TR" sz="2500" b="1" dirty="0">
              <a:latin typeface="Tahoma" pitchFamily="34" charset="0"/>
              <a:cs typeface="Tahoma" pitchFamily="34" charset="0"/>
            </a:endParaRPr>
          </a:p>
          <a:p>
            <a:pPr algn="just"/>
            <a:r>
              <a:rPr lang="tr-TR" sz="2500" dirty="0" smtClean="0">
                <a:solidFill>
                  <a:srgbClr val="0070C0"/>
                </a:solidFill>
                <a:latin typeface="Tahoma" pitchFamily="34" charset="0"/>
                <a:cs typeface="Tahoma" pitchFamily="34" charset="0"/>
              </a:rPr>
              <a:t>   </a:t>
            </a:r>
            <a:r>
              <a:rPr lang="en-US" sz="2500" dirty="0" err="1" smtClean="0">
                <a:latin typeface="Tahoma" pitchFamily="34" charset="0"/>
                <a:cs typeface="Tahoma" pitchFamily="34" charset="0"/>
              </a:rPr>
              <a:t>Pisti</a:t>
            </a:r>
            <a:r>
              <a:rPr lang="en-US" sz="2500" dirty="0" smtClean="0">
                <a:latin typeface="Tahoma" pitchFamily="34" charset="0"/>
                <a:cs typeface="Tahoma" pitchFamily="34" charset="0"/>
              </a:rPr>
              <a:t> </a:t>
            </a:r>
            <a:r>
              <a:rPr lang="en-US" sz="2500" dirty="0" err="1">
                <a:latin typeface="Tahoma" pitchFamily="34" charset="0"/>
                <a:cs typeface="Tahoma" pitchFamily="34" charset="0"/>
              </a:rPr>
              <a:t>gönüllü</a:t>
            </a:r>
            <a:r>
              <a:rPr lang="en-US" sz="2500" dirty="0">
                <a:latin typeface="Tahoma" pitchFamily="34" charset="0"/>
                <a:cs typeface="Tahoma" pitchFamily="34" charset="0"/>
              </a:rPr>
              <a:t> </a:t>
            </a:r>
            <a:r>
              <a:rPr lang="en-US" sz="2500" dirty="0" err="1">
                <a:latin typeface="Tahoma" pitchFamily="34" charset="0"/>
                <a:cs typeface="Tahoma" pitchFamily="34" charset="0"/>
              </a:rPr>
              <a:t>olarak</a:t>
            </a:r>
            <a:r>
              <a:rPr lang="en-US" sz="2500" dirty="0">
                <a:latin typeface="Tahoma" pitchFamily="34" charset="0"/>
                <a:cs typeface="Tahoma" pitchFamily="34" charset="0"/>
              </a:rPr>
              <a:t> </a:t>
            </a:r>
            <a:r>
              <a:rPr lang="en-US" sz="2500" dirty="0" err="1">
                <a:latin typeface="Tahoma" pitchFamily="34" charset="0"/>
                <a:cs typeface="Tahoma" pitchFamily="34" charset="0"/>
              </a:rPr>
              <a:t>terk</a:t>
            </a:r>
            <a:r>
              <a:rPr lang="en-US" sz="2500" dirty="0">
                <a:latin typeface="Tahoma" pitchFamily="34" charset="0"/>
                <a:cs typeface="Tahoma" pitchFamily="34" charset="0"/>
              </a:rPr>
              <a:t> </a:t>
            </a:r>
            <a:r>
              <a:rPr lang="en-US" sz="2500" dirty="0" err="1">
                <a:latin typeface="Tahoma" pitchFamily="34" charset="0"/>
                <a:cs typeface="Tahoma" pitchFamily="34" charset="0"/>
              </a:rPr>
              <a:t>ettikten</a:t>
            </a:r>
            <a:r>
              <a:rPr lang="en-US" sz="2500" dirty="0">
                <a:latin typeface="Tahoma" pitchFamily="34" charset="0"/>
                <a:cs typeface="Tahoma" pitchFamily="34" charset="0"/>
              </a:rPr>
              <a:t> </a:t>
            </a:r>
            <a:r>
              <a:rPr lang="en-US" sz="2500" dirty="0" err="1">
                <a:latin typeface="Tahoma" pitchFamily="34" charset="0"/>
                <a:cs typeface="Tahoma" pitchFamily="34" charset="0"/>
              </a:rPr>
              <a:t>sonra</a:t>
            </a:r>
            <a:r>
              <a:rPr lang="en-US" sz="2500" dirty="0">
                <a:latin typeface="Tahoma" pitchFamily="34" charset="0"/>
                <a:cs typeface="Tahoma" pitchFamily="34" charset="0"/>
              </a:rPr>
              <a:t> </a:t>
            </a:r>
            <a:r>
              <a:rPr lang="en-US" sz="2500" dirty="0" err="1">
                <a:latin typeface="Tahoma" pitchFamily="34" charset="0"/>
                <a:cs typeface="Tahoma" pitchFamily="34" charset="0"/>
              </a:rPr>
              <a:t>sporcunun</a:t>
            </a:r>
            <a:r>
              <a:rPr lang="en-US" sz="2500" dirty="0">
                <a:latin typeface="Tahoma" pitchFamily="34" charset="0"/>
                <a:cs typeface="Tahoma" pitchFamily="34" charset="0"/>
              </a:rPr>
              <a:t> </a:t>
            </a:r>
            <a:r>
              <a:rPr lang="en-US" sz="2500" dirty="0" err="1">
                <a:latin typeface="Tahoma" pitchFamily="34" charset="0"/>
                <a:cs typeface="Tahoma" pitchFamily="34" charset="0"/>
              </a:rPr>
              <a:t>yarışmaya</a:t>
            </a:r>
            <a:r>
              <a:rPr lang="en-US" sz="2500" dirty="0">
                <a:latin typeface="Tahoma" pitchFamily="34" charset="0"/>
                <a:cs typeface="Tahoma" pitchFamily="34" charset="0"/>
              </a:rPr>
              <a:t> </a:t>
            </a:r>
            <a:r>
              <a:rPr lang="en-US" sz="2500" dirty="0" err="1">
                <a:latin typeface="Tahoma" pitchFamily="34" charset="0"/>
                <a:cs typeface="Tahoma" pitchFamily="34" charset="0"/>
              </a:rPr>
              <a:t>devam</a:t>
            </a:r>
            <a:r>
              <a:rPr lang="en-US" sz="2500" dirty="0">
                <a:latin typeface="Tahoma" pitchFamily="34" charset="0"/>
                <a:cs typeface="Tahoma" pitchFamily="34" charset="0"/>
              </a:rPr>
              <a:t> </a:t>
            </a:r>
            <a:r>
              <a:rPr lang="en-US" sz="2500" dirty="0" err="1">
                <a:latin typeface="Tahoma" pitchFamily="34" charset="0"/>
                <a:cs typeface="Tahoma" pitchFamily="34" charset="0"/>
              </a:rPr>
              <a:t>etmesine</a:t>
            </a:r>
            <a:r>
              <a:rPr lang="en-US" sz="2500" dirty="0">
                <a:latin typeface="Tahoma" pitchFamily="34" charset="0"/>
                <a:cs typeface="Tahoma" pitchFamily="34" charset="0"/>
              </a:rPr>
              <a:t> </a:t>
            </a:r>
            <a:r>
              <a:rPr lang="en-US" sz="2500" dirty="0" err="1">
                <a:latin typeface="Tahoma" pitchFamily="34" charset="0"/>
                <a:cs typeface="Tahoma" pitchFamily="34" charset="0"/>
              </a:rPr>
              <a:t>izin</a:t>
            </a:r>
            <a:r>
              <a:rPr lang="en-US" sz="2500" dirty="0">
                <a:latin typeface="Tahoma" pitchFamily="34" charset="0"/>
                <a:cs typeface="Tahoma" pitchFamily="34" charset="0"/>
              </a:rPr>
              <a:t> </a:t>
            </a:r>
            <a:r>
              <a:rPr lang="en-US" sz="2500" dirty="0" err="1">
                <a:latin typeface="Tahoma" pitchFamily="34" charset="0"/>
                <a:cs typeface="Tahoma" pitchFamily="34" charset="0"/>
              </a:rPr>
              <a:t>verilmez</a:t>
            </a:r>
            <a:r>
              <a:rPr lang="en-US" sz="2500" dirty="0">
                <a:latin typeface="Tahoma" pitchFamily="34" charset="0"/>
                <a:cs typeface="Tahoma" pitchFamily="34" charset="0"/>
              </a:rPr>
              <a:t>. </a:t>
            </a:r>
            <a:endParaRPr lang="tr-TR" sz="2500" dirty="0" smtClean="0">
              <a:latin typeface="Tahoma" pitchFamily="34" charset="0"/>
              <a:cs typeface="Tahoma" pitchFamily="34" charset="0"/>
            </a:endParaRPr>
          </a:p>
          <a:p>
            <a:pPr algn="just"/>
            <a:endParaRPr lang="tr-TR" sz="2500" dirty="0">
              <a:latin typeface="Tahoma" pitchFamily="34" charset="0"/>
              <a:cs typeface="Tahoma" pitchFamily="34" charset="0"/>
            </a:endParaRPr>
          </a:p>
          <a:p>
            <a:pPr algn="just"/>
            <a:r>
              <a:rPr lang="tr-TR" sz="2500" dirty="0" smtClean="0">
                <a:solidFill>
                  <a:srgbClr val="0070C0"/>
                </a:solidFill>
                <a:latin typeface="Tahoma" pitchFamily="34" charset="0"/>
                <a:cs typeface="Tahoma" pitchFamily="34" charset="0"/>
              </a:rPr>
              <a:t>   </a:t>
            </a:r>
            <a:r>
              <a:rPr lang="en-US" sz="2500" dirty="0" err="1" smtClean="0">
                <a:latin typeface="Tahoma" pitchFamily="34" charset="0"/>
                <a:cs typeface="Tahoma" pitchFamily="34" charset="0"/>
              </a:rPr>
              <a:t>Sporcu</a:t>
            </a:r>
            <a:r>
              <a:rPr lang="en-US" sz="2500" dirty="0" smtClean="0">
                <a:latin typeface="Tahoma" pitchFamily="34" charset="0"/>
                <a:cs typeface="Tahoma" pitchFamily="34" charset="0"/>
              </a:rPr>
              <a:t> </a:t>
            </a:r>
            <a:r>
              <a:rPr lang="en-US" sz="2500" dirty="0" err="1">
                <a:latin typeface="Tahoma" pitchFamily="34" charset="0"/>
                <a:cs typeface="Tahoma" pitchFamily="34" charset="0"/>
              </a:rPr>
              <a:t>bu</a:t>
            </a:r>
            <a:r>
              <a:rPr lang="en-US" sz="2500" dirty="0">
                <a:latin typeface="Tahoma" pitchFamily="34" charset="0"/>
                <a:cs typeface="Tahoma" pitchFamily="34" charset="0"/>
              </a:rPr>
              <a:t> </a:t>
            </a:r>
            <a:r>
              <a:rPr lang="en-US" sz="2500" dirty="0" err="1">
                <a:latin typeface="Tahoma" pitchFamily="34" charset="0"/>
                <a:cs typeface="Tahoma" pitchFamily="34" charset="0"/>
              </a:rPr>
              <a:t>durumda</a:t>
            </a:r>
            <a:r>
              <a:rPr lang="en-US" sz="2500" dirty="0">
                <a:latin typeface="Tahoma" pitchFamily="34" charset="0"/>
                <a:cs typeface="Tahoma" pitchFamily="34" charset="0"/>
              </a:rPr>
              <a:t> </a:t>
            </a:r>
            <a:r>
              <a:rPr lang="en-US" sz="2500" dirty="0" err="1">
                <a:latin typeface="Tahoma" pitchFamily="34" charset="0"/>
                <a:cs typeface="Tahoma" pitchFamily="34" charset="0"/>
              </a:rPr>
              <a:t>yarışı</a:t>
            </a:r>
            <a:r>
              <a:rPr lang="en-US" sz="2500" dirty="0">
                <a:latin typeface="Tahoma" pitchFamily="34" charset="0"/>
                <a:cs typeface="Tahoma" pitchFamily="34" charset="0"/>
              </a:rPr>
              <a:t> </a:t>
            </a:r>
            <a:r>
              <a:rPr lang="en-US" sz="2500" dirty="0" err="1" smtClean="0">
                <a:latin typeface="Tahoma" pitchFamily="34" charset="0"/>
                <a:cs typeface="Tahoma" pitchFamily="34" charset="0"/>
              </a:rPr>
              <a:t>bitirmemiş</a:t>
            </a:r>
            <a:r>
              <a:rPr lang="tr-TR" sz="2500" dirty="0" smtClean="0">
                <a:latin typeface="Tahoma" pitchFamily="34" charset="0"/>
                <a:cs typeface="Tahoma" pitchFamily="34" charset="0"/>
              </a:rPr>
              <a:t> </a:t>
            </a:r>
            <a:r>
              <a:rPr lang="tr-TR" sz="2500" dirty="0" smtClean="0">
                <a:solidFill>
                  <a:srgbClr val="0070C0"/>
                </a:solidFill>
                <a:latin typeface="Tahoma" pitchFamily="34" charset="0"/>
                <a:cs typeface="Tahoma" pitchFamily="34" charset="0"/>
              </a:rPr>
              <a:t>(</a:t>
            </a:r>
            <a:r>
              <a:rPr lang="tr-TR" sz="2500" dirty="0" smtClean="0">
                <a:solidFill>
                  <a:srgbClr val="FF0000"/>
                </a:solidFill>
                <a:latin typeface="Tahoma" pitchFamily="34" charset="0"/>
                <a:cs typeface="Tahoma" pitchFamily="34" charset="0"/>
              </a:rPr>
              <a:t>DNF</a:t>
            </a:r>
            <a:r>
              <a:rPr lang="tr-TR" sz="2500" dirty="0" smtClean="0">
                <a:solidFill>
                  <a:srgbClr val="0070C0"/>
                </a:solidFill>
                <a:latin typeface="Tahoma" pitchFamily="34" charset="0"/>
                <a:cs typeface="Tahoma" pitchFamily="34" charset="0"/>
              </a:rPr>
              <a:t>)</a:t>
            </a:r>
            <a:r>
              <a:rPr lang="en-US" sz="2500" dirty="0" smtClean="0">
                <a:solidFill>
                  <a:srgbClr val="0070C0"/>
                </a:solidFill>
                <a:latin typeface="Tahoma" pitchFamily="34" charset="0"/>
                <a:cs typeface="Tahoma" pitchFamily="34" charset="0"/>
              </a:rPr>
              <a:t> </a:t>
            </a:r>
            <a:r>
              <a:rPr lang="en-US" sz="2500" dirty="0" err="1">
                <a:latin typeface="Tahoma" pitchFamily="34" charset="0"/>
                <a:cs typeface="Tahoma" pitchFamily="34" charset="0"/>
              </a:rPr>
              <a:t>olarak</a:t>
            </a:r>
            <a:r>
              <a:rPr lang="en-US" sz="2500" dirty="0">
                <a:latin typeface="Tahoma" pitchFamily="34" charset="0"/>
                <a:cs typeface="Tahoma" pitchFamily="34" charset="0"/>
              </a:rPr>
              <a:t> </a:t>
            </a:r>
            <a:r>
              <a:rPr lang="en-US" sz="2500" dirty="0" err="1">
                <a:latin typeface="Tahoma" pitchFamily="34" charset="0"/>
                <a:cs typeface="Tahoma" pitchFamily="34" charset="0"/>
              </a:rPr>
              <a:t>kaydedilecektir</a:t>
            </a:r>
            <a:r>
              <a:rPr lang="en-US" sz="2500" dirty="0">
                <a:latin typeface="Tahoma" pitchFamily="34" charset="0"/>
                <a:cs typeface="Tahoma" pitchFamily="34" charset="0"/>
              </a:rPr>
              <a:t>. </a:t>
            </a:r>
            <a:r>
              <a:rPr lang="en-US" sz="2500" dirty="0" err="1">
                <a:latin typeface="Tahoma" pitchFamily="34" charset="0"/>
                <a:cs typeface="Tahoma" pitchFamily="34" charset="0"/>
              </a:rPr>
              <a:t>Yarışmaya</a:t>
            </a:r>
            <a:r>
              <a:rPr lang="en-US" sz="2500" dirty="0">
                <a:latin typeface="Tahoma" pitchFamily="34" charset="0"/>
                <a:cs typeface="Tahoma" pitchFamily="34" charset="0"/>
              </a:rPr>
              <a:t> </a:t>
            </a:r>
            <a:r>
              <a:rPr lang="en-US" sz="2500" dirty="0" err="1">
                <a:latin typeface="Tahoma" pitchFamily="34" charset="0"/>
                <a:cs typeface="Tahoma" pitchFamily="34" charset="0"/>
              </a:rPr>
              <a:t>devam</a:t>
            </a:r>
            <a:r>
              <a:rPr lang="en-US" sz="2500" dirty="0">
                <a:latin typeface="Tahoma" pitchFamily="34" charset="0"/>
                <a:cs typeface="Tahoma" pitchFamily="34" charset="0"/>
              </a:rPr>
              <a:t> </a:t>
            </a:r>
            <a:r>
              <a:rPr lang="en-US" sz="2500" dirty="0" err="1">
                <a:latin typeface="Tahoma" pitchFamily="34" charset="0"/>
                <a:cs typeface="Tahoma" pitchFamily="34" charset="0"/>
              </a:rPr>
              <a:t>etmek</a:t>
            </a:r>
            <a:r>
              <a:rPr lang="en-US" sz="2500" dirty="0">
                <a:latin typeface="Tahoma" pitchFamily="34" charset="0"/>
                <a:cs typeface="Tahoma" pitchFamily="34" charset="0"/>
              </a:rPr>
              <a:t> </a:t>
            </a:r>
            <a:r>
              <a:rPr lang="en-US" sz="2500" dirty="0" err="1">
                <a:latin typeface="Tahoma" pitchFamily="34" charset="0"/>
                <a:cs typeface="Tahoma" pitchFamily="34" charset="0"/>
              </a:rPr>
              <a:t>isterse</a:t>
            </a:r>
            <a:r>
              <a:rPr lang="en-US" sz="2500" dirty="0">
                <a:latin typeface="Tahoma" pitchFamily="34" charset="0"/>
                <a:cs typeface="Tahoma" pitchFamily="34" charset="0"/>
              </a:rPr>
              <a:t> </a:t>
            </a:r>
            <a:r>
              <a:rPr lang="en-US" sz="2500" dirty="0" err="1">
                <a:latin typeface="Tahoma" pitchFamily="34" charset="0"/>
                <a:cs typeface="Tahoma" pitchFamily="34" charset="0"/>
              </a:rPr>
              <a:t>Başhakem</a:t>
            </a:r>
            <a:r>
              <a:rPr lang="en-US" sz="2500" dirty="0">
                <a:latin typeface="Tahoma" pitchFamily="34" charset="0"/>
                <a:cs typeface="Tahoma" pitchFamily="34" charset="0"/>
              </a:rPr>
              <a:t> </a:t>
            </a:r>
            <a:r>
              <a:rPr lang="en-US" sz="2500" dirty="0" err="1">
                <a:latin typeface="Tahoma" pitchFamily="34" charset="0"/>
                <a:cs typeface="Tahoma" pitchFamily="34" charset="0"/>
              </a:rPr>
              <a:t>tarafından</a:t>
            </a:r>
            <a:r>
              <a:rPr lang="en-US" sz="2500" dirty="0">
                <a:latin typeface="Tahoma" pitchFamily="34" charset="0"/>
                <a:cs typeface="Tahoma" pitchFamily="34" charset="0"/>
              </a:rPr>
              <a:t> </a:t>
            </a:r>
            <a:r>
              <a:rPr lang="en-US" sz="2500" dirty="0" err="1">
                <a:latin typeface="Tahoma" pitchFamily="34" charset="0"/>
                <a:cs typeface="Tahoma" pitchFamily="34" charset="0"/>
              </a:rPr>
              <a:t>diskalifiye</a:t>
            </a:r>
            <a:r>
              <a:rPr lang="en-US" sz="2500" dirty="0">
                <a:solidFill>
                  <a:srgbClr val="0070C0"/>
                </a:solidFill>
                <a:latin typeface="Tahoma" pitchFamily="34" charset="0"/>
                <a:cs typeface="Tahoma" pitchFamily="34" charset="0"/>
              </a:rPr>
              <a:t> </a:t>
            </a:r>
            <a:r>
              <a:rPr lang="tr-TR" sz="2500" dirty="0" smtClean="0">
                <a:solidFill>
                  <a:srgbClr val="0070C0"/>
                </a:solidFill>
                <a:latin typeface="Tahoma" pitchFamily="34" charset="0"/>
                <a:cs typeface="Tahoma" pitchFamily="34" charset="0"/>
              </a:rPr>
              <a:t>(</a:t>
            </a:r>
            <a:r>
              <a:rPr lang="tr-TR" sz="2500" dirty="0" smtClean="0">
                <a:solidFill>
                  <a:srgbClr val="FF0000"/>
                </a:solidFill>
                <a:latin typeface="Tahoma" pitchFamily="34" charset="0"/>
                <a:cs typeface="Tahoma" pitchFamily="34" charset="0"/>
              </a:rPr>
              <a:t>DQ</a:t>
            </a:r>
            <a:r>
              <a:rPr lang="tr-TR" sz="2500" dirty="0" smtClean="0">
                <a:solidFill>
                  <a:srgbClr val="0070C0"/>
                </a:solidFill>
                <a:latin typeface="Tahoma" pitchFamily="34" charset="0"/>
                <a:cs typeface="Tahoma" pitchFamily="34" charset="0"/>
              </a:rPr>
              <a:t>) </a:t>
            </a:r>
            <a:r>
              <a:rPr lang="en-US" sz="2500" dirty="0" err="1" smtClean="0">
                <a:latin typeface="Tahoma" pitchFamily="34" charset="0"/>
                <a:cs typeface="Tahoma" pitchFamily="34" charset="0"/>
              </a:rPr>
              <a:t>edilecektir</a:t>
            </a:r>
            <a:r>
              <a:rPr lang="en-US" sz="2500" dirty="0">
                <a:latin typeface="Tahoma" pitchFamily="34" charset="0"/>
                <a:cs typeface="Tahoma" pitchFamily="34" charset="0"/>
              </a:rPr>
              <a:t>. </a:t>
            </a:r>
            <a:endParaRPr lang="tr-TR" sz="25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1" name="Rectangle 4"/>
          <p:cNvSpPr>
            <a:spLocks noChangeArrowheads="1"/>
          </p:cNvSpPr>
          <p:nvPr/>
        </p:nvSpPr>
        <p:spPr bwMode="auto">
          <a:xfrm>
            <a:off x="0" y="10"/>
            <a:ext cx="8030981"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BAYRAK </a:t>
            </a:r>
            <a:r>
              <a:rPr lang="tr-TR" altLang="tr-TR" sz="3600" dirty="0">
                <a:solidFill>
                  <a:schemeClr val="bg1"/>
                </a:solidFill>
              </a:rPr>
              <a:t>YARIŞMALARI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2293" name="Dikdörtgen 1"/>
          <p:cNvSpPr>
            <a:spLocks noChangeArrowheads="1"/>
          </p:cNvSpPr>
          <p:nvPr/>
        </p:nvSpPr>
        <p:spPr bwMode="auto">
          <a:xfrm>
            <a:off x="1858780" y="1058868"/>
            <a:ext cx="9812527" cy="4616648"/>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170.3</a:t>
            </a:r>
          </a:p>
          <a:p>
            <a:pPr eaLnBrk="1" hangingPunct="1"/>
            <a:endParaRPr lang="tr-TR" altLang="tr-TR" sz="2400" b="1" u="sng" dirty="0">
              <a:latin typeface="Tahoma" pitchFamily="34" charset="0"/>
              <a:cs typeface="Tahoma" pitchFamily="34" charset="0"/>
            </a:endParaRPr>
          </a:p>
          <a:p>
            <a:pPr algn="just" eaLnBrk="1" hangingPunct="1"/>
            <a:r>
              <a:rPr lang="tr-TR" altLang="tr-TR" sz="2400" dirty="0" smtClean="0">
                <a:solidFill>
                  <a:srgbClr val="0070C0"/>
                </a:solidFill>
                <a:latin typeface="Tahoma" pitchFamily="34" charset="0"/>
                <a:cs typeface="Tahoma" pitchFamily="34" charset="0"/>
              </a:rPr>
              <a:t>  </a:t>
            </a:r>
            <a:r>
              <a:rPr lang="en-US" altLang="tr-TR" sz="2200" dirty="0" smtClean="0">
                <a:latin typeface="Tahoma" pitchFamily="34" charset="0"/>
                <a:cs typeface="Tahoma" pitchFamily="34" charset="0"/>
              </a:rPr>
              <a:t>Her </a:t>
            </a:r>
            <a:r>
              <a:rPr lang="en-US" altLang="tr-TR" sz="2200" dirty="0" err="1">
                <a:latin typeface="Tahoma" pitchFamily="34" charset="0"/>
                <a:cs typeface="Tahoma" pitchFamily="34" charset="0"/>
              </a:rPr>
              <a:t>bayrak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değiştirme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bölgesi</a:t>
            </a:r>
            <a:r>
              <a:rPr lang="en-US" altLang="tr-TR" sz="2200" dirty="0">
                <a:latin typeface="Tahoma" pitchFamily="34" charset="0"/>
                <a:cs typeface="Tahoma" pitchFamily="34" charset="0"/>
              </a:rPr>
              <a:t> 20 m. </a:t>
            </a:r>
            <a:r>
              <a:rPr lang="en-US" altLang="tr-TR" sz="2200" dirty="0" err="1">
                <a:latin typeface="Tahoma" pitchFamily="34" charset="0"/>
                <a:cs typeface="Tahoma" pitchFamily="34" charset="0"/>
              </a:rPr>
              <a:t>uzunluğunda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çizgiyle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belirlenmiş</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olacaktır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Bayrak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değiştirme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bölgeleri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bölgeyi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belirleyen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çizgilerin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koşu</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yönündeki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en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yakın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kenarında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başlayacak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bitecektir</a:t>
            </a:r>
            <a:r>
              <a:rPr lang="en-US" altLang="tr-TR" sz="2200" dirty="0">
                <a:latin typeface="Tahoma" pitchFamily="34" charset="0"/>
                <a:cs typeface="Tahoma" pitchFamily="34" charset="0"/>
              </a:rPr>
              <a:t>. </a:t>
            </a:r>
            <a:endParaRPr lang="tr-TR" altLang="tr-TR" sz="2200" dirty="0" smtClean="0">
              <a:latin typeface="Tahoma" pitchFamily="34" charset="0"/>
              <a:cs typeface="Tahoma" pitchFamily="34" charset="0"/>
            </a:endParaRPr>
          </a:p>
          <a:p>
            <a:pPr algn="just" eaLnBrk="1" hangingPunct="1"/>
            <a:endParaRPr lang="tr-TR" altLang="tr-TR" sz="2200" b="1" dirty="0">
              <a:solidFill>
                <a:srgbClr val="0070C0"/>
              </a:solidFill>
              <a:latin typeface="Tahoma" pitchFamily="34" charset="0"/>
              <a:cs typeface="Tahoma" pitchFamily="34" charset="0"/>
            </a:endParaRPr>
          </a:p>
          <a:p>
            <a:pPr algn="just" eaLnBrk="1" hangingPunct="1"/>
            <a:r>
              <a:rPr lang="tr-TR" altLang="tr-TR" sz="2400" b="1" dirty="0" smtClean="0">
                <a:solidFill>
                  <a:srgbClr val="0070C0"/>
                </a:solidFill>
                <a:latin typeface="Tahoma" pitchFamily="34" charset="0"/>
                <a:cs typeface="Tahoma" pitchFamily="34" charset="0"/>
              </a:rPr>
              <a:t>  </a:t>
            </a:r>
            <a:r>
              <a:rPr lang="en-US" altLang="tr-TR" sz="2200" dirty="0" err="1" smtClean="0">
                <a:latin typeface="Tahoma" pitchFamily="34" charset="0"/>
                <a:cs typeface="Tahoma" pitchFamily="34" charset="0"/>
              </a:rPr>
              <a:t>Kulvarda</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gerçekleşen</a:t>
            </a:r>
            <a:r>
              <a:rPr lang="en-US" altLang="tr-TR" sz="2200" dirty="0">
                <a:latin typeface="Tahoma" pitchFamily="34" charset="0"/>
                <a:cs typeface="Tahoma" pitchFamily="34" charset="0"/>
              </a:rPr>
              <a:t> her </a:t>
            </a:r>
            <a:r>
              <a:rPr lang="en-US" altLang="tr-TR" sz="2200" dirty="0" err="1">
                <a:latin typeface="Tahoma" pitchFamily="34" charset="0"/>
                <a:cs typeface="Tahoma" pitchFamily="34" charset="0"/>
              </a:rPr>
              <a:t>bayrak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değişimi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için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atanmış</a:t>
            </a:r>
            <a:r>
              <a:rPr lang="en-US" altLang="tr-TR" sz="2200" dirty="0">
                <a:latin typeface="Tahoma" pitchFamily="34" charset="0"/>
                <a:cs typeface="Tahoma" pitchFamily="34" charset="0"/>
              </a:rPr>
              <a:t>/</a:t>
            </a:r>
            <a:r>
              <a:rPr lang="en-US" altLang="tr-TR" sz="2200" dirty="0" err="1">
                <a:latin typeface="Tahoma" pitchFamily="34" charset="0"/>
                <a:cs typeface="Tahoma" pitchFamily="34" charset="0"/>
              </a:rPr>
              <a:t>görevlendirilmiş</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bir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hakem</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sporcuların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doğru</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değişim</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bölgesinde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olmasını</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geçerli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hız</a:t>
            </a:r>
            <a:r>
              <a:rPr lang="en-US" altLang="tr-TR" sz="2200" dirty="0">
                <a:latin typeface="Tahoma" pitchFamily="34" charset="0"/>
                <a:cs typeface="Tahoma" pitchFamily="34" charset="0"/>
              </a:rPr>
              <a:t> alma </a:t>
            </a:r>
            <a:r>
              <a:rPr lang="en-US" altLang="tr-TR" sz="2200" dirty="0" err="1">
                <a:latin typeface="Tahoma" pitchFamily="34" charset="0"/>
                <a:cs typeface="Tahoma" pitchFamily="34" charset="0"/>
              </a:rPr>
              <a:t>bölgesinden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haberdar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olmalarını</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sağlayacaktır</a:t>
            </a:r>
            <a:r>
              <a:rPr lang="en-US" altLang="tr-TR" sz="2200" dirty="0">
                <a:latin typeface="Tahoma" pitchFamily="34" charset="0"/>
                <a:cs typeface="Tahoma" pitchFamily="34" charset="0"/>
              </a:rPr>
              <a:t>.</a:t>
            </a:r>
            <a:r>
              <a:rPr lang="en-US" altLang="tr-TR" sz="2200" dirty="0">
                <a:solidFill>
                  <a:srgbClr val="0070C0"/>
                </a:solidFill>
                <a:latin typeface="Tahoma" pitchFamily="34" charset="0"/>
                <a:cs typeface="Tahoma" pitchFamily="34" charset="0"/>
              </a:rPr>
              <a:t> </a:t>
            </a:r>
            <a:endParaRPr lang="tr-TR" altLang="tr-TR" sz="2200" dirty="0" smtClean="0">
              <a:solidFill>
                <a:srgbClr val="0070C0"/>
              </a:solidFill>
              <a:latin typeface="Tahoma" pitchFamily="34" charset="0"/>
              <a:cs typeface="Tahoma" pitchFamily="34" charset="0"/>
            </a:endParaRPr>
          </a:p>
          <a:p>
            <a:pPr algn="just" eaLnBrk="1" hangingPunct="1"/>
            <a:endParaRPr lang="tr-TR" altLang="tr-TR" sz="2200" dirty="0" smtClean="0">
              <a:solidFill>
                <a:srgbClr val="0070C0"/>
              </a:solidFill>
              <a:latin typeface="Tahoma" pitchFamily="34" charset="0"/>
              <a:cs typeface="Tahoma" pitchFamily="34" charset="0"/>
            </a:endParaRPr>
          </a:p>
          <a:p>
            <a:pPr algn="just" eaLnBrk="1" hangingPunct="1"/>
            <a:r>
              <a:rPr lang="tr-TR" altLang="tr-TR" sz="2200" dirty="0">
                <a:solidFill>
                  <a:srgbClr val="0070C0"/>
                </a:solidFill>
                <a:latin typeface="Tahoma" pitchFamily="34" charset="0"/>
                <a:cs typeface="Tahoma" pitchFamily="34" charset="0"/>
              </a:rPr>
              <a:t> </a:t>
            </a:r>
            <a:r>
              <a:rPr lang="tr-TR" altLang="tr-TR" sz="2200" dirty="0" smtClean="0">
                <a:solidFill>
                  <a:srgbClr val="0070C0"/>
                </a:solidFill>
                <a:latin typeface="Tahoma" pitchFamily="34" charset="0"/>
                <a:cs typeface="Tahoma" pitchFamily="34" charset="0"/>
              </a:rPr>
              <a:t>  </a:t>
            </a:r>
            <a:r>
              <a:rPr lang="en-US" altLang="tr-TR" sz="2200" dirty="0" err="1" smtClean="0">
                <a:latin typeface="Tahoma" pitchFamily="34" charset="0"/>
                <a:cs typeface="Tahoma" pitchFamily="34" charset="0"/>
              </a:rPr>
              <a:t>Atanmış</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hakem</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aynı</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zamanda</a:t>
            </a:r>
            <a:r>
              <a:rPr lang="en-US" altLang="tr-TR" sz="2200" dirty="0">
                <a:latin typeface="Tahoma" pitchFamily="34" charset="0"/>
                <a:cs typeface="Tahoma" pitchFamily="34" charset="0"/>
              </a:rPr>
              <a:t> </a:t>
            </a:r>
            <a:r>
              <a:rPr lang="en-US" altLang="tr-TR" sz="2200" dirty="0" err="1">
                <a:solidFill>
                  <a:srgbClr val="FF0000"/>
                </a:solidFill>
                <a:latin typeface="Tahoma" pitchFamily="34" charset="0"/>
                <a:cs typeface="Tahoma" pitchFamily="34" charset="0"/>
              </a:rPr>
              <a:t>Kural</a:t>
            </a:r>
            <a:r>
              <a:rPr lang="en-US" altLang="tr-TR" sz="2200" dirty="0">
                <a:solidFill>
                  <a:srgbClr val="FF0000"/>
                </a:solidFill>
                <a:latin typeface="Tahoma" pitchFamily="34" charset="0"/>
                <a:cs typeface="Tahoma" pitchFamily="34" charset="0"/>
              </a:rPr>
              <a:t> 170.4’e </a:t>
            </a:r>
            <a:r>
              <a:rPr lang="en-US" altLang="tr-TR" sz="2200" dirty="0">
                <a:latin typeface="Tahoma" pitchFamily="34" charset="0"/>
                <a:cs typeface="Tahoma" pitchFamily="34" charset="0"/>
              </a:rPr>
              <a:t>de </a:t>
            </a:r>
            <a:r>
              <a:rPr lang="en-US" altLang="tr-TR" sz="2200" dirty="0" err="1">
                <a:latin typeface="Tahoma" pitchFamily="34" charset="0"/>
                <a:cs typeface="Tahoma" pitchFamily="34" charset="0"/>
              </a:rPr>
              <a:t>dikkat</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edecektir</a:t>
            </a:r>
            <a:r>
              <a:rPr lang="en-US" altLang="tr-TR" sz="2200" dirty="0">
                <a:latin typeface="Tahoma" pitchFamily="34" charset="0"/>
                <a:cs typeface="Tahoma" pitchFamily="34" charset="0"/>
              </a:rPr>
              <a:t>. </a:t>
            </a:r>
            <a:endParaRPr lang="tr-TR" altLang="tr-TR" sz="2200" dirty="0" smtClean="0">
              <a:latin typeface="Tahoma" pitchFamily="34" charset="0"/>
              <a:cs typeface="Tahoma" pitchFamily="34" charset="0"/>
            </a:endParaRPr>
          </a:p>
          <a:p>
            <a:pPr algn="just" eaLnBrk="1" hangingPunct="1"/>
            <a:r>
              <a:rPr lang="tr-TR" altLang="tr-TR" sz="2200" dirty="0" smtClean="0">
                <a:solidFill>
                  <a:srgbClr val="0070C0"/>
                </a:solidFill>
                <a:latin typeface="Tahoma" pitchFamily="34" charset="0"/>
                <a:cs typeface="Tahoma" pitchFamily="34" charset="0"/>
              </a:rPr>
              <a:t>(</a:t>
            </a:r>
            <a:r>
              <a:rPr lang="tr-TR" altLang="tr-TR" sz="2200" dirty="0" smtClean="0">
                <a:solidFill>
                  <a:schemeClr val="accent5">
                    <a:lumMod val="50000"/>
                  </a:schemeClr>
                </a:solidFill>
                <a:latin typeface="Tahoma" pitchFamily="34" charset="0"/>
                <a:cs typeface="Tahoma" pitchFamily="34" charset="0"/>
              </a:rPr>
              <a:t>Sporcular kendi kulvarlarında en fazla 5x40 cm. boyutunda sadece bir işaret </a:t>
            </a:r>
            <a:r>
              <a:rPr lang="tr-TR" altLang="tr-TR" sz="2200" dirty="0" err="1" smtClean="0">
                <a:solidFill>
                  <a:schemeClr val="accent5">
                    <a:lumMod val="50000"/>
                  </a:schemeClr>
                </a:solidFill>
                <a:latin typeface="Tahoma" pitchFamily="34" charset="0"/>
                <a:cs typeface="Tahoma" pitchFamily="34" charset="0"/>
              </a:rPr>
              <a:t>kulanabilirler</a:t>
            </a:r>
            <a:r>
              <a:rPr lang="tr-TR" altLang="tr-TR" sz="2200" dirty="0" smtClean="0">
                <a:solidFill>
                  <a:srgbClr val="0070C0"/>
                </a:solidFill>
                <a:latin typeface="Tahoma" pitchFamily="34" charset="0"/>
                <a:cs typeface="Tahoma" pitchFamily="34" charset="0"/>
              </a:rPr>
              <a:t>)</a:t>
            </a:r>
            <a:endParaRPr lang="tr-TR" altLang="tr-TR" sz="2200" dirty="0">
              <a:solidFill>
                <a:srgbClr val="0070C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5" name="Rectangle 4"/>
          <p:cNvSpPr>
            <a:spLocks noChangeArrowheads="1"/>
          </p:cNvSpPr>
          <p:nvPr/>
        </p:nvSpPr>
        <p:spPr bwMode="auto">
          <a:xfrm>
            <a:off x="6" y="10"/>
            <a:ext cx="9883731"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GENEL KURALLAR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3317" name="Dikdörtgen 1"/>
          <p:cNvSpPr>
            <a:spLocks noChangeArrowheads="1"/>
          </p:cNvSpPr>
          <p:nvPr/>
        </p:nvSpPr>
        <p:spPr bwMode="auto">
          <a:xfrm>
            <a:off x="1648918" y="1058869"/>
            <a:ext cx="10155735" cy="4985980"/>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180.6</a:t>
            </a:r>
          </a:p>
          <a:p>
            <a:pPr eaLnBrk="1" hangingPunct="1"/>
            <a:endParaRPr lang="tr-TR" altLang="tr-TR" sz="2400" dirty="0">
              <a:latin typeface="Tahoma" pitchFamily="34" charset="0"/>
              <a:cs typeface="Tahoma" pitchFamily="34" charset="0"/>
            </a:endParaRPr>
          </a:p>
          <a:p>
            <a:r>
              <a:rPr lang="tr-TR" altLang="tr-TR" sz="2400" dirty="0">
                <a:latin typeface="Tahoma" pitchFamily="34" charset="0"/>
                <a:cs typeface="Tahoma" pitchFamily="34" charset="0"/>
              </a:rPr>
              <a:t> Alan yarışmalarında a</a:t>
            </a:r>
            <a:r>
              <a:rPr lang="en-US" altLang="tr-TR" sz="2400" dirty="0" err="1">
                <a:latin typeface="Tahoma" pitchFamily="34" charset="0"/>
                <a:cs typeface="Tahoma" pitchFamily="34" charset="0"/>
              </a:rPr>
              <a:t>tlayışlar</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aşağıdaki</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şekilde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kaydedilecektir</a:t>
            </a:r>
            <a:r>
              <a:rPr lang="en-US" altLang="tr-TR" sz="2400" dirty="0">
                <a:latin typeface="Tahoma" pitchFamily="34" charset="0"/>
                <a:cs typeface="Tahoma" pitchFamily="34" charset="0"/>
              </a:rPr>
              <a:t>. </a:t>
            </a:r>
            <a:endParaRPr lang="tr-TR" altLang="tr-TR" sz="2400" dirty="0">
              <a:latin typeface="Tahoma" pitchFamily="34" charset="0"/>
              <a:cs typeface="Tahoma" pitchFamily="34" charset="0"/>
            </a:endParaRPr>
          </a:p>
          <a:p>
            <a:endParaRPr lang="tr-TR" altLang="tr-TR" sz="2400" dirty="0">
              <a:latin typeface="Tahoma" pitchFamily="34" charset="0"/>
              <a:cs typeface="Tahoma" pitchFamily="34" charset="0"/>
            </a:endParaRPr>
          </a:p>
          <a:p>
            <a:pPr>
              <a:buFont typeface="Wingdings" pitchFamily="2" charset="2"/>
              <a:buChar char="Ø"/>
            </a:pPr>
            <a:r>
              <a:rPr lang="tr-TR" altLang="tr-TR" sz="2400" dirty="0">
                <a:latin typeface="Tahoma" pitchFamily="34" charset="0"/>
                <a:cs typeface="Tahoma" pitchFamily="34" charset="0"/>
              </a:rPr>
              <a:t> </a:t>
            </a:r>
            <a:r>
              <a:rPr lang="en-US" altLang="tr-TR" sz="2400" dirty="0" err="1">
                <a:latin typeface="Tahoma" pitchFamily="34" charset="0"/>
                <a:cs typeface="Tahoma" pitchFamily="34" charset="0"/>
              </a:rPr>
              <a:t>Yüksek</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Atlama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ve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Sırkla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Atlama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dışında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geçerli</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bir</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atlayış</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ölçümlenmiş</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derece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ile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belirtilecektir</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Yüksek</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Atlama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ve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Sırıklama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Atlamada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geçereli</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atlayış</a:t>
            </a:r>
            <a:r>
              <a:rPr lang="en-US" altLang="tr-TR" sz="2400" dirty="0">
                <a:latin typeface="Tahoma" pitchFamily="34" charset="0"/>
                <a:cs typeface="Tahoma" pitchFamily="34" charset="0"/>
              </a:rPr>
              <a:t> </a:t>
            </a:r>
            <a:r>
              <a:rPr lang="en-US" altLang="tr-TR" sz="3400" dirty="0" smtClean="0">
                <a:solidFill>
                  <a:srgbClr val="FF0000"/>
                </a:solidFill>
                <a:latin typeface="Tahoma" pitchFamily="34" charset="0"/>
                <a:cs typeface="Tahoma" pitchFamily="34" charset="0"/>
              </a:rPr>
              <a:t>O</a:t>
            </a:r>
            <a:r>
              <a:rPr lang="en-US" altLang="tr-TR" sz="2400" dirty="0" smtClean="0">
                <a:solidFill>
                  <a:srgbClr val="FF0000"/>
                </a:solidFill>
                <a:latin typeface="Tahoma" pitchFamily="34" charset="0"/>
                <a:cs typeface="Tahoma" pitchFamily="34" charset="0"/>
              </a:rPr>
              <a:t> </a:t>
            </a:r>
            <a:r>
              <a:rPr lang="en-US" altLang="tr-TR" sz="2400" dirty="0" err="1">
                <a:latin typeface="Tahoma" pitchFamily="34" charset="0"/>
                <a:cs typeface="Tahoma" pitchFamily="34" charset="0"/>
              </a:rPr>
              <a:t>sembolü</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ile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gösterilecektir</a:t>
            </a:r>
            <a:r>
              <a:rPr lang="en-US" altLang="tr-TR" sz="2400" dirty="0">
                <a:latin typeface="Tahoma" pitchFamily="34" charset="0"/>
                <a:cs typeface="Tahoma" pitchFamily="34" charset="0"/>
              </a:rPr>
              <a:t>. </a:t>
            </a:r>
            <a:endParaRPr lang="tr-TR" altLang="tr-TR" sz="2400" dirty="0">
              <a:latin typeface="Tahoma" pitchFamily="34" charset="0"/>
              <a:cs typeface="Tahoma" pitchFamily="34" charset="0"/>
            </a:endParaRPr>
          </a:p>
          <a:p>
            <a:pPr>
              <a:buFont typeface="Wingdings" pitchFamily="2" charset="2"/>
              <a:buChar char="Ø"/>
            </a:pPr>
            <a:endParaRPr lang="tr-TR" altLang="tr-TR" sz="2400" dirty="0">
              <a:latin typeface="Tahoma" pitchFamily="34" charset="0"/>
              <a:cs typeface="Tahoma" pitchFamily="34" charset="0"/>
            </a:endParaRPr>
          </a:p>
          <a:p>
            <a:pPr>
              <a:buFont typeface="Wingdings" pitchFamily="2" charset="2"/>
              <a:buChar char="Ø"/>
            </a:pPr>
            <a:r>
              <a:rPr lang="tr-TR" altLang="tr-TR" sz="2400" dirty="0">
                <a:latin typeface="Tahoma" pitchFamily="34" charset="0"/>
                <a:cs typeface="Tahoma" pitchFamily="34" charset="0"/>
              </a:rPr>
              <a:t> </a:t>
            </a:r>
            <a:r>
              <a:rPr lang="en-US" altLang="tr-TR" sz="2400" dirty="0" err="1">
                <a:latin typeface="Tahoma" pitchFamily="34" charset="0"/>
                <a:cs typeface="Tahoma" pitchFamily="34" charset="0"/>
              </a:rPr>
              <a:t>Hata</a:t>
            </a:r>
            <a:r>
              <a:rPr lang="en-US" altLang="tr-TR" sz="2400" dirty="0">
                <a:latin typeface="Tahoma" pitchFamily="34" charset="0"/>
                <a:cs typeface="Tahoma" pitchFamily="34" charset="0"/>
              </a:rPr>
              <a:t> </a:t>
            </a:r>
            <a:r>
              <a:rPr lang="en-US" altLang="tr-TR" sz="3400" dirty="0" smtClean="0">
                <a:solidFill>
                  <a:srgbClr val="FF0000"/>
                </a:solidFill>
                <a:latin typeface="Tahoma" pitchFamily="34" charset="0"/>
                <a:cs typeface="Tahoma" pitchFamily="34" charset="0"/>
              </a:rPr>
              <a:t>X </a:t>
            </a:r>
            <a:r>
              <a:rPr lang="en-US" altLang="tr-TR" sz="2400" dirty="0" err="1">
                <a:latin typeface="Tahoma" pitchFamily="34" charset="0"/>
                <a:cs typeface="Tahoma" pitchFamily="34" charset="0"/>
              </a:rPr>
              <a:t>sembolü</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ile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gösterilecektir</a:t>
            </a:r>
            <a:r>
              <a:rPr lang="en-US" altLang="tr-TR" sz="2400" dirty="0">
                <a:latin typeface="Tahoma" pitchFamily="34" charset="0"/>
                <a:cs typeface="Tahoma" pitchFamily="34" charset="0"/>
              </a:rPr>
              <a:t>.</a:t>
            </a:r>
            <a:endParaRPr lang="tr-TR" altLang="tr-TR" sz="2400" dirty="0">
              <a:latin typeface="Tahoma" pitchFamily="34" charset="0"/>
              <a:cs typeface="Tahoma" pitchFamily="34" charset="0"/>
            </a:endParaRPr>
          </a:p>
          <a:p>
            <a:pPr>
              <a:buFont typeface="Wingdings" pitchFamily="2" charset="2"/>
              <a:buChar char="Ø"/>
            </a:pPr>
            <a:endParaRPr lang="tr-TR" altLang="tr-TR" sz="2400" dirty="0">
              <a:latin typeface="Tahoma" pitchFamily="34" charset="0"/>
              <a:cs typeface="Tahoma" pitchFamily="34" charset="0"/>
            </a:endParaRPr>
          </a:p>
          <a:p>
            <a:pPr>
              <a:buFont typeface="Wingdings" pitchFamily="2" charset="2"/>
              <a:buChar char="Ø"/>
            </a:pPr>
            <a:r>
              <a:rPr lang="tr-TR" altLang="tr-TR" sz="2400" dirty="0">
                <a:latin typeface="Tahoma" pitchFamily="34" charset="0"/>
                <a:cs typeface="Tahoma" pitchFamily="34" charset="0"/>
              </a:rPr>
              <a:t> </a:t>
            </a:r>
            <a:r>
              <a:rPr lang="en-US" altLang="tr-TR" sz="2400" dirty="0" err="1">
                <a:latin typeface="Tahoma" pitchFamily="34" charset="0"/>
                <a:cs typeface="Tahoma" pitchFamily="34" charset="0"/>
              </a:rPr>
              <a:t>Eğer</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sporcu</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bir</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hakkında</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vaz</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geçiyorsa</a:t>
            </a:r>
            <a:r>
              <a:rPr lang="en-US" altLang="tr-TR" sz="2400" dirty="0">
                <a:latin typeface="Tahoma" pitchFamily="34" charset="0"/>
                <a:cs typeface="Tahoma" pitchFamily="34" charset="0"/>
              </a:rPr>
              <a:t> (pas </a:t>
            </a:r>
            <a:r>
              <a:rPr lang="en-US" altLang="tr-TR" sz="2400" dirty="0" err="1">
                <a:latin typeface="Tahoma" pitchFamily="34" charset="0"/>
                <a:cs typeface="Tahoma" pitchFamily="34" charset="0"/>
              </a:rPr>
              <a:t>geçiyorsa</a:t>
            </a:r>
            <a:r>
              <a:rPr lang="en-US" altLang="tr-TR" sz="2400" dirty="0">
                <a:latin typeface="Tahoma" pitchFamily="34" charset="0"/>
                <a:cs typeface="Tahoma" pitchFamily="34" charset="0"/>
              </a:rPr>
              <a:t>) </a:t>
            </a:r>
            <a:r>
              <a:rPr lang="tr-TR" altLang="tr-TR" sz="3400" dirty="0" smtClean="0">
                <a:solidFill>
                  <a:srgbClr val="FF0000"/>
                </a:solidFill>
                <a:latin typeface="Tahoma" pitchFamily="34" charset="0"/>
                <a:cs typeface="Tahoma" pitchFamily="34" charset="0"/>
              </a:rPr>
              <a:t>-</a:t>
            </a:r>
            <a:r>
              <a:rPr lang="en-US" altLang="tr-TR" sz="2400" dirty="0" smtClean="0">
                <a:solidFill>
                  <a:srgbClr val="FF0000"/>
                </a:solidFill>
                <a:latin typeface="Tahoma" pitchFamily="34" charset="0"/>
                <a:cs typeface="Tahoma" pitchFamily="34" charset="0"/>
              </a:rPr>
              <a:t> </a:t>
            </a:r>
            <a:r>
              <a:rPr lang="en-US" altLang="tr-TR" sz="2400" dirty="0" err="1">
                <a:latin typeface="Tahoma" pitchFamily="34" charset="0"/>
                <a:cs typeface="Tahoma" pitchFamily="34" charset="0"/>
              </a:rPr>
              <a:t>sembolü</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ile</a:t>
            </a:r>
            <a:r>
              <a:rPr lang="en-US" altLang="tr-TR" sz="2400" dirty="0">
                <a:latin typeface="Tahoma" pitchFamily="34" charset="0"/>
                <a:cs typeface="Tahoma" pitchFamily="34" charset="0"/>
              </a:rPr>
              <a:t> </a:t>
            </a:r>
            <a:r>
              <a:rPr lang="en-US" altLang="tr-TR" sz="2400" dirty="0" err="1">
                <a:latin typeface="Tahoma" pitchFamily="34" charset="0"/>
                <a:cs typeface="Tahoma" pitchFamily="34" charset="0"/>
              </a:rPr>
              <a:t>gösterilecektir</a:t>
            </a:r>
            <a:r>
              <a:rPr lang="en-US" altLang="tr-TR" sz="2400" dirty="0">
                <a:latin typeface="Tahoma" pitchFamily="34" charset="0"/>
                <a:cs typeface="Tahoma" pitchFamily="34" charset="0"/>
              </a:rPr>
              <a:t>. </a:t>
            </a:r>
            <a:endParaRPr lang="tr-TR" altLang="tr-TR" sz="24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39" name="Rectangle 4"/>
          <p:cNvSpPr>
            <a:spLocks noChangeArrowheads="1"/>
          </p:cNvSpPr>
          <p:nvPr/>
        </p:nvSpPr>
        <p:spPr bwMode="auto">
          <a:xfrm>
            <a:off x="0" y="10"/>
            <a:ext cx="9671430"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SIRIKLA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4341" name="Dikdörtgen 1"/>
          <p:cNvSpPr>
            <a:spLocks noChangeArrowheads="1"/>
          </p:cNvSpPr>
          <p:nvPr/>
        </p:nvSpPr>
        <p:spPr bwMode="auto">
          <a:xfrm>
            <a:off x="1648918" y="1058868"/>
            <a:ext cx="10155739" cy="4524315"/>
          </a:xfrm>
          <a:prstGeom prst="rect">
            <a:avLst/>
          </a:prstGeom>
          <a:noFill/>
          <a:ln w="9525">
            <a:noFill/>
            <a:miter lim="800000"/>
            <a:headEnd/>
            <a:tailEnd/>
          </a:ln>
        </p:spPr>
        <p:txBody>
          <a:bodyPr wrap="square">
            <a:spAutoFit/>
          </a:bodyPr>
          <a:lstStyle/>
          <a:p>
            <a:pPr algn="just" eaLnBrk="1" hangingPunct="1"/>
            <a:r>
              <a:rPr lang="tr-TR" altLang="tr-TR" sz="2400" u="sng" dirty="0" smtClean="0">
                <a:solidFill>
                  <a:srgbClr val="FF0000"/>
                </a:solidFill>
                <a:latin typeface="Tahoma" pitchFamily="34" charset="0"/>
                <a:cs typeface="Tahoma" pitchFamily="34" charset="0"/>
              </a:rPr>
              <a:t>KURAL : </a:t>
            </a:r>
            <a:r>
              <a:rPr lang="tr-TR" altLang="tr-TR" sz="2400" u="sng" dirty="0">
                <a:solidFill>
                  <a:srgbClr val="FF0000"/>
                </a:solidFill>
                <a:latin typeface="Tahoma" pitchFamily="34" charset="0"/>
                <a:cs typeface="Tahoma" pitchFamily="34" charset="0"/>
              </a:rPr>
              <a:t>183.3</a:t>
            </a:r>
          </a:p>
          <a:p>
            <a:pPr algn="just" eaLnBrk="1" hangingPunct="1"/>
            <a:endParaRPr lang="tr-TR" altLang="tr-TR" sz="2400" dirty="0">
              <a:latin typeface="Tahoma" pitchFamily="34" charset="0"/>
              <a:cs typeface="Tahoma" pitchFamily="34" charset="0"/>
            </a:endParaRPr>
          </a:p>
          <a:p>
            <a:pPr algn="just"/>
            <a:r>
              <a:rPr lang="en-US" sz="2400" dirty="0" err="1">
                <a:latin typeface="Tahoma" pitchFamily="34" charset="0"/>
                <a:cs typeface="Tahoma" pitchFamily="34" charset="0"/>
              </a:rPr>
              <a:t>Yarışmacılar</a:t>
            </a:r>
            <a:r>
              <a:rPr lang="en-US" sz="2400" dirty="0">
                <a:latin typeface="Tahoma" pitchFamily="34" charset="0"/>
                <a:cs typeface="Tahoma" pitchFamily="34" charset="0"/>
              </a:rPr>
              <a:t> </a:t>
            </a:r>
            <a:r>
              <a:rPr lang="en-US" sz="2400" dirty="0" err="1">
                <a:latin typeface="Tahoma" pitchFamily="34" charset="0"/>
                <a:cs typeface="Tahoma" pitchFamily="34" charset="0"/>
              </a:rPr>
              <a:t>yarışma</a:t>
            </a:r>
            <a:r>
              <a:rPr lang="en-US" sz="2400" dirty="0">
                <a:latin typeface="Tahoma" pitchFamily="34" charset="0"/>
                <a:cs typeface="Tahoma" pitchFamily="34" charset="0"/>
              </a:rPr>
              <a:t> </a:t>
            </a:r>
            <a:r>
              <a:rPr lang="en-US" sz="2400" dirty="0" err="1">
                <a:latin typeface="Tahoma" pitchFamily="34" charset="0"/>
                <a:cs typeface="Tahoma" pitchFamily="34" charset="0"/>
              </a:rPr>
              <a:t>sırasında</a:t>
            </a:r>
            <a:r>
              <a:rPr lang="en-US" sz="2400" dirty="0">
                <a:latin typeface="Tahoma" pitchFamily="34" charset="0"/>
                <a:cs typeface="Tahoma" pitchFamily="34" charset="0"/>
              </a:rPr>
              <a:t> </a:t>
            </a:r>
            <a:r>
              <a:rPr lang="en-US" sz="2400" dirty="0" err="1">
                <a:latin typeface="Tahoma" pitchFamily="34" charset="0"/>
                <a:cs typeface="Tahoma" pitchFamily="34" charset="0"/>
              </a:rPr>
              <a:t>sırığı</a:t>
            </a:r>
            <a:r>
              <a:rPr lang="en-US" sz="2400" dirty="0">
                <a:latin typeface="Tahoma" pitchFamily="34" charset="0"/>
                <a:cs typeface="Tahoma" pitchFamily="34" charset="0"/>
              </a:rPr>
              <a:t> </a:t>
            </a:r>
            <a:r>
              <a:rPr lang="en-US" sz="2400" dirty="0" err="1">
                <a:latin typeface="Tahoma" pitchFamily="34" charset="0"/>
                <a:cs typeface="Tahoma" pitchFamily="34" charset="0"/>
              </a:rPr>
              <a:t>daha</a:t>
            </a:r>
            <a:r>
              <a:rPr lang="en-US" sz="2400" dirty="0">
                <a:latin typeface="Tahoma" pitchFamily="34" charset="0"/>
                <a:cs typeface="Tahoma" pitchFamily="34" charset="0"/>
              </a:rPr>
              <a:t> </a:t>
            </a:r>
            <a:r>
              <a:rPr lang="en-US" sz="2400" dirty="0" err="1">
                <a:latin typeface="Tahoma" pitchFamily="34" charset="0"/>
                <a:cs typeface="Tahoma" pitchFamily="34" charset="0"/>
              </a:rPr>
              <a:t>iyi</a:t>
            </a:r>
            <a:r>
              <a:rPr lang="en-US" sz="2400" dirty="0">
                <a:latin typeface="Tahoma" pitchFamily="34" charset="0"/>
                <a:cs typeface="Tahoma" pitchFamily="34" charset="0"/>
              </a:rPr>
              <a:t> </a:t>
            </a:r>
            <a:r>
              <a:rPr lang="en-US" sz="2400" dirty="0" err="1">
                <a:latin typeface="Tahoma" pitchFamily="34" charset="0"/>
                <a:cs typeface="Tahoma" pitchFamily="34" charset="0"/>
              </a:rPr>
              <a:t>kavrayabilmeleri</a:t>
            </a:r>
            <a:r>
              <a:rPr lang="en-US" sz="2400" dirty="0">
                <a:latin typeface="Tahoma" pitchFamily="34" charset="0"/>
                <a:cs typeface="Tahoma" pitchFamily="34" charset="0"/>
              </a:rPr>
              <a:t> </a:t>
            </a:r>
            <a:r>
              <a:rPr lang="en-US" sz="2400" dirty="0" err="1">
                <a:latin typeface="Tahoma" pitchFamily="34" charset="0"/>
                <a:cs typeface="Tahoma" pitchFamily="34" charset="0"/>
              </a:rPr>
              <a:t>için</a:t>
            </a:r>
            <a:r>
              <a:rPr lang="en-US" sz="2400" dirty="0">
                <a:latin typeface="Tahoma" pitchFamily="34" charset="0"/>
                <a:cs typeface="Tahoma" pitchFamily="34" charset="0"/>
              </a:rPr>
              <a:t> </a:t>
            </a:r>
            <a:r>
              <a:rPr lang="en-US" sz="2400" dirty="0" err="1">
                <a:latin typeface="Tahoma" pitchFamily="34" charset="0"/>
                <a:cs typeface="Tahoma" pitchFamily="34" charset="0"/>
              </a:rPr>
              <a:t>sırığın</a:t>
            </a:r>
            <a:r>
              <a:rPr lang="en-US" sz="2400" dirty="0">
                <a:latin typeface="Tahoma" pitchFamily="34" charset="0"/>
                <a:cs typeface="Tahoma" pitchFamily="34" charset="0"/>
              </a:rPr>
              <a:t> </a:t>
            </a:r>
            <a:r>
              <a:rPr lang="en-US" sz="2400" dirty="0" err="1">
                <a:latin typeface="Tahoma" pitchFamily="34" charset="0"/>
                <a:cs typeface="Tahoma" pitchFamily="34" charset="0"/>
              </a:rPr>
              <a:t>üzerine</a:t>
            </a:r>
            <a:r>
              <a:rPr lang="en-US" sz="2400" dirty="0">
                <a:latin typeface="Tahoma" pitchFamily="34" charset="0"/>
                <a:cs typeface="Tahoma" pitchFamily="34" charset="0"/>
              </a:rPr>
              <a:t> </a:t>
            </a:r>
            <a:r>
              <a:rPr lang="en-US" sz="2400" dirty="0" err="1">
                <a:latin typeface="Tahoma" pitchFamily="34" charset="0"/>
                <a:cs typeface="Tahoma" pitchFamily="34" charset="0"/>
              </a:rPr>
              <a:t>ya</a:t>
            </a:r>
            <a:r>
              <a:rPr lang="en-US" sz="2400" dirty="0">
                <a:latin typeface="Tahoma" pitchFamily="34" charset="0"/>
                <a:cs typeface="Tahoma" pitchFamily="34" charset="0"/>
              </a:rPr>
              <a:t> da </a:t>
            </a:r>
            <a:r>
              <a:rPr lang="en-US" sz="2400" dirty="0" err="1">
                <a:latin typeface="Tahoma" pitchFamily="34" charset="0"/>
                <a:cs typeface="Tahoma" pitchFamily="34" charset="0"/>
              </a:rPr>
              <a:t>ellerine</a:t>
            </a:r>
            <a:r>
              <a:rPr lang="en-US" sz="2400" dirty="0">
                <a:latin typeface="Tahoma" pitchFamily="34" charset="0"/>
                <a:cs typeface="Tahoma" pitchFamily="34" charset="0"/>
              </a:rPr>
              <a:t> </a:t>
            </a:r>
            <a:r>
              <a:rPr lang="en-US" sz="2400" dirty="0" err="1">
                <a:latin typeface="Tahoma" pitchFamily="34" charset="0"/>
                <a:cs typeface="Tahoma" pitchFamily="34" charset="0"/>
              </a:rPr>
              <a:t>kavramayı</a:t>
            </a:r>
            <a:r>
              <a:rPr lang="en-US" sz="2400" dirty="0">
                <a:latin typeface="Tahoma" pitchFamily="34" charset="0"/>
                <a:cs typeface="Tahoma" pitchFamily="34" charset="0"/>
              </a:rPr>
              <a:t> </a:t>
            </a:r>
            <a:r>
              <a:rPr lang="en-US" sz="2400" dirty="0" err="1">
                <a:latin typeface="Tahoma" pitchFamily="34" charset="0"/>
                <a:cs typeface="Tahoma" pitchFamily="34" charset="0"/>
              </a:rPr>
              <a:t>kolaylaştırıcı</a:t>
            </a:r>
            <a:r>
              <a:rPr lang="en-US" sz="2400" dirty="0">
                <a:latin typeface="Tahoma" pitchFamily="34" charset="0"/>
                <a:cs typeface="Tahoma" pitchFamily="34" charset="0"/>
              </a:rPr>
              <a:t> </a:t>
            </a:r>
            <a:r>
              <a:rPr lang="en-US" sz="2400" dirty="0" err="1">
                <a:latin typeface="Tahoma" pitchFamily="34" charset="0"/>
                <a:cs typeface="Tahoma" pitchFamily="34" charset="0"/>
              </a:rPr>
              <a:t>kimyasal</a:t>
            </a:r>
            <a:r>
              <a:rPr lang="en-US" sz="2400" dirty="0">
                <a:latin typeface="Tahoma" pitchFamily="34" charset="0"/>
                <a:cs typeface="Tahoma" pitchFamily="34" charset="0"/>
              </a:rPr>
              <a:t> </a:t>
            </a:r>
            <a:r>
              <a:rPr lang="en-US" sz="2400" dirty="0" err="1">
                <a:latin typeface="Tahoma" pitchFamily="34" charset="0"/>
                <a:cs typeface="Tahoma" pitchFamily="34" charset="0"/>
              </a:rPr>
              <a:t>maddeler</a:t>
            </a:r>
            <a:r>
              <a:rPr lang="en-US" sz="2400" dirty="0">
                <a:latin typeface="Tahoma" pitchFamily="34" charset="0"/>
                <a:cs typeface="Tahoma" pitchFamily="34" charset="0"/>
              </a:rPr>
              <a:t> </a:t>
            </a:r>
            <a:r>
              <a:rPr lang="en-US" sz="2400" dirty="0" err="1">
                <a:latin typeface="Tahoma" pitchFamily="34" charset="0"/>
                <a:cs typeface="Tahoma" pitchFamily="34" charset="0"/>
              </a:rPr>
              <a:t>sürebilirler</a:t>
            </a:r>
            <a:r>
              <a:rPr lang="en-US" sz="2400" dirty="0">
                <a:latin typeface="Tahoma" pitchFamily="34" charset="0"/>
                <a:cs typeface="Tahoma" pitchFamily="34" charset="0"/>
              </a:rPr>
              <a:t>. </a:t>
            </a:r>
            <a:r>
              <a:rPr lang="en-US" sz="2400" dirty="0" err="1" smtClean="0">
                <a:solidFill>
                  <a:srgbClr val="0070C0"/>
                </a:solidFill>
                <a:latin typeface="Tahoma" pitchFamily="34" charset="0"/>
                <a:cs typeface="Tahoma" pitchFamily="34" charset="0"/>
              </a:rPr>
              <a:t>Atletin</a:t>
            </a:r>
            <a:r>
              <a:rPr lang="en-US" sz="2400" dirty="0" smtClean="0">
                <a:solidFill>
                  <a:srgbClr val="0070C0"/>
                </a:solidFill>
                <a:latin typeface="Tahoma" pitchFamily="34" charset="0"/>
                <a:cs typeface="Tahoma" pitchFamily="34" charset="0"/>
              </a:rPr>
              <a:t> </a:t>
            </a:r>
            <a:r>
              <a:rPr lang="en-US" sz="2400" dirty="0" err="1">
                <a:solidFill>
                  <a:srgbClr val="0070C0"/>
                </a:solidFill>
                <a:latin typeface="Tahoma" pitchFamily="34" charset="0"/>
                <a:cs typeface="Tahoma" pitchFamily="34" charset="0"/>
              </a:rPr>
              <a:t>eldiven</a:t>
            </a:r>
            <a:r>
              <a:rPr lang="en-US" sz="2400" dirty="0">
                <a:solidFill>
                  <a:srgbClr val="0070C0"/>
                </a:solidFill>
                <a:latin typeface="Tahoma" pitchFamily="34" charset="0"/>
                <a:cs typeface="Tahoma" pitchFamily="34" charset="0"/>
              </a:rPr>
              <a:t> </a:t>
            </a:r>
            <a:r>
              <a:rPr lang="en-US" sz="2400" dirty="0" err="1">
                <a:solidFill>
                  <a:srgbClr val="0070C0"/>
                </a:solidFill>
                <a:latin typeface="Tahoma" pitchFamily="34" charset="0"/>
                <a:cs typeface="Tahoma" pitchFamily="34" charset="0"/>
              </a:rPr>
              <a:t>kullanmasına</a:t>
            </a:r>
            <a:r>
              <a:rPr lang="en-US" sz="2400" dirty="0">
                <a:solidFill>
                  <a:srgbClr val="0070C0"/>
                </a:solidFill>
                <a:latin typeface="Tahoma" pitchFamily="34" charset="0"/>
                <a:cs typeface="Tahoma" pitchFamily="34" charset="0"/>
              </a:rPr>
              <a:t> </a:t>
            </a:r>
            <a:r>
              <a:rPr lang="en-US" sz="2400" dirty="0" err="1">
                <a:solidFill>
                  <a:srgbClr val="0070C0"/>
                </a:solidFill>
                <a:latin typeface="Tahoma" pitchFamily="34" charset="0"/>
                <a:cs typeface="Tahoma" pitchFamily="34" charset="0"/>
              </a:rPr>
              <a:t>izin</a:t>
            </a:r>
            <a:r>
              <a:rPr lang="en-US" sz="2400" dirty="0">
                <a:solidFill>
                  <a:srgbClr val="0070C0"/>
                </a:solidFill>
                <a:latin typeface="Tahoma" pitchFamily="34" charset="0"/>
                <a:cs typeface="Tahoma" pitchFamily="34" charset="0"/>
              </a:rPr>
              <a:t> </a:t>
            </a:r>
            <a:r>
              <a:rPr lang="en-US" sz="2400" dirty="0" err="1">
                <a:solidFill>
                  <a:srgbClr val="0070C0"/>
                </a:solidFill>
                <a:latin typeface="Tahoma" pitchFamily="34" charset="0"/>
                <a:cs typeface="Tahoma" pitchFamily="34" charset="0"/>
              </a:rPr>
              <a:t>verilir</a:t>
            </a:r>
            <a:r>
              <a:rPr lang="en-US" sz="2400" dirty="0">
                <a:solidFill>
                  <a:srgbClr val="0070C0"/>
                </a:solidFill>
                <a:latin typeface="Tahoma" pitchFamily="34" charset="0"/>
                <a:cs typeface="Tahoma" pitchFamily="34" charset="0"/>
              </a:rPr>
              <a:t>.</a:t>
            </a:r>
            <a:endParaRPr lang="tr-TR" sz="2400" dirty="0">
              <a:solidFill>
                <a:srgbClr val="0070C0"/>
              </a:solidFill>
              <a:latin typeface="Tahoma" pitchFamily="34" charset="0"/>
              <a:cs typeface="Tahoma" pitchFamily="34" charset="0"/>
            </a:endParaRPr>
          </a:p>
          <a:p>
            <a:pPr algn="just"/>
            <a:endParaRPr lang="tr-TR" altLang="tr-TR" sz="2400" b="1" dirty="0">
              <a:solidFill>
                <a:srgbClr val="FF0000"/>
              </a:solidFill>
              <a:latin typeface="Tahoma" pitchFamily="34" charset="0"/>
              <a:cs typeface="Tahoma" pitchFamily="34" charset="0"/>
            </a:endParaRPr>
          </a:p>
          <a:p>
            <a:pPr algn="just"/>
            <a:r>
              <a:rPr lang="tr-TR" sz="2400" u="sng" dirty="0" smtClean="0">
                <a:solidFill>
                  <a:srgbClr val="FF0000"/>
                </a:solidFill>
                <a:latin typeface="Tahoma" pitchFamily="34" charset="0"/>
                <a:cs typeface="Tahoma" pitchFamily="34" charset="0"/>
              </a:rPr>
              <a:t>KURAL : </a:t>
            </a:r>
            <a:r>
              <a:rPr lang="tr-TR" sz="2400" u="sng" dirty="0">
                <a:solidFill>
                  <a:srgbClr val="FF0000"/>
                </a:solidFill>
                <a:latin typeface="Tahoma" pitchFamily="34" charset="0"/>
                <a:cs typeface="Tahoma" pitchFamily="34" charset="0"/>
              </a:rPr>
              <a:t>183.6</a:t>
            </a:r>
          </a:p>
          <a:p>
            <a:pPr algn="just"/>
            <a:r>
              <a:rPr lang="en-US" sz="2400" dirty="0">
                <a:latin typeface="Tahoma" pitchFamily="34" charset="0"/>
                <a:cs typeface="Tahoma" pitchFamily="34" charset="0"/>
              </a:rPr>
              <a:t>Not: </a:t>
            </a:r>
            <a:r>
              <a:rPr lang="en-US" sz="2400" dirty="0" err="1">
                <a:latin typeface="Tahoma" pitchFamily="34" charset="0"/>
                <a:cs typeface="Tahoma" pitchFamily="34" charset="0"/>
              </a:rPr>
              <a:t>Atlet</a:t>
            </a:r>
            <a:r>
              <a:rPr lang="en-US" sz="2400" dirty="0">
                <a:latin typeface="Tahoma" pitchFamily="34" charset="0"/>
                <a:cs typeface="Tahoma" pitchFamily="34" charset="0"/>
              </a:rPr>
              <a:t> </a:t>
            </a:r>
            <a:r>
              <a:rPr lang="en-US" sz="2400" dirty="0" err="1">
                <a:latin typeface="Tahoma" pitchFamily="34" charset="0"/>
                <a:cs typeface="Tahoma" pitchFamily="34" charset="0"/>
              </a:rPr>
              <a:t>atlayışı</a:t>
            </a:r>
            <a:r>
              <a:rPr lang="en-US" sz="2400" dirty="0">
                <a:latin typeface="Tahoma" pitchFamily="34" charset="0"/>
                <a:cs typeface="Tahoma" pitchFamily="34" charset="0"/>
              </a:rPr>
              <a:t> </a:t>
            </a:r>
            <a:r>
              <a:rPr lang="en-US" sz="2400" dirty="0" err="1">
                <a:latin typeface="Tahoma" pitchFamily="34" charset="0"/>
                <a:cs typeface="Tahoma" pitchFamily="34" charset="0"/>
              </a:rPr>
              <a:t>müddetince</a:t>
            </a:r>
            <a:r>
              <a:rPr lang="en-US" sz="2400" dirty="0">
                <a:latin typeface="Tahoma" pitchFamily="34" charset="0"/>
                <a:cs typeface="Tahoma" pitchFamily="34" charset="0"/>
              </a:rPr>
              <a:t>, </a:t>
            </a:r>
            <a:r>
              <a:rPr lang="en-US" sz="2400" dirty="0" err="1">
                <a:latin typeface="Tahoma" pitchFamily="34" charset="0"/>
                <a:cs typeface="Tahoma" pitchFamily="34" charset="0"/>
              </a:rPr>
              <a:t>kendine</a:t>
            </a:r>
            <a:r>
              <a:rPr lang="en-US" sz="2400" dirty="0">
                <a:latin typeface="Tahoma" pitchFamily="34" charset="0"/>
                <a:cs typeface="Tahoma" pitchFamily="34" charset="0"/>
              </a:rPr>
              <a:t> </a:t>
            </a:r>
            <a:r>
              <a:rPr lang="en-US" sz="2400" dirty="0" err="1">
                <a:latin typeface="Tahoma" pitchFamily="34" charset="0"/>
                <a:cs typeface="Tahoma" pitchFamily="34" charset="0"/>
              </a:rPr>
              <a:t>ekstra</a:t>
            </a:r>
            <a:r>
              <a:rPr lang="en-US" sz="2400" dirty="0">
                <a:latin typeface="Tahoma" pitchFamily="34" charset="0"/>
                <a:cs typeface="Tahoma" pitchFamily="34" charset="0"/>
              </a:rPr>
              <a:t> </a:t>
            </a:r>
            <a:r>
              <a:rPr lang="en-US" sz="2400" dirty="0" err="1">
                <a:latin typeface="Tahoma" pitchFamily="34" charset="0"/>
                <a:cs typeface="Tahoma" pitchFamily="34" charset="0"/>
              </a:rPr>
              <a:t>koruma</a:t>
            </a:r>
            <a:r>
              <a:rPr lang="en-US" sz="2400" dirty="0">
                <a:latin typeface="Tahoma" pitchFamily="34" charset="0"/>
                <a:cs typeface="Tahoma" pitchFamily="34" charset="0"/>
              </a:rPr>
              <a:t> </a:t>
            </a:r>
            <a:r>
              <a:rPr lang="en-US" sz="2400" dirty="0" err="1">
                <a:latin typeface="Tahoma" pitchFamily="34" charset="0"/>
                <a:cs typeface="Tahoma" pitchFamily="34" charset="0"/>
              </a:rPr>
              <a:t>sağlamak</a:t>
            </a:r>
            <a:r>
              <a:rPr lang="en-US" sz="2400" dirty="0">
                <a:latin typeface="Tahoma" pitchFamily="34" charset="0"/>
                <a:cs typeface="Tahoma" pitchFamily="34" charset="0"/>
              </a:rPr>
              <a:t> </a:t>
            </a:r>
            <a:r>
              <a:rPr lang="en-US" sz="2400" dirty="0" err="1">
                <a:latin typeface="Tahoma" pitchFamily="34" charset="0"/>
                <a:cs typeface="Tahoma" pitchFamily="34" charset="0"/>
              </a:rPr>
              <a:t>amacıyla</a:t>
            </a:r>
            <a:r>
              <a:rPr lang="en-US" sz="2400" dirty="0">
                <a:latin typeface="Tahoma" pitchFamily="34" charset="0"/>
                <a:cs typeface="Tahoma" pitchFamily="34" charset="0"/>
              </a:rPr>
              <a:t> , </a:t>
            </a:r>
            <a:r>
              <a:rPr lang="en-US" sz="2400" dirty="0" err="1">
                <a:latin typeface="Tahoma" pitchFamily="34" charset="0"/>
                <a:cs typeface="Tahoma" pitchFamily="34" charset="0"/>
              </a:rPr>
              <a:t>kazanın</a:t>
            </a:r>
            <a:r>
              <a:rPr lang="en-US" sz="2400" dirty="0">
                <a:latin typeface="Tahoma" pitchFamily="34" charset="0"/>
                <a:cs typeface="Tahoma" pitchFamily="34" charset="0"/>
              </a:rPr>
              <a:t> </a:t>
            </a:r>
            <a:r>
              <a:rPr lang="en-US" sz="2400" dirty="0" err="1">
                <a:latin typeface="Tahoma" pitchFamily="34" charset="0"/>
                <a:cs typeface="Tahoma" pitchFamily="34" charset="0"/>
              </a:rPr>
              <a:t>etrafına</a:t>
            </a:r>
            <a:r>
              <a:rPr lang="en-US" sz="2400" dirty="0">
                <a:latin typeface="Tahoma" pitchFamily="34" charset="0"/>
                <a:cs typeface="Tahoma" pitchFamily="34" charset="0"/>
              </a:rPr>
              <a:t> </a:t>
            </a:r>
            <a:r>
              <a:rPr lang="en-US" sz="2400" dirty="0" err="1">
                <a:latin typeface="Tahoma" pitchFamily="34" charset="0"/>
                <a:cs typeface="Tahoma" pitchFamily="34" charset="0"/>
              </a:rPr>
              <a:t>koruyucu</a:t>
            </a:r>
            <a:r>
              <a:rPr lang="en-US" sz="2400" dirty="0">
                <a:latin typeface="Tahoma" pitchFamily="34" charset="0"/>
                <a:cs typeface="Tahoma" pitchFamily="34" charset="0"/>
              </a:rPr>
              <a:t> </a:t>
            </a:r>
            <a:r>
              <a:rPr lang="en-US" sz="2400" dirty="0" err="1">
                <a:latin typeface="Tahoma" pitchFamily="34" charset="0"/>
                <a:cs typeface="Tahoma" pitchFamily="34" charset="0"/>
              </a:rPr>
              <a:t>malzeme</a:t>
            </a:r>
            <a:r>
              <a:rPr lang="en-US" sz="2400" dirty="0">
                <a:latin typeface="Tahoma" pitchFamily="34" charset="0"/>
                <a:cs typeface="Tahoma" pitchFamily="34" charset="0"/>
              </a:rPr>
              <a:t> </a:t>
            </a:r>
            <a:r>
              <a:rPr lang="en-US" sz="2400" dirty="0" err="1">
                <a:latin typeface="Tahoma" pitchFamily="34" charset="0"/>
                <a:cs typeface="Tahoma" pitchFamily="34" charset="0"/>
              </a:rPr>
              <a:t>yerleştirebilir</a:t>
            </a:r>
            <a:r>
              <a:rPr lang="en-US" sz="2400" dirty="0">
                <a:latin typeface="Tahoma" pitchFamily="34" charset="0"/>
                <a:cs typeface="Tahoma" pitchFamily="34" charset="0"/>
              </a:rPr>
              <a:t>. </a:t>
            </a:r>
            <a:r>
              <a:rPr lang="en-US" sz="2400" dirty="0" err="1">
                <a:latin typeface="Tahoma" pitchFamily="34" charset="0"/>
                <a:cs typeface="Tahoma" pitchFamily="34" charset="0"/>
              </a:rPr>
              <a:t>Böyle</a:t>
            </a:r>
            <a:r>
              <a:rPr lang="en-US" sz="2400" dirty="0">
                <a:latin typeface="Tahoma" pitchFamily="34" charset="0"/>
                <a:cs typeface="Tahoma" pitchFamily="34" charset="0"/>
              </a:rPr>
              <a:t> </a:t>
            </a:r>
            <a:r>
              <a:rPr lang="en-US" sz="2400" dirty="0" err="1">
                <a:latin typeface="Tahoma" pitchFamily="34" charset="0"/>
                <a:cs typeface="Tahoma" pitchFamily="34" charset="0"/>
              </a:rPr>
              <a:t>bir</a:t>
            </a:r>
            <a:r>
              <a:rPr lang="en-US" sz="2400" dirty="0">
                <a:latin typeface="Tahoma" pitchFamily="34" charset="0"/>
                <a:cs typeface="Tahoma" pitchFamily="34" charset="0"/>
              </a:rPr>
              <a:t> </a:t>
            </a:r>
            <a:r>
              <a:rPr lang="en-US" sz="2400" dirty="0" err="1">
                <a:latin typeface="Tahoma" pitchFamily="34" charset="0"/>
                <a:cs typeface="Tahoma" pitchFamily="34" charset="0"/>
              </a:rPr>
              <a:t>koruma</a:t>
            </a:r>
            <a:r>
              <a:rPr lang="en-US" sz="2400" dirty="0">
                <a:latin typeface="Tahoma" pitchFamily="34" charset="0"/>
                <a:cs typeface="Tahoma" pitchFamily="34" charset="0"/>
              </a:rPr>
              <a:t> </a:t>
            </a:r>
            <a:r>
              <a:rPr lang="en-US" sz="2400" dirty="0" err="1">
                <a:latin typeface="Tahoma" pitchFamily="34" charset="0"/>
                <a:cs typeface="Tahoma" pitchFamily="34" charset="0"/>
              </a:rPr>
              <a:t>atletin</a:t>
            </a:r>
            <a:r>
              <a:rPr lang="en-US" sz="2400" dirty="0">
                <a:latin typeface="Tahoma" pitchFamily="34" charset="0"/>
                <a:cs typeface="Tahoma" pitchFamily="34" charset="0"/>
              </a:rPr>
              <a:t> </a:t>
            </a:r>
            <a:r>
              <a:rPr lang="en-US" sz="2400" dirty="0" err="1">
                <a:latin typeface="Tahoma" pitchFamily="34" charset="0"/>
                <a:cs typeface="Tahoma" pitchFamily="34" charset="0"/>
              </a:rPr>
              <a:t>izin</a:t>
            </a:r>
            <a:r>
              <a:rPr lang="en-US" sz="2400" dirty="0">
                <a:latin typeface="Tahoma" pitchFamily="34" charset="0"/>
                <a:cs typeface="Tahoma" pitchFamily="34" charset="0"/>
              </a:rPr>
              <a:t> </a:t>
            </a:r>
            <a:r>
              <a:rPr lang="en-US" sz="2400" dirty="0" err="1">
                <a:latin typeface="Tahoma" pitchFamily="34" charset="0"/>
                <a:cs typeface="Tahoma" pitchFamily="34" charset="0"/>
              </a:rPr>
              <a:t>verilen</a:t>
            </a:r>
            <a:r>
              <a:rPr lang="en-US" sz="2400" dirty="0">
                <a:latin typeface="Tahoma" pitchFamily="34" charset="0"/>
                <a:cs typeface="Tahoma" pitchFamily="34" charset="0"/>
              </a:rPr>
              <a:t> </a:t>
            </a:r>
            <a:r>
              <a:rPr lang="en-US" sz="2400" dirty="0" err="1">
                <a:latin typeface="Tahoma" pitchFamily="34" charset="0"/>
                <a:cs typeface="Tahoma" pitchFamily="34" charset="0"/>
              </a:rPr>
              <a:t>atlayış</a:t>
            </a:r>
            <a:r>
              <a:rPr lang="en-US" sz="2400" dirty="0">
                <a:latin typeface="Tahoma" pitchFamily="34" charset="0"/>
                <a:cs typeface="Tahoma" pitchFamily="34" charset="0"/>
              </a:rPr>
              <a:t> </a:t>
            </a:r>
            <a:r>
              <a:rPr lang="en-US" sz="2400" dirty="0" err="1">
                <a:latin typeface="Tahoma" pitchFamily="34" charset="0"/>
                <a:cs typeface="Tahoma" pitchFamily="34" charset="0"/>
              </a:rPr>
              <a:t>süresi</a:t>
            </a:r>
            <a:r>
              <a:rPr lang="en-US" sz="2400" dirty="0">
                <a:latin typeface="Tahoma" pitchFamily="34" charset="0"/>
                <a:cs typeface="Tahoma" pitchFamily="34" charset="0"/>
              </a:rPr>
              <a:t> </a:t>
            </a:r>
            <a:r>
              <a:rPr lang="en-US" sz="2400" dirty="0" err="1">
                <a:latin typeface="Tahoma" pitchFamily="34" charset="0"/>
                <a:cs typeface="Tahoma" pitchFamily="34" charset="0"/>
              </a:rPr>
              <a:t>içerisinde</a:t>
            </a:r>
            <a:r>
              <a:rPr lang="en-US" sz="2400" dirty="0">
                <a:latin typeface="Tahoma" pitchFamily="34" charset="0"/>
                <a:cs typeface="Tahoma" pitchFamily="34" charset="0"/>
              </a:rPr>
              <a:t> </a:t>
            </a:r>
            <a:r>
              <a:rPr lang="en-US" sz="2400" dirty="0" err="1">
                <a:latin typeface="Tahoma" pitchFamily="34" charset="0"/>
                <a:cs typeface="Tahoma" pitchFamily="34" charset="0"/>
              </a:rPr>
              <a:t>yerleştirilmeli</a:t>
            </a:r>
            <a:r>
              <a:rPr lang="en-US" sz="2400" dirty="0">
                <a:latin typeface="Tahoma" pitchFamily="34" charset="0"/>
                <a:cs typeface="Tahoma" pitchFamily="34" charset="0"/>
              </a:rPr>
              <a:t> </a:t>
            </a:r>
            <a:r>
              <a:rPr lang="en-US" sz="2400" dirty="0" err="1">
                <a:latin typeface="Tahoma" pitchFamily="34" charset="0"/>
                <a:cs typeface="Tahoma" pitchFamily="34" charset="0"/>
              </a:rPr>
              <a:t>ve</a:t>
            </a:r>
            <a:r>
              <a:rPr lang="en-US" sz="2400" dirty="0">
                <a:latin typeface="Tahoma" pitchFamily="34" charset="0"/>
                <a:cs typeface="Tahoma" pitchFamily="34" charset="0"/>
              </a:rPr>
              <a:t> </a:t>
            </a:r>
            <a:r>
              <a:rPr lang="en-US" sz="2400" dirty="0" err="1">
                <a:latin typeface="Tahoma" pitchFamily="34" charset="0"/>
                <a:cs typeface="Tahoma" pitchFamily="34" charset="0"/>
              </a:rPr>
              <a:t>atayış</a:t>
            </a:r>
            <a:r>
              <a:rPr lang="en-US" sz="2400" dirty="0">
                <a:latin typeface="Tahoma" pitchFamily="34" charset="0"/>
                <a:cs typeface="Tahoma" pitchFamily="34" charset="0"/>
              </a:rPr>
              <a:t> biter </a:t>
            </a:r>
            <a:r>
              <a:rPr lang="en-US" sz="2400" dirty="0" err="1">
                <a:latin typeface="Tahoma" pitchFamily="34" charset="0"/>
                <a:cs typeface="Tahoma" pitchFamily="34" charset="0"/>
              </a:rPr>
              <a:t>bitmez</a:t>
            </a:r>
            <a:r>
              <a:rPr lang="en-US" sz="2400" dirty="0">
                <a:latin typeface="Tahoma" pitchFamily="34" charset="0"/>
                <a:cs typeface="Tahoma" pitchFamily="34" charset="0"/>
              </a:rPr>
              <a:t> </a:t>
            </a:r>
            <a:r>
              <a:rPr lang="en-US" sz="2400" dirty="0" err="1">
                <a:latin typeface="Tahoma" pitchFamily="34" charset="0"/>
                <a:cs typeface="Tahoma" pitchFamily="34" charset="0"/>
              </a:rPr>
              <a:t>kaldırılmalıdır</a:t>
            </a:r>
            <a:r>
              <a:rPr lang="en-US" sz="2400" dirty="0">
                <a:latin typeface="Tahoma" pitchFamily="34" charset="0"/>
                <a:cs typeface="Tahoma" pitchFamily="34" charset="0"/>
              </a:rPr>
              <a:t>. </a:t>
            </a:r>
            <a:endParaRPr lang="tr-TR" sz="2400" dirty="0">
              <a:latin typeface="Tahoma" pitchFamily="34" charset="0"/>
              <a:cs typeface="Tahoma" pitchFamily="34" charset="0"/>
            </a:endParaRPr>
          </a:p>
          <a:p>
            <a:pPr algn="just"/>
            <a:endParaRPr lang="tr-TR" altLang="tr-TR" sz="2400" dirty="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3" name="Rectangle 4"/>
          <p:cNvSpPr>
            <a:spLocks noChangeArrowheads="1"/>
          </p:cNvSpPr>
          <p:nvPr/>
        </p:nvSpPr>
        <p:spPr bwMode="auto">
          <a:xfrm>
            <a:off x="0" y="10"/>
            <a:ext cx="1015797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YATAY ATLAMALAR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5365" name="Dikdörtgen 1"/>
          <p:cNvSpPr>
            <a:spLocks noChangeArrowheads="1"/>
          </p:cNvSpPr>
          <p:nvPr/>
        </p:nvSpPr>
        <p:spPr bwMode="auto">
          <a:xfrm>
            <a:off x="1768839" y="1058863"/>
            <a:ext cx="10035818" cy="3785652"/>
          </a:xfrm>
          <a:prstGeom prst="rect">
            <a:avLst/>
          </a:prstGeom>
          <a:noFill/>
          <a:ln w="9525">
            <a:noFill/>
            <a:miter lim="800000"/>
            <a:headEnd/>
            <a:tailEnd/>
          </a:ln>
        </p:spPr>
        <p:txBody>
          <a:bodyPr wrap="square">
            <a:spAutoFit/>
          </a:bodyPr>
          <a:lstStyle/>
          <a:p>
            <a:pPr algn="just" eaLnBrk="1" hangingPunct="1"/>
            <a:r>
              <a:rPr lang="tr-TR" altLang="tr-TR" sz="2400" u="sng" dirty="0">
                <a:solidFill>
                  <a:srgbClr val="FF0000"/>
                </a:solidFill>
                <a:latin typeface="Tahoma" pitchFamily="34" charset="0"/>
                <a:cs typeface="Tahoma" pitchFamily="34" charset="0"/>
              </a:rPr>
              <a:t>KURAL 184.8</a:t>
            </a:r>
          </a:p>
          <a:p>
            <a:pPr algn="just" eaLnBrk="1" hangingPunct="1"/>
            <a:endParaRPr lang="tr-TR" altLang="tr-TR" sz="2400" dirty="0">
              <a:latin typeface="Tahoma" pitchFamily="34" charset="0"/>
              <a:cs typeface="Tahoma" pitchFamily="34" charset="0"/>
            </a:endParaRPr>
          </a:p>
          <a:p>
            <a:pPr algn="just"/>
            <a:r>
              <a:rPr lang="tr-TR" sz="2400" dirty="0" smtClean="0">
                <a:latin typeface="Tahoma" pitchFamily="34" charset="0"/>
                <a:cs typeface="Tahoma" pitchFamily="34" charset="0"/>
              </a:rPr>
              <a:t>    </a:t>
            </a:r>
            <a:r>
              <a:rPr lang="en-US" sz="2400" dirty="0" smtClean="0">
                <a:latin typeface="Tahoma" pitchFamily="34" charset="0"/>
                <a:cs typeface="Tahoma" pitchFamily="34" charset="0"/>
              </a:rPr>
              <a:t>Her </a:t>
            </a:r>
            <a:r>
              <a:rPr lang="en-US" sz="2400" dirty="0" err="1">
                <a:latin typeface="Tahoma" pitchFamily="34" charset="0"/>
                <a:cs typeface="Tahoma" pitchFamily="34" charset="0"/>
              </a:rPr>
              <a:t>atlayışın</a:t>
            </a:r>
            <a:r>
              <a:rPr lang="en-US" sz="2400" dirty="0">
                <a:latin typeface="Tahoma" pitchFamily="34" charset="0"/>
                <a:cs typeface="Tahoma" pitchFamily="34" charset="0"/>
              </a:rPr>
              <a:t> </a:t>
            </a:r>
            <a:r>
              <a:rPr lang="en-US" sz="2400" dirty="0" err="1">
                <a:latin typeface="Tahoma" pitchFamily="34" charset="0"/>
                <a:cs typeface="Tahoma" pitchFamily="34" charset="0"/>
              </a:rPr>
              <a:t>ölçümü</a:t>
            </a:r>
            <a:r>
              <a:rPr lang="en-US" sz="2400" dirty="0">
                <a:latin typeface="Tahoma" pitchFamily="34" charset="0"/>
                <a:cs typeface="Tahoma" pitchFamily="34" charset="0"/>
              </a:rPr>
              <a:t>, </a:t>
            </a:r>
            <a:r>
              <a:rPr lang="en-US" sz="2400" dirty="0" err="1">
                <a:latin typeface="Tahoma" pitchFamily="34" charset="0"/>
                <a:cs typeface="Tahoma" pitchFamily="34" charset="0"/>
              </a:rPr>
              <a:t>atlayıştan</a:t>
            </a:r>
            <a:r>
              <a:rPr lang="en-US" sz="2400" dirty="0">
                <a:latin typeface="Tahoma" pitchFamily="34" charset="0"/>
                <a:cs typeface="Tahoma" pitchFamily="34" charset="0"/>
              </a:rPr>
              <a:t> </a:t>
            </a:r>
            <a:r>
              <a:rPr lang="en-US" sz="2400" dirty="0" err="1">
                <a:latin typeface="Tahoma" pitchFamily="34" charset="0"/>
                <a:cs typeface="Tahoma" pitchFamily="34" charset="0"/>
              </a:rPr>
              <a:t>hemen</a:t>
            </a:r>
            <a:r>
              <a:rPr lang="en-US" sz="2400" dirty="0">
                <a:latin typeface="Tahoma" pitchFamily="34" charset="0"/>
                <a:cs typeface="Tahoma" pitchFamily="34" charset="0"/>
              </a:rPr>
              <a:t> </a:t>
            </a:r>
            <a:r>
              <a:rPr lang="en-US" sz="2400" dirty="0" err="1">
                <a:latin typeface="Tahoma" pitchFamily="34" charset="0"/>
                <a:cs typeface="Tahoma" pitchFamily="34" charset="0"/>
              </a:rPr>
              <a:t>sonra</a:t>
            </a:r>
            <a:r>
              <a:rPr lang="en-US" sz="2400" dirty="0">
                <a:latin typeface="Tahoma" pitchFamily="34" charset="0"/>
                <a:cs typeface="Tahoma" pitchFamily="34" charset="0"/>
              </a:rPr>
              <a:t> </a:t>
            </a:r>
            <a:r>
              <a:rPr lang="en-US" sz="2400" dirty="0" err="1">
                <a:latin typeface="Tahoma" pitchFamily="34" charset="0"/>
                <a:cs typeface="Tahoma" pitchFamily="34" charset="0"/>
              </a:rPr>
              <a:t>yapılacaktır</a:t>
            </a:r>
            <a:r>
              <a:rPr lang="en-US" sz="2400" dirty="0">
                <a:latin typeface="Tahoma" pitchFamily="34" charset="0"/>
                <a:cs typeface="Tahoma" pitchFamily="34" charset="0"/>
              </a:rPr>
              <a:t>. </a:t>
            </a:r>
            <a:r>
              <a:rPr lang="en-US" sz="2400" dirty="0" err="1">
                <a:latin typeface="Tahoma" pitchFamily="34" charset="0"/>
                <a:cs typeface="Tahoma" pitchFamily="34" charset="0"/>
              </a:rPr>
              <a:t>Tüm</a:t>
            </a:r>
            <a:r>
              <a:rPr lang="en-US" sz="2400" dirty="0">
                <a:latin typeface="Tahoma" pitchFamily="34" charset="0"/>
                <a:cs typeface="Tahoma" pitchFamily="34" charset="0"/>
              </a:rPr>
              <a:t> </a:t>
            </a:r>
            <a:r>
              <a:rPr lang="en-US" sz="2400" dirty="0" err="1">
                <a:latin typeface="Tahoma" pitchFamily="34" charset="0"/>
                <a:cs typeface="Tahoma" pitchFamily="34" charset="0"/>
              </a:rPr>
              <a:t>atlayışlar</a:t>
            </a:r>
            <a:r>
              <a:rPr lang="en-US" sz="2400" dirty="0">
                <a:latin typeface="Tahoma" pitchFamily="34" charset="0"/>
                <a:cs typeface="Tahoma" pitchFamily="34" charset="0"/>
              </a:rPr>
              <a:t>, </a:t>
            </a:r>
            <a:r>
              <a:rPr lang="en-US" sz="2400" dirty="0" err="1">
                <a:latin typeface="Tahoma" pitchFamily="34" charset="0"/>
                <a:cs typeface="Tahoma" pitchFamily="34" charset="0"/>
              </a:rPr>
              <a:t>vücudun</a:t>
            </a:r>
            <a:r>
              <a:rPr lang="en-US" sz="2400" dirty="0">
                <a:latin typeface="Tahoma" pitchFamily="34" charset="0"/>
                <a:cs typeface="Tahoma" pitchFamily="34" charset="0"/>
              </a:rPr>
              <a:t> her </a:t>
            </a:r>
            <a:r>
              <a:rPr lang="en-US" sz="2400" dirty="0" err="1">
                <a:latin typeface="Tahoma" pitchFamily="34" charset="0"/>
                <a:cs typeface="Tahoma" pitchFamily="34" charset="0"/>
              </a:rPr>
              <a:t>hangi</a:t>
            </a:r>
            <a:r>
              <a:rPr lang="en-US" sz="2400" dirty="0">
                <a:latin typeface="Tahoma" pitchFamily="34" charset="0"/>
                <a:cs typeface="Tahoma" pitchFamily="34" charset="0"/>
              </a:rPr>
              <a:t> </a:t>
            </a:r>
            <a:r>
              <a:rPr lang="en-US" sz="2400" dirty="0" err="1">
                <a:latin typeface="Tahoma" pitchFamily="34" charset="0"/>
                <a:cs typeface="Tahoma" pitchFamily="34" charset="0"/>
              </a:rPr>
              <a:t>bir</a:t>
            </a:r>
            <a:r>
              <a:rPr lang="en-US" sz="2400" dirty="0">
                <a:latin typeface="Tahoma" pitchFamily="34" charset="0"/>
                <a:cs typeface="Tahoma" pitchFamily="34" charset="0"/>
              </a:rPr>
              <a:t> </a:t>
            </a:r>
            <a:r>
              <a:rPr lang="en-US" sz="2400" dirty="0" err="1">
                <a:latin typeface="Tahoma" pitchFamily="34" charset="0"/>
                <a:cs typeface="Tahoma" pitchFamily="34" charset="0"/>
              </a:rPr>
              <a:t>kısmı</a:t>
            </a:r>
            <a:r>
              <a:rPr lang="en-US" sz="2400" dirty="0">
                <a:latin typeface="Tahoma" pitchFamily="34" charset="0"/>
                <a:cs typeface="Tahoma" pitchFamily="34" charset="0"/>
              </a:rPr>
              <a:t> </a:t>
            </a:r>
            <a:r>
              <a:rPr lang="en-US" sz="2400" dirty="0" err="1">
                <a:latin typeface="Tahoma" pitchFamily="34" charset="0"/>
                <a:cs typeface="Tahoma" pitchFamily="34" charset="0"/>
              </a:rPr>
              <a:t>ya</a:t>
            </a:r>
            <a:r>
              <a:rPr lang="en-US" sz="2400" dirty="0">
                <a:latin typeface="Tahoma" pitchFamily="34" charset="0"/>
                <a:cs typeface="Tahoma" pitchFamily="34" charset="0"/>
              </a:rPr>
              <a:t> da </a:t>
            </a:r>
            <a:r>
              <a:rPr lang="en-US" sz="2400" dirty="0">
                <a:solidFill>
                  <a:srgbClr val="FF0000"/>
                </a:solidFill>
                <a:latin typeface="Tahoma" pitchFamily="34" charset="0"/>
                <a:cs typeface="Tahoma" pitchFamily="34" charset="0"/>
              </a:rPr>
              <a:t>o </a:t>
            </a:r>
            <a:r>
              <a:rPr lang="en-US" sz="2400" dirty="0" err="1">
                <a:solidFill>
                  <a:srgbClr val="FF0000"/>
                </a:solidFill>
                <a:latin typeface="Tahoma" pitchFamily="34" charset="0"/>
                <a:cs typeface="Tahoma" pitchFamily="34" charset="0"/>
              </a:rPr>
              <a:t>anda</a:t>
            </a:r>
            <a:r>
              <a:rPr lang="en-US" sz="2400" dirty="0">
                <a:solidFill>
                  <a:srgbClr val="FF0000"/>
                </a:solidFill>
                <a:latin typeface="Tahoma" pitchFamily="34" charset="0"/>
                <a:cs typeface="Tahoma" pitchFamily="34" charset="0"/>
              </a:rPr>
              <a:t> </a:t>
            </a:r>
            <a:r>
              <a:rPr lang="en-US" sz="2400" dirty="0" err="1">
                <a:solidFill>
                  <a:srgbClr val="FF0000"/>
                </a:solidFill>
                <a:latin typeface="Tahoma" pitchFamily="34" charset="0"/>
                <a:cs typeface="Tahoma" pitchFamily="34" charset="0"/>
              </a:rPr>
              <a:t>vücuduna</a:t>
            </a:r>
            <a:r>
              <a:rPr lang="en-US" sz="2400" dirty="0">
                <a:solidFill>
                  <a:srgbClr val="FF0000"/>
                </a:solidFill>
                <a:latin typeface="Tahoma" pitchFamily="34" charset="0"/>
                <a:cs typeface="Tahoma" pitchFamily="34" charset="0"/>
              </a:rPr>
              <a:t> </a:t>
            </a:r>
            <a:r>
              <a:rPr lang="en-US" sz="2400" dirty="0" err="1">
                <a:solidFill>
                  <a:srgbClr val="FF0000"/>
                </a:solidFill>
                <a:latin typeface="Tahoma" pitchFamily="34" charset="0"/>
                <a:cs typeface="Tahoma" pitchFamily="34" charset="0"/>
              </a:rPr>
              <a:t>bağlı</a:t>
            </a:r>
            <a:r>
              <a:rPr lang="en-US" sz="2400" dirty="0">
                <a:solidFill>
                  <a:srgbClr val="FF0000"/>
                </a:solidFill>
                <a:latin typeface="Tahoma" pitchFamily="34" charset="0"/>
                <a:cs typeface="Tahoma" pitchFamily="34" charset="0"/>
              </a:rPr>
              <a:t> her </a:t>
            </a:r>
            <a:r>
              <a:rPr lang="en-US" sz="2400" dirty="0" err="1">
                <a:solidFill>
                  <a:srgbClr val="FF0000"/>
                </a:solidFill>
                <a:latin typeface="Tahoma" pitchFamily="34" charset="0"/>
                <a:cs typeface="Tahoma" pitchFamily="34" charset="0"/>
              </a:rPr>
              <a:t>hangi</a:t>
            </a:r>
            <a:r>
              <a:rPr lang="en-US" sz="2400" dirty="0">
                <a:solidFill>
                  <a:srgbClr val="FF0000"/>
                </a:solidFill>
                <a:latin typeface="Tahoma" pitchFamily="34" charset="0"/>
                <a:cs typeface="Tahoma" pitchFamily="34" charset="0"/>
              </a:rPr>
              <a:t> </a:t>
            </a:r>
            <a:r>
              <a:rPr lang="en-US" sz="2400" dirty="0" err="1">
                <a:solidFill>
                  <a:srgbClr val="FF0000"/>
                </a:solidFill>
                <a:latin typeface="Tahoma" pitchFamily="34" charset="0"/>
                <a:cs typeface="Tahoma" pitchFamily="34" charset="0"/>
              </a:rPr>
              <a:t>bir</a:t>
            </a:r>
            <a:r>
              <a:rPr lang="en-US" sz="2400" dirty="0">
                <a:solidFill>
                  <a:srgbClr val="FF0000"/>
                </a:solidFill>
                <a:latin typeface="Tahoma" pitchFamily="34" charset="0"/>
                <a:cs typeface="Tahoma" pitchFamily="34" charset="0"/>
              </a:rPr>
              <a:t> </a:t>
            </a:r>
            <a:r>
              <a:rPr lang="en-US" sz="2400" dirty="0" err="1">
                <a:solidFill>
                  <a:srgbClr val="FF0000"/>
                </a:solidFill>
                <a:latin typeface="Tahoma" pitchFamily="34" charset="0"/>
                <a:cs typeface="Tahoma" pitchFamily="34" charset="0"/>
              </a:rPr>
              <a:t>şey</a:t>
            </a:r>
            <a:r>
              <a:rPr lang="en-US" sz="2400" dirty="0">
                <a:solidFill>
                  <a:srgbClr val="FF0000"/>
                </a:solidFill>
                <a:latin typeface="Tahoma" pitchFamily="34" charset="0"/>
                <a:cs typeface="Tahoma" pitchFamily="34" charset="0"/>
              </a:rPr>
              <a:t> </a:t>
            </a:r>
            <a:r>
              <a:rPr lang="en-US" sz="2400" dirty="0" err="1">
                <a:solidFill>
                  <a:srgbClr val="FF0000"/>
                </a:solidFill>
                <a:latin typeface="Tahoma" pitchFamily="34" charset="0"/>
                <a:cs typeface="Tahoma" pitchFamily="34" charset="0"/>
              </a:rPr>
              <a:t>tarafından</a:t>
            </a:r>
            <a:r>
              <a:rPr lang="tr-TR" sz="2400" dirty="0" smtClean="0">
                <a:solidFill>
                  <a:srgbClr val="FF0000"/>
                </a:solidFill>
                <a:latin typeface="Tahoma" pitchFamily="34" charset="0"/>
                <a:cs typeface="Tahoma" pitchFamily="34" charset="0"/>
              </a:rPr>
              <a:t>,</a:t>
            </a:r>
            <a:r>
              <a:rPr lang="en-US" sz="2400" dirty="0" smtClean="0">
                <a:solidFill>
                  <a:srgbClr val="FF0000"/>
                </a:solidFill>
                <a:latin typeface="Tahoma" pitchFamily="34" charset="0"/>
                <a:cs typeface="Tahoma" pitchFamily="34" charset="0"/>
              </a:rPr>
              <a:t> </a:t>
            </a:r>
            <a:r>
              <a:rPr lang="en-US" sz="2400" dirty="0" err="1">
                <a:latin typeface="Tahoma" pitchFamily="34" charset="0"/>
                <a:cs typeface="Tahoma" pitchFamily="34" charset="0"/>
              </a:rPr>
              <a:t>kum</a:t>
            </a:r>
            <a:r>
              <a:rPr lang="en-US" sz="2400" dirty="0">
                <a:latin typeface="Tahoma" pitchFamily="34" charset="0"/>
                <a:cs typeface="Tahoma" pitchFamily="34" charset="0"/>
              </a:rPr>
              <a:t> </a:t>
            </a:r>
            <a:r>
              <a:rPr lang="en-US" sz="2400" dirty="0" err="1">
                <a:latin typeface="Tahoma" pitchFamily="34" charset="0"/>
                <a:cs typeface="Tahoma" pitchFamily="34" charset="0"/>
              </a:rPr>
              <a:t>havuzunda</a:t>
            </a:r>
            <a:r>
              <a:rPr lang="en-US" sz="2400" dirty="0">
                <a:latin typeface="Tahoma" pitchFamily="34" charset="0"/>
                <a:cs typeface="Tahoma" pitchFamily="34" charset="0"/>
              </a:rPr>
              <a:t> </a:t>
            </a:r>
            <a:r>
              <a:rPr lang="en-US" sz="2400" dirty="0" err="1">
                <a:latin typeface="Tahoma" pitchFamily="34" charset="0"/>
                <a:cs typeface="Tahoma" pitchFamily="34" charset="0"/>
              </a:rPr>
              <a:t>bırakılan</a:t>
            </a:r>
            <a:r>
              <a:rPr lang="en-US" sz="2400" dirty="0">
                <a:latin typeface="Tahoma" pitchFamily="34" charset="0"/>
                <a:cs typeface="Tahoma" pitchFamily="34" charset="0"/>
              </a:rPr>
              <a:t> </a:t>
            </a:r>
            <a:r>
              <a:rPr lang="en-US" sz="2400" dirty="0" err="1">
                <a:latin typeface="Tahoma" pitchFamily="34" charset="0"/>
                <a:cs typeface="Tahoma" pitchFamily="34" charset="0"/>
              </a:rPr>
              <a:t>basma</a:t>
            </a:r>
            <a:r>
              <a:rPr lang="en-US" sz="2400" dirty="0">
                <a:latin typeface="Tahoma" pitchFamily="34" charset="0"/>
                <a:cs typeface="Tahoma" pitchFamily="34" charset="0"/>
              </a:rPr>
              <a:t> </a:t>
            </a:r>
            <a:r>
              <a:rPr lang="en-US" sz="2400" dirty="0" err="1">
                <a:latin typeface="Tahoma" pitchFamily="34" charset="0"/>
                <a:cs typeface="Tahoma" pitchFamily="34" charset="0"/>
              </a:rPr>
              <a:t>tahtasına</a:t>
            </a:r>
            <a:r>
              <a:rPr lang="en-US" sz="2400" dirty="0">
                <a:latin typeface="Tahoma" pitchFamily="34" charset="0"/>
                <a:cs typeface="Tahoma" pitchFamily="34" charset="0"/>
              </a:rPr>
              <a:t> </a:t>
            </a:r>
            <a:r>
              <a:rPr lang="en-US" sz="2400" dirty="0" err="1">
                <a:latin typeface="Tahoma" pitchFamily="34" charset="0"/>
                <a:cs typeface="Tahoma" pitchFamily="34" charset="0"/>
              </a:rPr>
              <a:t>doğru</a:t>
            </a:r>
            <a:r>
              <a:rPr lang="en-US" sz="2400" dirty="0">
                <a:latin typeface="Tahoma" pitchFamily="34" charset="0"/>
                <a:cs typeface="Tahoma" pitchFamily="34" charset="0"/>
              </a:rPr>
              <a:t> </a:t>
            </a:r>
            <a:r>
              <a:rPr lang="en-US" sz="2400" dirty="0" err="1">
                <a:latin typeface="Tahoma" pitchFamily="34" charset="0"/>
                <a:cs typeface="Tahoma" pitchFamily="34" charset="0"/>
              </a:rPr>
              <a:t>en</a:t>
            </a:r>
            <a:r>
              <a:rPr lang="en-US" sz="2400" dirty="0">
                <a:latin typeface="Tahoma" pitchFamily="34" charset="0"/>
                <a:cs typeface="Tahoma" pitchFamily="34" charset="0"/>
              </a:rPr>
              <a:t> </a:t>
            </a:r>
            <a:r>
              <a:rPr lang="en-US" sz="2400" dirty="0" err="1">
                <a:latin typeface="Tahoma" pitchFamily="34" charset="0"/>
                <a:cs typeface="Tahoma" pitchFamily="34" charset="0"/>
              </a:rPr>
              <a:t>yakın</a:t>
            </a:r>
            <a:r>
              <a:rPr lang="en-US" sz="2400" dirty="0">
                <a:latin typeface="Tahoma" pitchFamily="34" charset="0"/>
                <a:cs typeface="Tahoma" pitchFamily="34" charset="0"/>
              </a:rPr>
              <a:t> </a:t>
            </a:r>
            <a:r>
              <a:rPr lang="en-US" sz="2400" dirty="0" err="1">
                <a:latin typeface="Tahoma" pitchFamily="34" charset="0"/>
                <a:cs typeface="Tahoma" pitchFamily="34" charset="0"/>
              </a:rPr>
              <a:t>izden</a:t>
            </a:r>
            <a:r>
              <a:rPr lang="en-US" sz="2400" dirty="0">
                <a:latin typeface="Tahoma" pitchFamily="34" charset="0"/>
                <a:cs typeface="Tahoma" pitchFamily="34" charset="0"/>
              </a:rPr>
              <a:t>, </a:t>
            </a:r>
            <a:r>
              <a:rPr lang="en-US" sz="2400" dirty="0" err="1">
                <a:latin typeface="Tahoma" pitchFamily="34" charset="0"/>
                <a:cs typeface="Tahoma" pitchFamily="34" charset="0"/>
              </a:rPr>
              <a:t>sıçrama</a:t>
            </a:r>
            <a:r>
              <a:rPr lang="en-US" sz="2400" dirty="0">
                <a:latin typeface="Tahoma" pitchFamily="34" charset="0"/>
                <a:cs typeface="Tahoma" pitchFamily="34" charset="0"/>
              </a:rPr>
              <a:t> </a:t>
            </a:r>
            <a:r>
              <a:rPr lang="en-US" sz="2400" dirty="0" err="1">
                <a:latin typeface="Tahoma" pitchFamily="34" charset="0"/>
                <a:cs typeface="Tahoma" pitchFamily="34" charset="0"/>
              </a:rPr>
              <a:t>çizgisine</a:t>
            </a:r>
            <a:r>
              <a:rPr lang="en-US" sz="2400" dirty="0">
                <a:latin typeface="Tahoma" pitchFamily="34" charset="0"/>
                <a:cs typeface="Tahoma" pitchFamily="34" charset="0"/>
              </a:rPr>
              <a:t> </a:t>
            </a:r>
            <a:r>
              <a:rPr lang="en-US" sz="2400" dirty="0" err="1">
                <a:latin typeface="Tahoma" pitchFamily="34" charset="0"/>
                <a:cs typeface="Tahoma" pitchFamily="34" charset="0"/>
              </a:rPr>
              <a:t>ya</a:t>
            </a:r>
            <a:r>
              <a:rPr lang="en-US" sz="2400" dirty="0">
                <a:latin typeface="Tahoma" pitchFamily="34" charset="0"/>
                <a:cs typeface="Tahoma" pitchFamily="34" charset="0"/>
              </a:rPr>
              <a:t> da </a:t>
            </a:r>
            <a:r>
              <a:rPr lang="en-US" sz="2400" dirty="0" err="1">
                <a:latin typeface="Tahoma" pitchFamily="34" charset="0"/>
                <a:cs typeface="Tahoma" pitchFamily="34" charset="0"/>
              </a:rPr>
              <a:t>uzantısına</a:t>
            </a:r>
            <a:r>
              <a:rPr lang="en-US" sz="2400" dirty="0">
                <a:latin typeface="Tahoma" pitchFamily="34" charset="0"/>
                <a:cs typeface="Tahoma" pitchFamily="34" charset="0"/>
              </a:rPr>
              <a:t> </a:t>
            </a:r>
            <a:r>
              <a:rPr lang="en-US" sz="2400" dirty="0" err="1">
                <a:latin typeface="Tahoma" pitchFamily="34" charset="0"/>
                <a:cs typeface="Tahoma" pitchFamily="34" charset="0"/>
              </a:rPr>
              <a:t>doğru</a:t>
            </a:r>
            <a:r>
              <a:rPr lang="en-US" sz="2400" dirty="0">
                <a:latin typeface="Tahoma" pitchFamily="34" charset="0"/>
                <a:cs typeface="Tahoma" pitchFamily="34" charset="0"/>
              </a:rPr>
              <a:t> </a:t>
            </a:r>
            <a:r>
              <a:rPr lang="en-US" sz="2400" dirty="0" err="1">
                <a:latin typeface="Tahoma" pitchFamily="34" charset="0"/>
                <a:cs typeface="Tahoma" pitchFamily="34" charset="0"/>
              </a:rPr>
              <a:t>ölçülecektir</a:t>
            </a:r>
            <a:r>
              <a:rPr lang="en-US" sz="2400" dirty="0">
                <a:latin typeface="Tahoma" pitchFamily="34" charset="0"/>
                <a:cs typeface="Tahoma" pitchFamily="34" charset="0"/>
              </a:rPr>
              <a:t>. (</a:t>
            </a:r>
            <a:r>
              <a:rPr lang="en-US" sz="2400" dirty="0" err="1">
                <a:solidFill>
                  <a:srgbClr val="FF0000"/>
                </a:solidFill>
                <a:latin typeface="Tahoma" pitchFamily="34" charset="0"/>
                <a:cs typeface="Tahoma" pitchFamily="34" charset="0"/>
              </a:rPr>
              <a:t>Kural</a:t>
            </a:r>
            <a:r>
              <a:rPr lang="en-US" sz="2400" dirty="0">
                <a:solidFill>
                  <a:srgbClr val="FF0000"/>
                </a:solidFill>
                <a:latin typeface="Tahoma" pitchFamily="34" charset="0"/>
                <a:cs typeface="Tahoma" pitchFamily="34" charset="0"/>
              </a:rPr>
              <a:t> 185.1(f) </a:t>
            </a:r>
            <a:r>
              <a:rPr lang="en-US" sz="2400" dirty="0">
                <a:latin typeface="Tahoma" pitchFamily="34" charset="0"/>
                <a:cs typeface="Tahoma" pitchFamily="34" charset="0"/>
              </a:rPr>
              <a:t>ye </a:t>
            </a:r>
            <a:r>
              <a:rPr lang="en-US" sz="2400" dirty="0" err="1">
                <a:latin typeface="Tahoma" pitchFamily="34" charset="0"/>
                <a:cs typeface="Tahoma" pitchFamily="34" charset="0"/>
              </a:rPr>
              <a:t>bakınız</a:t>
            </a:r>
            <a:r>
              <a:rPr lang="en-US" sz="2400" dirty="0">
                <a:latin typeface="Tahoma" pitchFamily="34" charset="0"/>
                <a:cs typeface="Tahoma" pitchFamily="34" charset="0"/>
              </a:rPr>
              <a:t>.) </a:t>
            </a:r>
            <a:endParaRPr lang="tr-TR" sz="2400" dirty="0" smtClean="0">
              <a:latin typeface="Tahoma" pitchFamily="34" charset="0"/>
              <a:cs typeface="Tahoma" pitchFamily="34" charset="0"/>
            </a:endParaRPr>
          </a:p>
          <a:p>
            <a:pPr algn="just"/>
            <a:endParaRPr lang="tr-TR" sz="2400" dirty="0">
              <a:latin typeface="Tahoma" pitchFamily="34" charset="0"/>
              <a:cs typeface="Tahoma" pitchFamily="34" charset="0"/>
            </a:endParaRPr>
          </a:p>
          <a:p>
            <a:pPr algn="just"/>
            <a:r>
              <a:rPr lang="tr-TR" sz="2400" dirty="0" smtClean="0">
                <a:latin typeface="Tahoma" pitchFamily="34" charset="0"/>
                <a:cs typeface="Tahoma" pitchFamily="34" charset="0"/>
              </a:rPr>
              <a:t>   </a:t>
            </a:r>
            <a:r>
              <a:rPr lang="en-US" sz="2400" dirty="0" err="1" smtClean="0">
                <a:latin typeface="Tahoma" pitchFamily="34" charset="0"/>
                <a:cs typeface="Tahoma" pitchFamily="34" charset="0"/>
              </a:rPr>
              <a:t>Ölçüm</a:t>
            </a:r>
            <a:r>
              <a:rPr lang="en-US" sz="2400" dirty="0">
                <a:latin typeface="Tahoma" pitchFamily="34" charset="0"/>
                <a:cs typeface="Tahoma" pitchFamily="34" charset="0"/>
              </a:rPr>
              <a:t>, </a:t>
            </a:r>
            <a:r>
              <a:rPr lang="en-US" sz="2400" dirty="0" err="1">
                <a:latin typeface="Tahoma" pitchFamily="34" charset="0"/>
                <a:cs typeface="Tahoma" pitchFamily="34" charset="0"/>
              </a:rPr>
              <a:t>sıçrama</a:t>
            </a:r>
            <a:r>
              <a:rPr lang="en-US" sz="2400" dirty="0">
                <a:latin typeface="Tahoma" pitchFamily="34" charset="0"/>
                <a:cs typeface="Tahoma" pitchFamily="34" charset="0"/>
              </a:rPr>
              <a:t> </a:t>
            </a:r>
            <a:r>
              <a:rPr lang="en-US" sz="2400" dirty="0" err="1">
                <a:latin typeface="Tahoma" pitchFamily="34" charset="0"/>
                <a:cs typeface="Tahoma" pitchFamily="34" charset="0"/>
              </a:rPr>
              <a:t>çizgisine</a:t>
            </a:r>
            <a:r>
              <a:rPr lang="en-US" sz="2400" dirty="0">
                <a:latin typeface="Tahoma" pitchFamily="34" charset="0"/>
                <a:cs typeface="Tahoma" pitchFamily="34" charset="0"/>
              </a:rPr>
              <a:t> </a:t>
            </a:r>
            <a:r>
              <a:rPr lang="en-US" sz="2400" dirty="0" err="1">
                <a:latin typeface="Tahoma" pitchFamily="34" charset="0"/>
                <a:cs typeface="Tahoma" pitchFamily="34" charset="0"/>
              </a:rPr>
              <a:t>ya</a:t>
            </a:r>
            <a:r>
              <a:rPr lang="en-US" sz="2400" dirty="0">
                <a:latin typeface="Tahoma" pitchFamily="34" charset="0"/>
                <a:cs typeface="Tahoma" pitchFamily="34" charset="0"/>
              </a:rPr>
              <a:t> da </a:t>
            </a:r>
            <a:r>
              <a:rPr lang="en-US" sz="2400" dirty="0" err="1">
                <a:latin typeface="Tahoma" pitchFamily="34" charset="0"/>
                <a:cs typeface="Tahoma" pitchFamily="34" charset="0"/>
              </a:rPr>
              <a:t>onun</a:t>
            </a:r>
            <a:r>
              <a:rPr lang="en-US" sz="2400" dirty="0">
                <a:latin typeface="Tahoma" pitchFamily="34" charset="0"/>
                <a:cs typeface="Tahoma" pitchFamily="34" charset="0"/>
              </a:rPr>
              <a:t> </a:t>
            </a:r>
            <a:r>
              <a:rPr lang="en-US" sz="2400" dirty="0" err="1">
                <a:latin typeface="Tahoma" pitchFamily="34" charset="0"/>
                <a:cs typeface="Tahoma" pitchFamily="34" charset="0"/>
              </a:rPr>
              <a:t>uznatısına</a:t>
            </a:r>
            <a:r>
              <a:rPr lang="en-US" sz="2400" dirty="0">
                <a:latin typeface="Tahoma" pitchFamily="34" charset="0"/>
                <a:cs typeface="Tahoma" pitchFamily="34" charset="0"/>
              </a:rPr>
              <a:t> </a:t>
            </a:r>
            <a:r>
              <a:rPr lang="en-US" sz="2400" dirty="0" err="1">
                <a:latin typeface="Tahoma" pitchFamily="34" charset="0"/>
                <a:cs typeface="Tahoma" pitchFamily="34" charset="0"/>
              </a:rPr>
              <a:t>dik</a:t>
            </a:r>
            <a:r>
              <a:rPr lang="en-US" sz="2400" dirty="0">
                <a:latin typeface="Tahoma" pitchFamily="34" charset="0"/>
                <a:cs typeface="Tahoma" pitchFamily="34" charset="0"/>
              </a:rPr>
              <a:t> </a:t>
            </a:r>
            <a:r>
              <a:rPr lang="en-US" sz="2400" dirty="0" err="1">
                <a:latin typeface="Tahoma" pitchFamily="34" charset="0"/>
                <a:cs typeface="Tahoma" pitchFamily="34" charset="0"/>
              </a:rPr>
              <a:t>olarak</a:t>
            </a:r>
            <a:r>
              <a:rPr lang="en-US" sz="2400" dirty="0">
                <a:latin typeface="Tahoma" pitchFamily="34" charset="0"/>
                <a:cs typeface="Tahoma" pitchFamily="34" charset="0"/>
              </a:rPr>
              <a:t> </a:t>
            </a:r>
            <a:r>
              <a:rPr lang="en-US" sz="2400" dirty="0" err="1">
                <a:latin typeface="Tahoma" pitchFamily="34" charset="0"/>
                <a:cs typeface="Tahoma" pitchFamily="34" charset="0"/>
              </a:rPr>
              <a:t>yapılacaktır</a:t>
            </a:r>
            <a:r>
              <a:rPr lang="en-US" sz="2400" dirty="0">
                <a:latin typeface="Tahoma" pitchFamily="34" charset="0"/>
                <a:cs typeface="Tahoma" pitchFamily="34" charset="0"/>
              </a:rPr>
              <a:t>. </a:t>
            </a:r>
            <a:endParaRPr lang="tr-TR" sz="2400" dirty="0">
              <a:latin typeface="Tahoma" pitchFamily="34" charset="0"/>
              <a:cs typeface="Tahoma" pitchFamily="34" charset="0"/>
            </a:endParaRPr>
          </a:p>
          <a:p>
            <a:pPr algn="just"/>
            <a:r>
              <a:rPr lang="tr-TR" sz="2400" i="1" dirty="0">
                <a:latin typeface="Tahoma" pitchFamily="34" charset="0"/>
                <a:cs typeface="Tahoma" pitchFamily="34" charset="0"/>
              </a:rPr>
              <a:t>(</a:t>
            </a:r>
            <a:r>
              <a:rPr lang="tr-TR" sz="2400" i="1" dirty="0">
                <a:solidFill>
                  <a:srgbClr val="FF0000"/>
                </a:solidFill>
                <a:latin typeface="Tahoma" pitchFamily="34" charset="0"/>
                <a:cs typeface="Tahoma" pitchFamily="34" charset="0"/>
              </a:rPr>
              <a:t>önceki kural</a:t>
            </a:r>
            <a:r>
              <a:rPr lang="tr-TR" sz="2400" i="1" dirty="0">
                <a:latin typeface="Tahoma" pitchFamily="34" charset="0"/>
                <a:cs typeface="Tahoma" pitchFamily="34" charset="0"/>
              </a:rPr>
              <a:t>; vücudun herhangi bir kısmı tarafından bırakılan iz....</a:t>
            </a:r>
            <a:endParaRPr lang="tr-TR" altLang="tr-TR" sz="2400" i="1" dirty="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8371" name="Rectangle 4"/>
          <p:cNvSpPr>
            <a:spLocks noChangeArrowheads="1"/>
          </p:cNvSpPr>
          <p:nvPr/>
        </p:nvSpPr>
        <p:spPr bwMode="auto">
          <a:xfrm>
            <a:off x="0" y="10"/>
            <a:ext cx="9212778"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Genel </a:t>
            </a:r>
            <a:r>
              <a:rPr lang="tr-TR" altLang="tr-TR" sz="3600" b="1" dirty="0">
                <a:solidFill>
                  <a:schemeClr val="bg1"/>
                </a:solidFill>
                <a:latin typeface="Futura"/>
              </a:rPr>
              <a:t>Hakem Davranışları</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8373" name="TextBox 6"/>
          <p:cNvSpPr txBox="1">
            <a:spLocks noChangeArrowheads="1"/>
          </p:cNvSpPr>
          <p:nvPr/>
        </p:nvSpPr>
        <p:spPr bwMode="auto">
          <a:xfrm>
            <a:off x="1843790" y="759770"/>
            <a:ext cx="10095798" cy="6186309"/>
          </a:xfrm>
          <a:prstGeom prst="rect">
            <a:avLst/>
          </a:prstGeom>
          <a:noFill/>
          <a:ln w="9525">
            <a:noFill/>
            <a:miter lim="800000"/>
            <a:headEnd/>
            <a:tailEnd/>
          </a:ln>
        </p:spPr>
        <p:txBody>
          <a:bodyPr wrap="square">
            <a:spAutoFit/>
          </a:bodyPr>
          <a:lstStyle/>
          <a:p>
            <a:pPr>
              <a:buFont typeface="Wingdings" pitchFamily="2" charset="2"/>
              <a:buChar char="Ø"/>
            </a:pPr>
            <a:r>
              <a:rPr lang="tr-TR" altLang="tr-TR" sz="2200" dirty="0"/>
              <a:t> </a:t>
            </a:r>
            <a:r>
              <a:rPr lang="tr-TR" altLang="tr-TR" sz="2200" dirty="0" smtClean="0"/>
              <a:t> Hakemler </a:t>
            </a:r>
            <a:r>
              <a:rPr lang="tr-TR" altLang="tr-TR" sz="2200" dirty="0"/>
              <a:t>yarışma esnasında tarafsız olmalı, yarışan sporcuları </a:t>
            </a:r>
            <a:r>
              <a:rPr lang="tr-TR" altLang="tr-TR" sz="2200" dirty="0" smtClean="0"/>
              <a:t>desteklememeli </a:t>
            </a:r>
            <a:r>
              <a:rPr lang="tr-TR" altLang="tr-TR" sz="2200" dirty="0"/>
              <a:t>veya sporculara yardımda bulunmamalıdır. </a:t>
            </a:r>
          </a:p>
          <a:p>
            <a:pPr>
              <a:buFont typeface="Wingdings" pitchFamily="2" charset="2"/>
              <a:buChar char="Ø"/>
            </a:pPr>
            <a:endParaRPr lang="tr-TR" altLang="tr-TR" sz="2200" dirty="0" smtClean="0"/>
          </a:p>
          <a:p>
            <a:pPr>
              <a:buFont typeface="Wingdings" pitchFamily="2" charset="2"/>
              <a:buChar char="Ø"/>
            </a:pPr>
            <a:r>
              <a:rPr lang="tr-TR" altLang="tr-TR" sz="2200" dirty="0" smtClean="0"/>
              <a:t>  Yarışmalara </a:t>
            </a:r>
            <a:r>
              <a:rPr lang="tr-TR" altLang="tr-TR" sz="2200" dirty="0"/>
              <a:t>zamanında gelmeli, yarış başlamadan önce görev yapacağı sektörde tüm kontrolleri yapmalıdır.</a:t>
            </a:r>
          </a:p>
          <a:p>
            <a:r>
              <a:rPr lang="tr-TR" altLang="tr-TR" sz="2200" dirty="0"/>
              <a:t> </a:t>
            </a:r>
            <a:endParaRPr lang="tr-TR" altLang="tr-TR" sz="2200" dirty="0" smtClean="0"/>
          </a:p>
          <a:p>
            <a:pPr>
              <a:buFont typeface="Wingdings" pitchFamily="2" charset="2"/>
              <a:buChar char="Ø"/>
            </a:pPr>
            <a:r>
              <a:rPr lang="tr-TR" altLang="tr-TR" sz="2200" dirty="0" smtClean="0"/>
              <a:t>  Yarışma </a:t>
            </a:r>
            <a:r>
              <a:rPr lang="tr-TR" altLang="tr-TR" sz="2200" dirty="0"/>
              <a:t>esnasında cep telefonu kullanılmamalı, fotoğraf çekilmemeli, saha içinde görevli olsun olmasın sigara içilmemelidir. </a:t>
            </a:r>
          </a:p>
          <a:p>
            <a:r>
              <a:rPr lang="tr-TR" altLang="tr-TR" sz="2200" dirty="0"/>
              <a:t> </a:t>
            </a:r>
            <a:endParaRPr lang="tr-TR" altLang="tr-TR" sz="2200" dirty="0" smtClean="0"/>
          </a:p>
          <a:p>
            <a:pPr>
              <a:buFont typeface="Wingdings" pitchFamily="2" charset="2"/>
              <a:buChar char="Ø"/>
            </a:pPr>
            <a:r>
              <a:rPr lang="tr-TR" altLang="tr-TR" sz="2200" dirty="0" smtClean="0"/>
              <a:t>  Yarışma </a:t>
            </a:r>
            <a:r>
              <a:rPr lang="tr-TR" altLang="tr-TR" sz="2200" dirty="0"/>
              <a:t>sonuçlarını kontrol etmeden imzalamamalıdır</a:t>
            </a:r>
          </a:p>
          <a:p>
            <a:endParaRPr lang="tr-TR" altLang="tr-TR" sz="2200" dirty="0" smtClean="0"/>
          </a:p>
          <a:p>
            <a:pPr>
              <a:buFont typeface="Wingdings" pitchFamily="2" charset="2"/>
              <a:buChar char="Ø"/>
            </a:pPr>
            <a:r>
              <a:rPr lang="tr-TR" altLang="tr-TR" sz="2200" dirty="0" smtClean="0"/>
              <a:t>Resmi </a:t>
            </a:r>
            <a:r>
              <a:rPr lang="tr-TR" altLang="tr-TR" sz="2200" dirty="0"/>
              <a:t>yarışma sonuçları ilan edilmeden sporcular ya da antrenörler bilgilendirilmemelidir</a:t>
            </a:r>
          </a:p>
          <a:p>
            <a:pPr>
              <a:buFont typeface="Wingdings" pitchFamily="2" charset="2"/>
              <a:buChar char="Ø"/>
            </a:pPr>
            <a:endParaRPr lang="tr-TR" altLang="tr-TR" sz="2200" dirty="0" smtClean="0"/>
          </a:p>
          <a:p>
            <a:pPr>
              <a:buFont typeface="Wingdings" pitchFamily="2" charset="2"/>
              <a:buChar char="Ø"/>
            </a:pPr>
            <a:r>
              <a:rPr lang="tr-TR" altLang="tr-TR" sz="2200" dirty="0" smtClean="0"/>
              <a:t> </a:t>
            </a:r>
            <a:r>
              <a:rPr lang="tr-TR" altLang="tr-TR" sz="2200" dirty="0"/>
              <a:t>Kendi görevi dışında başka sektörlerdeki hakemlerin görevlerine müdahale etmemeli, ancak her hangi bir hata veya yarışma sonucunu etkileyecek aksaklık söz konusuysa ilgili başhakeme konu iletilerek hatanın devam etmesi engellenmelidir.</a:t>
            </a:r>
          </a:p>
          <a:p>
            <a:r>
              <a:rPr lang="tr-TR" altLang="tr-TR" sz="2200" dirty="0" smtClean="0"/>
              <a:t> </a:t>
            </a:r>
            <a:endParaRPr lang="tr-TR" altLang="tr-TR" sz="2200" dirty="0"/>
          </a:p>
        </p:txBody>
      </p:sp>
    </p:spTree>
    <p:extLst>
      <p:ext uri="{BB962C8B-B14F-4D97-AF65-F5344CB8AC3E}">
        <p14:creationId xmlns:p14="http://schemas.microsoft.com/office/powerpoint/2010/main" val="1885364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8371" name="Rectangle 4"/>
          <p:cNvSpPr>
            <a:spLocks noChangeArrowheads="1"/>
          </p:cNvSpPr>
          <p:nvPr/>
        </p:nvSpPr>
        <p:spPr bwMode="auto">
          <a:xfrm>
            <a:off x="0" y="10"/>
            <a:ext cx="9084538"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Genel </a:t>
            </a:r>
            <a:r>
              <a:rPr lang="tr-TR" altLang="tr-TR" sz="3600" b="1" dirty="0">
                <a:solidFill>
                  <a:schemeClr val="bg1"/>
                </a:solidFill>
                <a:latin typeface="Futura"/>
              </a:rPr>
              <a:t>Hakem Davranışları</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8373" name="TextBox 6"/>
          <p:cNvSpPr txBox="1">
            <a:spLocks noChangeArrowheads="1"/>
          </p:cNvSpPr>
          <p:nvPr/>
        </p:nvSpPr>
        <p:spPr bwMode="auto">
          <a:xfrm>
            <a:off x="1633928" y="1044580"/>
            <a:ext cx="10305660" cy="4493538"/>
          </a:xfrm>
          <a:prstGeom prst="rect">
            <a:avLst/>
          </a:prstGeom>
          <a:noFill/>
          <a:ln w="9525">
            <a:noFill/>
            <a:miter lim="800000"/>
            <a:headEnd/>
            <a:tailEnd/>
          </a:ln>
        </p:spPr>
        <p:txBody>
          <a:bodyPr wrap="square">
            <a:spAutoFit/>
          </a:bodyPr>
          <a:lstStyle/>
          <a:p>
            <a:r>
              <a:rPr lang="tr-TR" altLang="tr-TR" sz="2200" dirty="0" smtClean="0"/>
              <a:t> </a:t>
            </a:r>
            <a:endParaRPr lang="tr-TR" altLang="tr-TR" sz="2200" dirty="0"/>
          </a:p>
          <a:p>
            <a:pPr>
              <a:buFont typeface="Wingdings" pitchFamily="2" charset="2"/>
              <a:buChar char="Ø"/>
            </a:pPr>
            <a:r>
              <a:rPr lang="tr-TR" altLang="tr-TR" sz="2200" dirty="0"/>
              <a:t> </a:t>
            </a:r>
            <a:r>
              <a:rPr lang="tr-TR" altLang="tr-TR" sz="2200" dirty="0" smtClean="0"/>
              <a:t>Isınma atışları ve atlayışları mutlaka hakem nezaretinde yaptırılmalıdır.</a:t>
            </a:r>
            <a:endParaRPr lang="tr-TR" altLang="tr-TR" sz="2200" dirty="0"/>
          </a:p>
          <a:p>
            <a:endParaRPr lang="tr-TR" altLang="tr-TR" sz="2200" dirty="0"/>
          </a:p>
          <a:p>
            <a:pPr lvl="0">
              <a:buFont typeface="Wingdings" pitchFamily="2" charset="2"/>
              <a:buChar char="Ø"/>
            </a:pPr>
            <a:r>
              <a:rPr lang="tr-TR" altLang="tr-TR" sz="2200" dirty="0"/>
              <a:t> </a:t>
            </a:r>
            <a:r>
              <a:rPr lang="tr-TR" altLang="tr-TR" sz="2200" dirty="0">
                <a:solidFill>
                  <a:prstClr val="black"/>
                </a:solidFill>
              </a:rPr>
              <a:t>Resmi yarışmalar bittiğinde son yarışmanın ilanından itibaren 30 dakikalık itiraz süresi </a:t>
            </a:r>
            <a:r>
              <a:rPr lang="tr-TR" altLang="tr-TR" sz="2200" dirty="0" smtClean="0">
                <a:solidFill>
                  <a:prstClr val="black"/>
                </a:solidFill>
              </a:rPr>
              <a:t>dikkate alınarak </a:t>
            </a:r>
            <a:r>
              <a:rPr lang="tr-TR" altLang="tr-TR" sz="2200" dirty="0">
                <a:solidFill>
                  <a:prstClr val="black"/>
                </a:solidFill>
              </a:rPr>
              <a:t>hakemler yarışma alanını terk etmemelidir</a:t>
            </a:r>
            <a:r>
              <a:rPr lang="tr-TR" altLang="tr-TR" sz="2200" dirty="0" smtClean="0">
                <a:solidFill>
                  <a:prstClr val="black"/>
                </a:solidFill>
              </a:rPr>
              <a:t>.</a:t>
            </a:r>
            <a:endParaRPr lang="tr-TR" altLang="tr-TR" sz="2200" dirty="0"/>
          </a:p>
          <a:p>
            <a:endParaRPr lang="tr-TR" altLang="tr-TR" sz="2200" dirty="0"/>
          </a:p>
          <a:p>
            <a:pPr>
              <a:buFont typeface="Wingdings" pitchFamily="2" charset="2"/>
              <a:buChar char="Ø"/>
            </a:pPr>
            <a:r>
              <a:rPr lang="tr-TR" altLang="tr-TR" sz="2200" dirty="0"/>
              <a:t> Yarışma esnasında kullanılan teknik ekipmanları görevlilere teslim etmeden görev </a:t>
            </a:r>
            <a:r>
              <a:rPr lang="tr-TR" altLang="tr-TR" sz="2200" dirty="0" smtClean="0"/>
              <a:t>yeri terk edilmemelidir.</a:t>
            </a:r>
          </a:p>
          <a:p>
            <a:endParaRPr lang="tr-TR" altLang="tr-TR" sz="2200" dirty="0"/>
          </a:p>
          <a:p>
            <a:pPr>
              <a:buFont typeface="Wingdings" pitchFamily="2" charset="2"/>
              <a:buChar char="Ø"/>
            </a:pPr>
            <a:r>
              <a:rPr lang="tr-TR" altLang="tr-TR" sz="2200" dirty="0"/>
              <a:t> Hakem Talimatına uygun olarak giyinilmelidir</a:t>
            </a:r>
            <a:r>
              <a:rPr lang="tr-TR" altLang="tr-TR" sz="2200" dirty="0" smtClean="0"/>
              <a:t>.</a:t>
            </a:r>
          </a:p>
          <a:p>
            <a:endParaRPr lang="tr-TR" altLang="tr-TR" sz="2200" dirty="0"/>
          </a:p>
          <a:p>
            <a:pPr>
              <a:buFont typeface="Wingdings" pitchFamily="2" charset="2"/>
              <a:buChar char="Ø"/>
            </a:pPr>
            <a:r>
              <a:rPr lang="tr-TR" altLang="tr-TR" sz="2200" dirty="0"/>
              <a:t> Her yarışmadan önce, bilgilerini tazelemek için </a:t>
            </a:r>
            <a:r>
              <a:rPr lang="tr-TR" altLang="tr-TR" sz="2200" dirty="0" smtClean="0"/>
              <a:t>hakemlerin görev </a:t>
            </a:r>
            <a:r>
              <a:rPr lang="tr-TR" altLang="tr-TR" sz="2200" dirty="0"/>
              <a:t>yapacağı sektör ile ilgili kurallara </a:t>
            </a:r>
            <a:r>
              <a:rPr lang="tr-TR" altLang="tr-TR" sz="2200" dirty="0" smtClean="0"/>
              <a:t>mutlaka göz atması gerekmektedir.  </a:t>
            </a:r>
            <a:endParaRPr lang="tr-TR" altLang="tr-TR" sz="2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
            <a:ext cx="12192001" cy="667062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tr-TR" dirty="0">
              <a:solidFill>
                <a:srgbClr val="002060"/>
              </a:solidFill>
              <a:latin typeface="AR BLANCA" panose="02000000000000000000" pitchFamily="2" charset="0"/>
              <a:ea typeface="Tahoma" pitchFamily="34" charset="0"/>
              <a:cs typeface="Shonar Bangla" panose="020B0502040204020203" pitchFamily="34" charset="0"/>
            </a:endParaRPr>
          </a:p>
        </p:txBody>
      </p:sp>
      <p:sp>
        <p:nvSpPr>
          <p:cNvPr id="3075" name="Rectangle 4"/>
          <p:cNvSpPr>
            <a:spLocks noChangeArrowheads="1"/>
          </p:cNvSpPr>
          <p:nvPr/>
        </p:nvSpPr>
        <p:spPr bwMode="auto">
          <a:xfrm>
            <a:off x="1753309" y="2744878"/>
            <a:ext cx="9714171" cy="4031873"/>
          </a:xfrm>
          <a:prstGeom prst="rect">
            <a:avLst/>
          </a:prstGeom>
          <a:noFill/>
          <a:ln w="9525">
            <a:noFill/>
            <a:miter lim="800000"/>
            <a:headEnd/>
            <a:tailEnd/>
          </a:ln>
        </p:spPr>
        <p:txBody>
          <a:bodyPr wrap="square">
            <a:spAutoFit/>
          </a:bodyPr>
          <a:lstStyle/>
          <a:p>
            <a:pPr algn="ctr"/>
            <a:r>
              <a:rPr lang="tr-TR" sz="4200" dirty="0" smtClean="0">
                <a:solidFill>
                  <a:schemeClr val="bg1"/>
                </a:solidFill>
                <a:latin typeface="Tahoma" pitchFamily="34" charset="0"/>
                <a:ea typeface="Tahoma" pitchFamily="34" charset="0"/>
                <a:cs typeface="Tahoma" pitchFamily="34" charset="0"/>
              </a:rPr>
              <a:t>YENİ ATLETİZM SEZONDA </a:t>
            </a:r>
          </a:p>
          <a:p>
            <a:pPr algn="ctr"/>
            <a:r>
              <a:rPr lang="tr-TR" sz="4200" dirty="0" smtClean="0">
                <a:solidFill>
                  <a:schemeClr val="bg1"/>
                </a:solidFill>
                <a:latin typeface="Tahoma" pitchFamily="34" charset="0"/>
                <a:ea typeface="Tahoma" pitchFamily="34" charset="0"/>
                <a:cs typeface="Tahoma" pitchFamily="34" charset="0"/>
              </a:rPr>
              <a:t>TÜM HAKEMLERİMİZE BAŞARILAR DİLERİZ.</a:t>
            </a:r>
          </a:p>
          <a:p>
            <a:pPr lvl="0" algn="ctr"/>
            <a:r>
              <a:rPr lang="tr-TR" sz="4400" dirty="0" smtClean="0">
                <a:solidFill>
                  <a:srgbClr val="002060"/>
                </a:solidFill>
                <a:latin typeface="AR BLANCA" panose="02000000000000000000" pitchFamily="2" charset="0"/>
                <a:ea typeface="Tahoma" pitchFamily="34" charset="0"/>
                <a:cs typeface="Shonar Bangla" panose="020B0502040204020203" pitchFamily="34" charset="0"/>
              </a:rPr>
              <a:t>                 </a:t>
            </a:r>
          </a:p>
          <a:p>
            <a:pPr lvl="0" algn="ctr"/>
            <a:r>
              <a:rPr lang="tr-TR" sz="3600" dirty="0" smtClean="0">
                <a:solidFill>
                  <a:srgbClr val="002060"/>
                </a:solidFill>
                <a:latin typeface="AR BLANCA" panose="02000000000000000000" pitchFamily="2" charset="0"/>
                <a:ea typeface="Tahoma" pitchFamily="34" charset="0"/>
                <a:cs typeface="Shonar Bangla" panose="020B0502040204020203" pitchFamily="34" charset="0"/>
              </a:rPr>
              <a:t>                          MERKEZ </a:t>
            </a:r>
            <a:r>
              <a:rPr lang="tr-TR" sz="3600" dirty="0">
                <a:solidFill>
                  <a:srgbClr val="002060"/>
                </a:solidFill>
                <a:latin typeface="AR BLANCA" panose="02000000000000000000" pitchFamily="2" charset="0"/>
                <a:ea typeface="Tahoma" pitchFamily="34" charset="0"/>
                <a:cs typeface="Shonar Bangla" panose="020B0502040204020203" pitchFamily="34" charset="0"/>
              </a:rPr>
              <a:t>HAKEM KURULU</a:t>
            </a:r>
          </a:p>
          <a:p>
            <a:pPr algn="ctr"/>
            <a:endParaRPr lang="tr-TR" sz="4200"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 name="28 Resim"/>
          <p:cNvPicPr>
            <a:picLocks noChangeArrowheads="1"/>
          </p:cNvPicPr>
          <p:nvPr/>
        </p:nvPicPr>
        <p:blipFill>
          <a:blip r:embed="rId2" cstate="print"/>
          <a:srcRect/>
          <a:stretch>
            <a:fillRect/>
          </a:stretch>
        </p:blipFill>
        <p:spPr bwMode="auto">
          <a:xfrm>
            <a:off x="9961563" y="0"/>
            <a:ext cx="1535112" cy="1536700"/>
          </a:xfrm>
          <a:prstGeom prst="rect">
            <a:avLst/>
          </a:prstGeom>
          <a:noFill/>
          <a:ln w="9525">
            <a:noFill/>
            <a:miter lim="800000"/>
            <a:headEnd/>
            <a:tailEnd/>
          </a:ln>
          <a:effectLst>
            <a:outerShdw dist="35921" dir="2700000" algn="ctr" rotWithShape="0">
              <a:srgbClr val="808080"/>
            </a:outerShdw>
          </a:effectLst>
        </p:spPr>
      </p:pic>
      <p:cxnSp>
        <p:nvCxnSpPr>
          <p:cNvPr id="7" name="5 Düz Bağlayıcı"/>
          <p:cNvCxnSpPr/>
          <p:nvPr/>
        </p:nvCxnSpPr>
        <p:spPr>
          <a:xfrm flipH="1" flipV="1">
            <a:off x="0" y="1778000"/>
            <a:ext cx="12192000" cy="583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7 Düz Bağlayıcı"/>
          <p:cNvCxnSpPr/>
          <p:nvPr/>
        </p:nvCxnSpPr>
        <p:spPr>
          <a:xfrm>
            <a:off x="1484025" y="10"/>
            <a:ext cx="44739" cy="6742113"/>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773423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428749" y="565395"/>
            <a:ext cx="10444165" cy="6272486"/>
          </a:xfrm>
          <a:prstGeom prst="rect">
            <a:avLst/>
          </a:prstGeom>
          <a:noFill/>
          <a:ln w="9525">
            <a:noFill/>
            <a:miter lim="800000"/>
            <a:headEnd/>
            <a:tailEnd/>
          </a:ln>
        </p:spPr>
        <p:txBody>
          <a:bodyPr wrap="square">
            <a:spAutoFit/>
          </a:bodyPr>
          <a:lstStyle/>
          <a:p>
            <a:pPr eaLnBrk="1" hangingPunct="1"/>
            <a:endParaRPr lang="tr-TR" altLang="tr-TR" sz="2300" dirty="0"/>
          </a:p>
          <a:p>
            <a:pPr eaLnBrk="1" hangingPunct="1"/>
            <a:r>
              <a:rPr lang="tr-TR" altLang="tr-TR" sz="2200" dirty="0" smtClean="0">
                <a:latin typeface="Tahoma" pitchFamily="34" charset="0"/>
                <a:cs typeface="Tahoma" pitchFamily="34" charset="0"/>
              </a:rPr>
              <a:t> </a:t>
            </a:r>
            <a:r>
              <a:rPr lang="tr-TR" altLang="tr-TR" sz="3200" b="1" dirty="0" smtClean="0">
                <a:solidFill>
                  <a:srgbClr val="FF0000"/>
                </a:solidFill>
                <a:latin typeface="Tahoma" pitchFamily="34" charset="0"/>
                <a:cs typeface="Tahoma" pitchFamily="34" charset="0"/>
              </a:rPr>
              <a:t> * </a:t>
            </a:r>
            <a:r>
              <a:rPr lang="tr-TR" altLang="tr-TR" sz="2200" dirty="0" smtClean="0">
                <a:latin typeface="Tahoma" pitchFamily="34" charset="0"/>
                <a:cs typeface="Tahoma" pitchFamily="34" charset="0"/>
              </a:rPr>
              <a:t>Kros ve yol yarışmalarında, sporcunun yanında koşan, bisiklete binerek sporcusuna tempo veren, istasyonlar dışında yiyecek/içecek alan sporcular Başhakem tarafından uyarılır ancak söz konusu yardımları almaya devam eden sporcu/sporcular Başhakem tarafından diskalifiye edilebilir. </a:t>
            </a:r>
            <a:r>
              <a:rPr lang="tr-TR" altLang="tr-TR" sz="2200" dirty="0" smtClean="0">
                <a:solidFill>
                  <a:srgbClr val="FF0000"/>
                </a:solidFill>
                <a:latin typeface="Tahoma" pitchFamily="34" charset="0"/>
                <a:cs typeface="Tahoma" pitchFamily="34" charset="0"/>
              </a:rPr>
              <a:t>Kural 240-8 (g)</a:t>
            </a:r>
          </a:p>
          <a:p>
            <a:pPr lvl="0"/>
            <a:r>
              <a:rPr lang="tr-TR" altLang="tr-TR" sz="2200" dirty="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 </a:t>
            </a:r>
            <a:r>
              <a:rPr lang="tr-TR" altLang="tr-TR" sz="3200" b="1" dirty="0" smtClean="0">
                <a:solidFill>
                  <a:srgbClr val="FF0000"/>
                </a:solidFill>
                <a:latin typeface="Tahoma" pitchFamily="34" charset="0"/>
                <a:cs typeface="Tahoma" pitchFamily="34" charset="0"/>
              </a:rPr>
              <a:t>*</a:t>
            </a:r>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Kontrol odasında gerekli kontroller yapılmasına rağmen, yarışma alanında video, kasetçalar, telefon </a:t>
            </a:r>
            <a:r>
              <a:rPr lang="tr-TR" altLang="tr-TR" sz="2200" dirty="0" err="1" smtClean="0">
                <a:latin typeface="Tahoma" pitchFamily="34" charset="0"/>
                <a:cs typeface="Tahoma" pitchFamily="34" charset="0"/>
              </a:rPr>
              <a:t>v.s</a:t>
            </a:r>
            <a:r>
              <a:rPr lang="tr-TR" altLang="tr-TR" sz="2200" dirty="0" smtClean="0">
                <a:latin typeface="Tahoma" pitchFamily="34" charset="0"/>
                <a:cs typeface="Tahoma" pitchFamily="34" charset="0"/>
              </a:rPr>
              <a:t>. bulunduran sporcular uyarılmalı bu tip malzemeler toplanmalıdır.</a:t>
            </a:r>
            <a:r>
              <a:rPr lang="tr-TR" sz="2300" b="1" dirty="0">
                <a:solidFill>
                  <a:prstClr val="black"/>
                </a:solidFill>
                <a:latin typeface="Tahoma" pitchFamily="34" charset="0"/>
                <a:cs typeface="Tahoma" pitchFamily="34" charset="0"/>
              </a:rPr>
              <a:t> </a:t>
            </a:r>
            <a:r>
              <a:rPr lang="tr-TR" sz="2300" dirty="0">
                <a:solidFill>
                  <a:srgbClr val="FF0000"/>
                </a:solidFill>
                <a:latin typeface="Tahoma" pitchFamily="34" charset="0"/>
                <a:cs typeface="Tahoma" pitchFamily="34" charset="0"/>
              </a:rPr>
              <a:t>Kural : 138</a:t>
            </a:r>
          </a:p>
          <a:p>
            <a:pPr eaLnBrk="1" hangingPunct="1"/>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 </a:t>
            </a:r>
            <a:r>
              <a:rPr lang="tr-TR" altLang="tr-TR" sz="3200" b="1" dirty="0" smtClean="0">
                <a:solidFill>
                  <a:srgbClr val="FF0000"/>
                </a:solidFill>
                <a:latin typeface="Tahoma" pitchFamily="34" charset="0"/>
                <a:cs typeface="Tahoma" pitchFamily="34" charset="0"/>
              </a:rPr>
              <a:t>*</a:t>
            </a:r>
            <a:r>
              <a:rPr lang="tr-TR" altLang="tr-TR" sz="3200" b="1" dirty="0" smtClean="0">
                <a:latin typeface="Tahoma" pitchFamily="34" charset="0"/>
                <a:cs typeface="Tahoma" pitchFamily="34" charset="0"/>
              </a:rPr>
              <a:t> </a:t>
            </a:r>
            <a:r>
              <a:rPr lang="tr-TR" altLang="tr-TR" sz="2200" dirty="0" smtClean="0">
                <a:latin typeface="Verdana" pitchFamily="34" charset="0"/>
                <a:cs typeface="Arial" charset="0"/>
              </a:rPr>
              <a:t>Alan </a:t>
            </a:r>
            <a:r>
              <a:rPr lang="tr-TR" altLang="tr-TR" sz="2200" dirty="0">
                <a:latin typeface="Verdana" pitchFamily="34" charset="0"/>
                <a:cs typeface="Arial" charset="0"/>
              </a:rPr>
              <a:t>yarışmalarında, yarışma sahası dışındaki kişilerce çekilmiş önceki atış/atlayış videosunun, yarışma devam ederken yine yarışma sahasının dışında atlete gösterilmesi </a:t>
            </a:r>
            <a:r>
              <a:rPr lang="tr-TR" altLang="tr-TR" sz="2200" dirty="0">
                <a:solidFill>
                  <a:srgbClr val="FF0000"/>
                </a:solidFill>
                <a:latin typeface="Verdana" pitchFamily="34" charset="0"/>
                <a:cs typeface="Arial" charset="0"/>
              </a:rPr>
              <a:t>atlete yardım </a:t>
            </a:r>
            <a:r>
              <a:rPr lang="tr-TR" altLang="tr-TR" sz="2200" dirty="0" smtClean="0">
                <a:solidFill>
                  <a:srgbClr val="FF0000"/>
                </a:solidFill>
                <a:latin typeface="Verdana" pitchFamily="34" charset="0"/>
                <a:cs typeface="Arial" charset="0"/>
              </a:rPr>
              <a:t>sayılmamalıdır.</a:t>
            </a:r>
            <a:r>
              <a:rPr lang="tr-TR" altLang="tr-TR" sz="2200" dirty="0">
                <a:solidFill>
                  <a:srgbClr val="FF0000"/>
                </a:solidFill>
                <a:latin typeface="Verdana" pitchFamily="34" charset="0"/>
                <a:cs typeface="Arial" charset="0"/>
              </a:rPr>
              <a:t> </a:t>
            </a:r>
            <a:endParaRPr lang="tr-TR" altLang="tr-TR" sz="2200" dirty="0" smtClean="0">
              <a:solidFill>
                <a:srgbClr val="FF0000"/>
              </a:solidFill>
              <a:latin typeface="Verdana" pitchFamily="34" charset="0"/>
              <a:cs typeface="Arial" charset="0"/>
            </a:endParaRPr>
          </a:p>
          <a:p>
            <a:pPr eaLnBrk="1" hangingPunct="1"/>
            <a:r>
              <a:rPr lang="tr-TR" altLang="tr-TR" sz="2200" b="1" dirty="0" smtClean="0">
                <a:latin typeface="Verdana" pitchFamily="34" charset="0"/>
                <a:cs typeface="Arial" charset="0"/>
              </a:rPr>
              <a:t>                                                                            </a:t>
            </a:r>
            <a:r>
              <a:rPr lang="tr-TR" altLang="tr-TR" sz="2200" dirty="0" smtClean="0">
                <a:solidFill>
                  <a:srgbClr val="FF0000"/>
                </a:solidFill>
                <a:latin typeface="Verdana" pitchFamily="34" charset="0"/>
                <a:cs typeface="Arial" charset="0"/>
              </a:rPr>
              <a:t>Kural : 144.2’ye ek</a:t>
            </a:r>
          </a:p>
          <a:p>
            <a:pPr lvl="0" algn="just" eaLnBrk="1" hangingPunct="1">
              <a:lnSpc>
                <a:spcPct val="110000"/>
              </a:lnSpc>
            </a:pPr>
            <a:r>
              <a:rPr lang="tr-TR" altLang="tr-TR" sz="2200" dirty="0">
                <a:latin typeface="Verdana" pitchFamily="34" charset="0"/>
                <a:cs typeface="Arial" charset="0"/>
              </a:rPr>
              <a:t> </a:t>
            </a:r>
            <a:r>
              <a:rPr lang="tr-TR" altLang="tr-TR" sz="3200" b="1" dirty="0" smtClean="0">
                <a:solidFill>
                  <a:srgbClr val="FF0000"/>
                </a:solidFill>
                <a:latin typeface="Verdana" pitchFamily="34" charset="0"/>
                <a:cs typeface="Arial" charset="0"/>
              </a:rPr>
              <a:t>*</a:t>
            </a:r>
            <a:r>
              <a:rPr lang="tr-TR" altLang="tr-TR" sz="2200" dirty="0">
                <a:latin typeface="Verdana" pitchFamily="34" charset="0"/>
                <a:cs typeface="Arial" charset="0"/>
              </a:rPr>
              <a:t> </a:t>
            </a:r>
            <a:r>
              <a:rPr lang="tr-TR" altLang="tr-TR" sz="2200" dirty="0" smtClean="0">
                <a:latin typeface="Tahoma" pitchFamily="34" charset="0"/>
              </a:rPr>
              <a:t>Başka </a:t>
            </a:r>
            <a:r>
              <a:rPr lang="tr-TR" altLang="tr-TR" sz="2200" dirty="0">
                <a:latin typeface="Tahoma" pitchFamily="34" charset="0"/>
              </a:rPr>
              <a:t>bir kişiyle iletişim amacıyla kullanılamaz olması koşuluyla, atletlerin kişisel olarak taşıdığı kalp atış hızı veya mesafe göstergeleri ya da fule </a:t>
            </a:r>
            <a:r>
              <a:rPr lang="tr-TR" altLang="tr-TR" sz="2200" dirty="0" err="1" smtClean="0">
                <a:latin typeface="Tahoma" pitchFamily="34" charset="0"/>
              </a:rPr>
              <a:t>sensörleri</a:t>
            </a:r>
            <a:r>
              <a:rPr lang="tr-TR" altLang="tr-TR" sz="2200" dirty="0" smtClean="0">
                <a:latin typeface="Tahoma" pitchFamily="34" charset="0"/>
              </a:rPr>
              <a:t> </a:t>
            </a:r>
            <a:r>
              <a:rPr lang="tr-TR" altLang="tr-TR" sz="2200" dirty="0" smtClean="0">
                <a:solidFill>
                  <a:srgbClr val="FF0000"/>
                </a:solidFill>
                <a:latin typeface="Tahoma" pitchFamily="34" charset="0"/>
              </a:rPr>
              <a:t>atlete yardım </a:t>
            </a:r>
            <a:r>
              <a:rPr lang="tr-TR" altLang="tr-TR" sz="2200" dirty="0" smtClean="0">
                <a:solidFill>
                  <a:srgbClr val="FF0000"/>
                </a:solidFill>
                <a:latin typeface="Tahoma" pitchFamily="34" charset="0"/>
                <a:cs typeface="Arial" charset="0"/>
              </a:rPr>
              <a:t>olarak değerlendirilmemelidir. Kural : 144-2 (g)</a:t>
            </a:r>
            <a:endParaRPr lang="tr-TR" altLang="tr-TR" sz="2200" dirty="0">
              <a:solidFill>
                <a:srgbClr val="FF0000"/>
              </a:solidFill>
              <a:latin typeface="Verdana" pitchFamily="34" charset="0"/>
              <a:cs typeface="Arial" charset="0"/>
            </a:endParaRPr>
          </a:p>
          <a:p>
            <a:pPr eaLnBrk="1" hangingPunct="1"/>
            <a:endParaRPr lang="tr-TR" altLang="tr-TR" sz="2200" dirty="0">
              <a:latin typeface="Tahoma" pitchFamily="34" charset="0"/>
              <a:cs typeface="Tahoma" pitchFamily="34" charset="0"/>
            </a:endParaRPr>
          </a:p>
        </p:txBody>
      </p:sp>
    </p:spTree>
    <p:extLst>
      <p:ext uri="{BB962C8B-B14F-4D97-AF65-F5344CB8AC3E}">
        <p14:creationId xmlns:p14="http://schemas.microsoft.com/office/powerpoint/2010/main" val="376504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7421647"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371599" y="723225"/>
            <a:ext cx="10501315" cy="6170920"/>
          </a:xfrm>
          <a:prstGeom prst="rect">
            <a:avLst/>
          </a:prstGeom>
          <a:noFill/>
          <a:ln w="9525">
            <a:noFill/>
            <a:miter lim="800000"/>
            <a:headEnd/>
            <a:tailEnd/>
          </a:ln>
        </p:spPr>
        <p:txBody>
          <a:bodyPr wrap="square">
            <a:spAutoFit/>
          </a:bodyPr>
          <a:lstStyle/>
          <a:p>
            <a:pPr eaLnBrk="1" hangingPunct="1"/>
            <a:r>
              <a:rPr lang="tr-TR" altLang="tr-TR" sz="2300" dirty="0"/>
              <a:t> </a:t>
            </a:r>
            <a:r>
              <a:rPr lang="tr-TR" altLang="tr-TR" sz="2300" dirty="0" smtClean="0"/>
              <a:t>  </a:t>
            </a:r>
            <a:r>
              <a:rPr lang="tr-TR" altLang="tr-TR" sz="3200" b="1" dirty="0" smtClean="0">
                <a:latin typeface="Tahoma" pitchFamily="34" charset="0"/>
                <a:cs typeface="Tahoma" pitchFamily="34" charset="0"/>
              </a:rPr>
              <a:t>* </a:t>
            </a:r>
            <a:r>
              <a:rPr lang="tr-TR" altLang="tr-TR" sz="2200" dirty="0" smtClean="0">
                <a:latin typeface="Tahoma" pitchFamily="34" charset="0"/>
                <a:cs typeface="Tahoma" pitchFamily="34" charset="0"/>
              </a:rPr>
              <a:t>Kural gereği alan yarışmalarında antrenörlere sektörlere yakın yerlerde tahditli alan belirlenmeli ancak sporcuların bu alan içerisinde bulunan antrenörleri ile görüşmelerine müsaade edilmelidir. </a:t>
            </a:r>
            <a:r>
              <a:rPr lang="tr-TR" altLang="tr-TR" sz="2200" dirty="0" smtClean="0">
                <a:solidFill>
                  <a:srgbClr val="FF0000"/>
                </a:solidFill>
                <a:latin typeface="Tahoma" pitchFamily="34" charset="0"/>
                <a:cs typeface="Tahoma" pitchFamily="34" charset="0"/>
              </a:rPr>
              <a:t>Kural 144-2 (d) </a:t>
            </a:r>
            <a:r>
              <a:rPr lang="tr-TR" altLang="tr-TR" sz="2200" dirty="0">
                <a:solidFill>
                  <a:prstClr val="black"/>
                </a:solidFill>
                <a:latin typeface="Tahoma" pitchFamily="34" charset="0"/>
                <a:cs typeface="Tahoma" pitchFamily="34" charset="0"/>
              </a:rPr>
              <a:t>Yarışma akışını bozmamak kaydıyla </a:t>
            </a:r>
            <a:r>
              <a:rPr lang="tr-TR" altLang="tr-TR" sz="2200" dirty="0">
                <a:latin typeface="Tahoma" pitchFamily="34" charset="0"/>
                <a:cs typeface="Tahoma" pitchFamily="34" charset="0"/>
              </a:rPr>
              <a:t>s</a:t>
            </a:r>
            <a:r>
              <a:rPr lang="tr-TR" altLang="tr-TR" sz="2200" dirty="0" smtClean="0">
                <a:latin typeface="Tahoma" pitchFamily="34" charset="0"/>
                <a:cs typeface="Tahoma" pitchFamily="34" charset="0"/>
              </a:rPr>
              <a:t>porcuların tahditli alan içerisindeki antrenörleri ile görüşmeleri için </a:t>
            </a:r>
            <a:r>
              <a:rPr lang="tr-TR" altLang="tr-TR" sz="2200" dirty="0">
                <a:solidFill>
                  <a:srgbClr val="FF0000"/>
                </a:solidFill>
                <a:latin typeface="Tahoma" pitchFamily="34" charset="0"/>
                <a:cs typeface="Tahoma" pitchFamily="34" charset="0"/>
              </a:rPr>
              <a:t>L</a:t>
            </a:r>
            <a:r>
              <a:rPr lang="tr-TR" altLang="tr-TR" sz="2200" dirty="0" smtClean="0">
                <a:solidFill>
                  <a:srgbClr val="FF0000"/>
                </a:solidFill>
                <a:latin typeface="Tahoma" pitchFamily="34" charset="0"/>
                <a:cs typeface="Tahoma" pitchFamily="34" charset="0"/>
              </a:rPr>
              <a:t>iderden ya da Başhakemden izin almalarına gerek yoktur. </a:t>
            </a:r>
            <a:endParaRPr lang="tr-TR" altLang="tr-TR" sz="2200" dirty="0" smtClean="0">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a:t>
            </a:r>
            <a:r>
              <a:rPr lang="tr-TR" altLang="tr-TR" sz="3200" b="1" dirty="0" smtClean="0">
                <a:latin typeface="Tahoma" pitchFamily="34" charset="0"/>
                <a:cs typeface="Tahoma" pitchFamily="34" charset="0"/>
              </a:rPr>
              <a:t>* </a:t>
            </a:r>
            <a:r>
              <a:rPr lang="tr-TR" altLang="tr-TR" sz="2200" dirty="0" smtClean="0">
                <a:latin typeface="Tahoma" pitchFamily="34" charset="0"/>
                <a:cs typeface="Tahoma" pitchFamily="34" charset="0"/>
              </a:rPr>
              <a:t>Ancak sporcuların aynı anda başlayacak diğer bir yarışmaya, ya da başka bir amaçla (sağlık veya tuvalet ihtiyacı) sektörden ayrılmaları gerektiğinde yarışmanın </a:t>
            </a:r>
            <a:r>
              <a:rPr lang="tr-TR" altLang="tr-TR" sz="2200" dirty="0" smtClean="0">
                <a:solidFill>
                  <a:srgbClr val="FF0000"/>
                </a:solidFill>
                <a:latin typeface="Tahoma" pitchFamily="34" charset="0"/>
                <a:cs typeface="Tahoma" pitchFamily="34" charset="0"/>
              </a:rPr>
              <a:t>liderinden mutlaka izin almalıdır. </a:t>
            </a:r>
            <a:r>
              <a:rPr lang="tr-TR" altLang="tr-TR" sz="2200" dirty="0" smtClean="0">
                <a:latin typeface="Tahoma" pitchFamily="34" charset="0"/>
                <a:cs typeface="Tahoma" pitchFamily="34" charset="0"/>
              </a:rPr>
              <a:t>Bu durumda izin almadan giden sporcu/sporcuların yarışmanın Başhakemi tarafından </a:t>
            </a:r>
            <a:r>
              <a:rPr lang="tr-TR" altLang="tr-TR" sz="2200" b="1" dirty="0" smtClean="0">
                <a:solidFill>
                  <a:srgbClr val="FFC000"/>
                </a:solidFill>
                <a:latin typeface="Tahoma" pitchFamily="34" charset="0"/>
                <a:cs typeface="Tahoma" pitchFamily="34" charset="0"/>
              </a:rPr>
              <a:t>SARI </a:t>
            </a:r>
            <a:r>
              <a:rPr lang="tr-TR" altLang="tr-TR" sz="2200" dirty="0" smtClean="0">
                <a:latin typeface="Tahoma" pitchFamily="34" charset="0"/>
                <a:cs typeface="Tahoma" pitchFamily="34" charset="0"/>
              </a:rPr>
              <a:t> kartla cezalandırılması gerekmektedir.</a:t>
            </a:r>
          </a:p>
          <a:p>
            <a:pPr eaLnBrk="1" hangingPunct="1"/>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 </a:t>
            </a:r>
            <a:r>
              <a:rPr lang="tr-TR" altLang="tr-TR" sz="3200" b="1" dirty="0" smtClean="0">
                <a:latin typeface="Tahoma" pitchFamily="34" charset="0"/>
                <a:cs typeface="Tahoma" pitchFamily="34" charset="0"/>
              </a:rPr>
              <a:t>* </a:t>
            </a:r>
            <a:r>
              <a:rPr lang="tr-TR" altLang="tr-TR" sz="2200" dirty="0" smtClean="0">
                <a:latin typeface="Tahoma" pitchFamily="34" charset="0"/>
                <a:cs typeface="Tahoma" pitchFamily="34" charset="0"/>
              </a:rPr>
              <a:t>Sağlık ya da diğer nedenlerle sektörü terk etmek isteyen sporcu hakem nezaretinde sektörden ayrılabilir.</a:t>
            </a:r>
            <a:endParaRPr lang="tr-TR" altLang="tr-TR" sz="2200" dirty="0">
              <a:latin typeface="Verdana" pitchFamily="34" charset="0"/>
              <a:cs typeface="Arial" charset="0"/>
            </a:endParaRPr>
          </a:p>
          <a:p>
            <a:pPr lvl="0"/>
            <a:r>
              <a:rPr lang="tr-TR" sz="3200" b="1" dirty="0" smtClean="0">
                <a:solidFill>
                  <a:prstClr val="black"/>
                </a:solidFill>
                <a:latin typeface="Tahoma" pitchFamily="34" charset="0"/>
                <a:cs typeface="Tahoma" pitchFamily="34" charset="0"/>
              </a:rPr>
              <a:t> * </a:t>
            </a:r>
            <a:r>
              <a:rPr lang="tr-TR" sz="2300" dirty="0">
                <a:solidFill>
                  <a:prstClr val="black"/>
                </a:solidFill>
                <a:latin typeface="Tahoma" pitchFamily="34" charset="0"/>
                <a:cs typeface="Tahoma" pitchFamily="34" charset="0"/>
              </a:rPr>
              <a:t>Pistte yapılan turlu yarışmalarda  tur yiyen ya da tur bindiren sporcuların yardımlaşması durumunda sporcu/sporcular önce Başhakem tarafından uyarılmalı ancak yardımlaşmanın devamı halinde Başhakemce diskalifiye edilmelidir. </a:t>
            </a:r>
            <a:r>
              <a:rPr lang="tr-TR" sz="2300" dirty="0">
                <a:solidFill>
                  <a:srgbClr val="FF0000"/>
                </a:solidFill>
                <a:latin typeface="Tahoma" pitchFamily="34" charset="0"/>
                <a:cs typeface="Tahoma" pitchFamily="34" charset="0"/>
              </a:rPr>
              <a:t>Kural : </a:t>
            </a:r>
            <a:r>
              <a:rPr lang="tr-TR" sz="2300" dirty="0" smtClean="0">
                <a:solidFill>
                  <a:srgbClr val="FF0000"/>
                </a:solidFill>
                <a:latin typeface="Tahoma" pitchFamily="34" charset="0"/>
                <a:cs typeface="Tahoma" pitchFamily="34" charset="0"/>
              </a:rPr>
              <a:t>144/2 </a:t>
            </a:r>
            <a:endParaRPr lang="tr-TR" sz="2300" dirty="0">
              <a:solidFill>
                <a:srgbClr val="FF0000"/>
              </a:solidFill>
              <a:latin typeface="Tahoma" pitchFamily="34" charset="0"/>
              <a:cs typeface="Tahoma" pitchFamily="34" charset="0"/>
            </a:endParaRPr>
          </a:p>
          <a:p>
            <a:pPr eaLnBrk="1" hangingPunct="1"/>
            <a:endParaRPr lang="tr-TR" altLang="tr-TR" sz="2200" dirty="0">
              <a:latin typeface="Tahoma" pitchFamily="34" charset="0"/>
              <a:cs typeface="Tahoma" pitchFamily="34" charset="0"/>
            </a:endParaRPr>
          </a:p>
        </p:txBody>
      </p:sp>
    </p:spTree>
    <p:extLst>
      <p:ext uri="{BB962C8B-B14F-4D97-AF65-F5344CB8AC3E}">
        <p14:creationId xmlns:p14="http://schemas.microsoft.com/office/powerpoint/2010/main" val="1937886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Rectangle 4"/>
          <p:cNvSpPr>
            <a:spLocks noChangeArrowheads="1"/>
          </p:cNvSpPr>
          <p:nvPr/>
        </p:nvSpPr>
        <p:spPr bwMode="auto">
          <a:xfrm>
            <a:off x="8" y="10"/>
            <a:ext cx="3449983" cy="646331"/>
          </a:xfrm>
          <a:prstGeom prst="rect">
            <a:avLst/>
          </a:prstGeom>
          <a:noFill/>
          <a:ln w="9525">
            <a:noFill/>
            <a:miter lim="800000"/>
            <a:headEnd/>
            <a:tailEnd/>
          </a:ln>
        </p:spPr>
        <p:txBody>
          <a:bodyPr wrap="none">
            <a:spAutoFit/>
          </a:bodyPr>
          <a:lstStyle/>
          <a:p>
            <a:r>
              <a:rPr lang="tr-TR" altLang="tr-TR" sz="3600">
                <a:solidFill>
                  <a:schemeClr val="bg1"/>
                </a:solidFill>
              </a:rPr>
              <a:t>DİSİPLİN SUÇLARI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7413"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17414" name="Text Box 2"/>
          <p:cNvSpPr txBox="1">
            <a:spLocks noChangeArrowheads="1"/>
          </p:cNvSpPr>
          <p:nvPr/>
        </p:nvSpPr>
        <p:spPr bwMode="auto">
          <a:xfrm>
            <a:off x="1409700" y="827097"/>
            <a:ext cx="10841039" cy="6443302"/>
          </a:xfrm>
          <a:prstGeom prst="rect">
            <a:avLst/>
          </a:prstGeom>
          <a:noFill/>
          <a:ln w="9525">
            <a:noFill/>
            <a:miter lim="800000"/>
            <a:headEnd/>
            <a:tailEnd/>
          </a:ln>
        </p:spPr>
        <p:txBody>
          <a:bodyPr wrap="square">
            <a:spAutoFit/>
          </a:bodyPr>
          <a:lstStyle/>
          <a:p>
            <a:pPr marL="457200">
              <a:lnSpc>
                <a:spcPct val="115000"/>
              </a:lnSpc>
              <a:buFont typeface="Wingdings" pitchFamily="2" charset="2"/>
              <a:buChar char="Ø"/>
            </a:pPr>
            <a:r>
              <a:rPr lang="tr-TR" altLang="tr-TR" sz="2400" dirty="0">
                <a:latin typeface="Tahoma" pitchFamily="34" charset="0"/>
                <a:cs typeface="Tahoma" pitchFamily="34" charset="0"/>
              </a:rPr>
              <a:t> Sportmenlik dışı davranışla ilgili </a:t>
            </a:r>
            <a:r>
              <a:rPr lang="tr-TR" altLang="tr-TR" sz="2400" u="sng" dirty="0">
                <a:solidFill>
                  <a:srgbClr val="FF0000"/>
                </a:solidFill>
                <a:latin typeface="Tahoma" pitchFamily="34" charset="0"/>
                <a:cs typeface="Tahoma" pitchFamily="34" charset="0"/>
              </a:rPr>
              <a:t>UYARI</a:t>
            </a:r>
            <a:r>
              <a:rPr lang="tr-TR" altLang="tr-TR" sz="2400" dirty="0">
                <a:latin typeface="Tahoma" pitchFamily="34" charset="0"/>
                <a:cs typeface="Tahoma" pitchFamily="34" charset="0"/>
              </a:rPr>
              <a:t> veya </a:t>
            </a:r>
            <a:r>
              <a:rPr lang="tr-TR" altLang="tr-TR" sz="2400" u="sng" dirty="0">
                <a:solidFill>
                  <a:srgbClr val="FF0000"/>
                </a:solidFill>
                <a:latin typeface="Tahoma" pitchFamily="34" charset="0"/>
                <a:cs typeface="Tahoma" pitchFamily="34" charset="0"/>
              </a:rPr>
              <a:t>İHRAÇ</a:t>
            </a:r>
            <a:r>
              <a:rPr lang="tr-TR" altLang="tr-TR" sz="2400" dirty="0">
                <a:latin typeface="Tahoma" pitchFamily="34" charset="0"/>
                <a:cs typeface="Tahoma" pitchFamily="34" charset="0"/>
              </a:rPr>
              <a:t> yetkisi sadece </a:t>
            </a:r>
            <a:r>
              <a:rPr lang="tr-TR" altLang="tr-TR" sz="2400" u="sng" dirty="0" err="1">
                <a:solidFill>
                  <a:srgbClr val="FF0000"/>
                </a:solidFill>
                <a:latin typeface="Tahoma" pitchFamily="34" charset="0"/>
                <a:cs typeface="Tahoma" pitchFamily="34" charset="0"/>
              </a:rPr>
              <a:t>BAŞHAKEM</a:t>
            </a:r>
            <a:r>
              <a:rPr lang="tr-TR" altLang="tr-TR" sz="2400" dirty="0" err="1">
                <a:latin typeface="Tahoma" pitchFamily="34" charset="0"/>
                <a:cs typeface="Tahoma" pitchFamily="34" charset="0"/>
              </a:rPr>
              <a:t>’e</a:t>
            </a: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aittir. Sporcuya </a:t>
            </a:r>
            <a:r>
              <a:rPr lang="tr-TR" altLang="tr-TR" sz="2400" dirty="0">
                <a:latin typeface="Tahoma" pitchFamily="34" charset="0"/>
                <a:cs typeface="Tahoma" pitchFamily="34" charset="0"/>
              </a:rPr>
              <a:t>gösterilen disiplin kartları </a:t>
            </a:r>
            <a:r>
              <a:rPr lang="tr-TR" altLang="tr-TR" sz="2400" dirty="0" smtClean="0">
                <a:latin typeface="Tahoma" pitchFamily="34" charset="0"/>
                <a:cs typeface="Tahoma" pitchFamily="34" charset="0"/>
              </a:rPr>
              <a:t>Yarışma Direktörüne mutlaka bildirilmeli ve yarışma </a:t>
            </a:r>
            <a:r>
              <a:rPr lang="tr-TR" altLang="tr-TR" sz="2400" dirty="0">
                <a:latin typeface="Tahoma" pitchFamily="34" charset="0"/>
                <a:cs typeface="Tahoma" pitchFamily="34" charset="0"/>
              </a:rPr>
              <a:t>cetveline işlenmelidir. </a:t>
            </a:r>
            <a:r>
              <a:rPr lang="tr-TR" altLang="tr-TR" sz="2400" dirty="0" smtClean="0">
                <a:solidFill>
                  <a:srgbClr val="FF0000"/>
                </a:solidFill>
                <a:latin typeface="Tahoma" pitchFamily="34" charset="0"/>
                <a:cs typeface="Tahoma" pitchFamily="34" charset="0"/>
              </a:rPr>
              <a:t>Kural 125-5 </a:t>
            </a:r>
            <a:endParaRPr lang="tr-TR" altLang="tr-TR" sz="2400" dirty="0">
              <a:solidFill>
                <a:srgbClr val="FF0000"/>
              </a:solidFill>
              <a:latin typeface="Tahoma" pitchFamily="34" charset="0"/>
              <a:cs typeface="Tahoma" pitchFamily="34" charset="0"/>
            </a:endParaRPr>
          </a:p>
          <a:p>
            <a:pPr marL="457200">
              <a:lnSpc>
                <a:spcPct val="115000"/>
              </a:lnSpc>
              <a:buFont typeface="Wingdings" pitchFamily="2" charset="2"/>
              <a:buChar char="Ø"/>
            </a:pPr>
            <a:r>
              <a:rPr lang="tr-TR" altLang="tr-TR" sz="2400" dirty="0">
                <a:latin typeface="Tahoma" pitchFamily="34" charset="0"/>
                <a:cs typeface="Tahoma" pitchFamily="34" charset="0"/>
              </a:rPr>
              <a:t> Eğer bir sporcu ikinci bir yarışmada ikinci kez </a:t>
            </a:r>
            <a:r>
              <a:rPr lang="tr-TR" altLang="tr-TR" sz="2400" dirty="0">
                <a:solidFill>
                  <a:srgbClr val="FFC000"/>
                </a:solidFill>
                <a:latin typeface="Tahoma" pitchFamily="34" charset="0"/>
                <a:cs typeface="Tahoma" pitchFamily="34" charset="0"/>
              </a:rPr>
              <a:t>SARI KART </a:t>
            </a:r>
            <a:r>
              <a:rPr lang="tr-TR" altLang="tr-TR" sz="2400" dirty="0">
                <a:latin typeface="Tahoma" pitchFamily="34" charset="0"/>
                <a:cs typeface="Tahoma" pitchFamily="34" charset="0"/>
              </a:rPr>
              <a:t>(Uyarı) </a:t>
            </a:r>
            <a:r>
              <a:rPr lang="tr-TR" altLang="tr-TR" sz="2400" dirty="0" smtClean="0">
                <a:latin typeface="Tahoma" pitchFamily="34" charset="0"/>
                <a:cs typeface="Tahoma" pitchFamily="34" charset="0"/>
              </a:rPr>
              <a:t>aldıysa </a:t>
            </a:r>
            <a:r>
              <a:rPr lang="tr-TR" altLang="tr-TR" sz="2400" dirty="0">
                <a:latin typeface="Tahoma" pitchFamily="34" charset="0"/>
                <a:cs typeface="Tahoma" pitchFamily="34" charset="0"/>
              </a:rPr>
              <a:t>sadece ikinci </a:t>
            </a:r>
            <a:r>
              <a:rPr lang="tr-TR" altLang="tr-TR" sz="2400" dirty="0" smtClean="0">
                <a:latin typeface="Tahoma" pitchFamily="34" charset="0"/>
                <a:cs typeface="Tahoma" pitchFamily="34" charset="0"/>
              </a:rPr>
              <a:t>yarışmadan diskalifiye edilecektir. Diskalifiye edilen sporcunun </a:t>
            </a:r>
          </a:p>
          <a:p>
            <a:pPr marL="457200">
              <a:lnSpc>
                <a:spcPct val="115000"/>
              </a:lnSpc>
            </a:pPr>
            <a:r>
              <a:rPr lang="tr-TR" altLang="tr-TR" sz="2400" dirty="0" smtClean="0">
                <a:latin typeface="Tahoma" pitchFamily="34" charset="0"/>
                <a:cs typeface="Tahoma" pitchFamily="34" charset="0"/>
              </a:rPr>
              <a:t>o </a:t>
            </a:r>
            <a:r>
              <a:rPr lang="tr-TR" altLang="tr-TR" sz="2400" dirty="0">
                <a:latin typeface="Tahoma" pitchFamily="34" charset="0"/>
                <a:cs typeface="Tahoma" pitchFamily="34" charset="0"/>
              </a:rPr>
              <a:t>yarışmanın aynı turunda elde ettiği dereceler geçerli olmayacak, ancak aynı yarışmanın önceki turlarında veya bir çoklu yarışmanın bireysel yarışlarında kazandığı dereceler geçerli </a:t>
            </a:r>
            <a:r>
              <a:rPr lang="tr-TR" altLang="tr-TR" sz="2400" dirty="0" smtClean="0">
                <a:latin typeface="Tahoma" pitchFamily="34" charset="0"/>
                <a:cs typeface="Tahoma" pitchFamily="34" charset="0"/>
              </a:rPr>
              <a:t>sayılacaktır. </a:t>
            </a:r>
            <a:r>
              <a:rPr lang="tr-TR" altLang="tr-TR" sz="2400" dirty="0" smtClean="0">
                <a:solidFill>
                  <a:srgbClr val="FF0000"/>
                </a:solidFill>
                <a:latin typeface="Tahoma" pitchFamily="34" charset="0"/>
                <a:cs typeface="Tahoma" pitchFamily="34" charset="0"/>
              </a:rPr>
              <a:t>Kural 145-2</a:t>
            </a:r>
            <a:endParaRPr lang="tr-TR" altLang="tr-TR" sz="2400" dirty="0">
              <a:solidFill>
                <a:srgbClr val="FF0000"/>
              </a:solidFill>
              <a:latin typeface="Tahoma" pitchFamily="34" charset="0"/>
              <a:cs typeface="Tahoma" pitchFamily="34" charset="0"/>
            </a:endParaRPr>
          </a:p>
          <a:p>
            <a:pPr marL="457200" lvl="0">
              <a:lnSpc>
                <a:spcPct val="115000"/>
              </a:lnSpc>
            </a:pPr>
            <a:r>
              <a:rPr lang="tr-TR" altLang="tr-TR" sz="2400" dirty="0">
                <a:latin typeface="Tahoma" pitchFamily="34" charset="0"/>
                <a:cs typeface="Tahoma" pitchFamily="34" charset="0"/>
              </a:rPr>
              <a:t> Sportmenlik dışı davranıştan dolayı diskalifiye (</a:t>
            </a:r>
            <a:r>
              <a:rPr lang="tr-TR" altLang="tr-TR" sz="2400" dirty="0">
                <a:solidFill>
                  <a:srgbClr val="0070C0"/>
                </a:solidFill>
                <a:latin typeface="Tahoma" pitchFamily="34" charset="0"/>
                <a:cs typeface="Tahoma" pitchFamily="34" charset="0"/>
              </a:rPr>
              <a:t>iki sarı karttan kırmızı kart</a:t>
            </a:r>
            <a:r>
              <a:rPr lang="tr-TR" altLang="tr-TR" sz="2400" dirty="0">
                <a:latin typeface="Tahoma" pitchFamily="34" charset="0"/>
                <a:cs typeface="Tahoma" pitchFamily="34" charset="0"/>
              </a:rPr>
              <a:t>) o sporcunun, bir çoklu yarışmanın bireysel yarışları dahil diğer tüm yarışmalardan men edilmesine sebep olacaktır. </a:t>
            </a:r>
            <a:r>
              <a:rPr lang="tr-TR" altLang="tr-TR" sz="2400" dirty="0">
                <a:solidFill>
                  <a:srgbClr val="FF0000"/>
                </a:solidFill>
                <a:latin typeface="Tahoma" pitchFamily="34" charset="0"/>
                <a:cs typeface="Tahoma" pitchFamily="34" charset="0"/>
              </a:rPr>
              <a:t>Kural </a:t>
            </a:r>
            <a:r>
              <a:rPr lang="tr-TR" altLang="tr-TR" sz="2400" dirty="0" smtClean="0">
                <a:solidFill>
                  <a:srgbClr val="FF0000"/>
                </a:solidFill>
                <a:latin typeface="Tahoma" pitchFamily="34" charset="0"/>
                <a:cs typeface="Tahoma" pitchFamily="34" charset="0"/>
              </a:rPr>
              <a:t>145-2</a:t>
            </a:r>
            <a:endParaRPr lang="tr-TR" altLang="tr-TR" sz="2400" dirty="0">
              <a:solidFill>
                <a:srgbClr val="FF0000"/>
              </a:solidFill>
              <a:latin typeface="Tahoma" pitchFamily="34" charset="0"/>
              <a:cs typeface="Tahoma" pitchFamily="34" charset="0"/>
            </a:endParaRPr>
          </a:p>
          <a:p>
            <a:pPr marL="457200">
              <a:lnSpc>
                <a:spcPct val="115000"/>
              </a:lnSpc>
              <a:buFont typeface="Wingdings" pitchFamily="2" charset="2"/>
              <a:buChar char="Ø"/>
            </a:pPr>
            <a:r>
              <a:rPr lang="tr-TR" altLang="tr-TR" sz="2400" dirty="0">
                <a:latin typeface="Tahoma" pitchFamily="34" charset="0"/>
                <a:cs typeface="Tahoma" pitchFamily="34" charset="0"/>
              </a:rPr>
              <a:t> Eğer suçun ciddi olduğu düşünülürse, Yarışma </a:t>
            </a:r>
            <a:r>
              <a:rPr lang="tr-TR" altLang="tr-TR" sz="2400" dirty="0" smtClean="0">
                <a:latin typeface="Tahoma" pitchFamily="34" charset="0"/>
                <a:cs typeface="Tahoma" pitchFamily="34" charset="0"/>
              </a:rPr>
              <a:t>Direktörü </a:t>
            </a:r>
            <a:r>
              <a:rPr lang="tr-TR" altLang="tr-TR" sz="2400" dirty="0">
                <a:latin typeface="Tahoma" pitchFamily="34" charset="0"/>
                <a:cs typeface="Tahoma" pitchFamily="34" charset="0"/>
              </a:rPr>
              <a:t>disiplin </a:t>
            </a:r>
            <a:r>
              <a:rPr lang="tr-TR" altLang="tr-TR" sz="2400" dirty="0" smtClean="0">
                <a:latin typeface="Tahoma" pitchFamily="34" charset="0"/>
                <a:cs typeface="Tahoma" pitchFamily="34" charset="0"/>
              </a:rPr>
              <a:t>işlemleri     için konuyu </a:t>
            </a:r>
            <a:r>
              <a:rPr lang="tr-TR" altLang="tr-TR" sz="2400" dirty="0">
                <a:latin typeface="Tahoma" pitchFamily="34" charset="0"/>
                <a:cs typeface="Tahoma" pitchFamily="34" charset="0"/>
              </a:rPr>
              <a:t>ilgili Federasyona rapor </a:t>
            </a:r>
            <a:r>
              <a:rPr lang="tr-TR" altLang="tr-TR" sz="2400" dirty="0" smtClean="0">
                <a:latin typeface="Tahoma" pitchFamily="34" charset="0"/>
                <a:cs typeface="Tahoma" pitchFamily="34" charset="0"/>
              </a:rPr>
              <a:t>edebilecektir.</a:t>
            </a:r>
            <a:r>
              <a:rPr lang="tr-TR" altLang="tr-TR" sz="2400" dirty="0">
                <a:solidFill>
                  <a:srgbClr val="FF0000"/>
                </a:solidFill>
                <a:latin typeface="Tahoma" pitchFamily="34" charset="0"/>
                <a:cs typeface="Tahoma" pitchFamily="34" charset="0"/>
              </a:rPr>
              <a:t> Kural 60.4 (f</a:t>
            </a:r>
            <a:r>
              <a:rPr lang="tr-TR" altLang="tr-TR" sz="2400" dirty="0" smtClean="0">
                <a:solidFill>
                  <a:srgbClr val="FF0000"/>
                </a:solidFill>
                <a:latin typeface="Tahoma" pitchFamily="34" charset="0"/>
                <a:cs typeface="Tahoma" pitchFamily="34" charset="0"/>
              </a:rPr>
              <a:t>)</a:t>
            </a:r>
            <a:endParaRPr lang="tr-TR" altLang="tr-TR" sz="2400" dirty="0">
              <a:solidFill>
                <a:srgbClr val="002060"/>
              </a:solidFill>
              <a:latin typeface="Tahoma" pitchFamily="34" charset="0"/>
              <a:cs typeface="Tahoma" pitchFamily="34" charset="0"/>
            </a:endParaRPr>
          </a:p>
          <a:p>
            <a:pPr marL="457200">
              <a:lnSpc>
                <a:spcPct val="110000"/>
              </a:lnSpc>
            </a:pPr>
            <a:endParaRPr lang="tr-TR" altLang="tr-TR" sz="2400" dirty="0">
              <a:solidFill>
                <a:srgbClr val="002060"/>
              </a:solidFill>
              <a:latin typeface="Tahoma" pitchFamily="34" charset="0"/>
              <a:cs typeface="Tahoma" pitchFamily="34" charset="0"/>
            </a:endParaRPr>
          </a:p>
          <a:p>
            <a:pPr marL="457200" algn="just">
              <a:lnSpc>
                <a:spcPct val="110000"/>
              </a:lnSpc>
            </a:pPr>
            <a:endParaRPr lang="tr-TR" altLang="tr-TR" sz="25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59" name="Rectangle 4"/>
          <p:cNvSpPr>
            <a:spLocks noChangeArrowheads="1"/>
          </p:cNvSpPr>
          <p:nvPr/>
        </p:nvSpPr>
        <p:spPr bwMode="auto">
          <a:xfrm>
            <a:off x="8" y="10"/>
            <a:ext cx="7409401"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DİSİPLİN </a:t>
            </a:r>
            <a:r>
              <a:rPr lang="tr-TR" altLang="tr-TR" sz="3600" dirty="0">
                <a:solidFill>
                  <a:schemeClr val="bg1"/>
                </a:solidFill>
              </a:rPr>
              <a:t>SUÇLARI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946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pic>
        <p:nvPicPr>
          <p:cNvPr id="19463" name="Picture 6" descr="http://img4.4inews.co.uk/wp-content/uploads/2014/08/d6a0-1408050260828_wps_6_preview_athletics_yellow_-620x330.jpg"/>
          <p:cNvPicPr>
            <a:picLocks noChangeAspect="1" noChangeArrowheads="1"/>
          </p:cNvPicPr>
          <p:nvPr/>
        </p:nvPicPr>
        <p:blipFill>
          <a:blip r:embed="rId3" cstate="print"/>
          <a:srcRect r="6668"/>
          <a:stretch>
            <a:fillRect/>
          </a:stretch>
        </p:blipFill>
        <p:spPr bwMode="auto">
          <a:xfrm>
            <a:off x="1428750" y="3468736"/>
            <a:ext cx="4466474" cy="25468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a:spLocks noChangeArrowheads="1"/>
          </p:cNvSpPr>
          <p:nvPr/>
        </p:nvSpPr>
        <p:spPr bwMode="auto">
          <a:xfrm>
            <a:off x="1428750" y="818472"/>
            <a:ext cx="4942076" cy="2308324"/>
          </a:xfrm>
          <a:prstGeom prst="rect">
            <a:avLst/>
          </a:prstGeom>
          <a:noFill/>
          <a:ln w="9525">
            <a:noFill/>
            <a:miter lim="800000"/>
            <a:headEnd/>
            <a:tailEnd/>
          </a:ln>
        </p:spPr>
        <p:txBody>
          <a:bodyPr wrap="square">
            <a:spAutoFit/>
          </a:bodyPr>
          <a:lstStyle/>
          <a:p>
            <a:pPr eaLnBrk="1" hangingPunct="1"/>
            <a:r>
              <a:rPr lang="tr-TR" altLang="tr-TR" sz="2400" dirty="0" smtClean="0">
                <a:latin typeface="Tahoma" pitchFamily="34" charset="0"/>
                <a:ea typeface="Tahoma" pitchFamily="34" charset="0"/>
                <a:cs typeface="Tahoma" pitchFamily="34" charset="0"/>
              </a:rPr>
              <a:t>  Fransız Mahiedine Mekhissi 2014 Avrupa </a:t>
            </a:r>
            <a:r>
              <a:rPr lang="tr-TR" altLang="tr-TR" sz="2400" dirty="0">
                <a:latin typeface="Tahoma" pitchFamily="34" charset="0"/>
                <a:ea typeface="Tahoma" pitchFamily="34" charset="0"/>
                <a:cs typeface="Tahoma" pitchFamily="34" charset="0"/>
              </a:rPr>
              <a:t>A</a:t>
            </a:r>
            <a:r>
              <a:rPr lang="tr-TR" altLang="tr-TR" sz="2400" dirty="0" smtClean="0">
                <a:latin typeface="Tahoma" pitchFamily="34" charset="0"/>
                <a:ea typeface="Tahoma" pitchFamily="34" charset="0"/>
                <a:cs typeface="Tahoma" pitchFamily="34" charset="0"/>
              </a:rPr>
              <a:t>tletizm Şampiyonasında, 3000m Engelli yarışında, birinciliği garantilediğinde  şampiyonluk sevincini yarış esnasında formasını çıkararak kutladı.</a:t>
            </a:r>
          </a:p>
        </p:txBody>
      </p:sp>
      <p:pic>
        <p:nvPicPr>
          <p:cNvPr id="19462" name="Picture 6" descr="http://images-2.drive.com.au/2014/08/15/5680318/1408091476231.jpg-420x0.jpg"/>
          <p:cNvPicPr>
            <a:picLocks noChangeAspect="1" noChangeArrowheads="1"/>
          </p:cNvPicPr>
          <p:nvPr/>
        </p:nvPicPr>
        <p:blipFill>
          <a:blip r:embed="rId4" cstate="print"/>
          <a:srcRect/>
          <a:stretch>
            <a:fillRect/>
          </a:stretch>
        </p:blipFill>
        <p:spPr bwMode="auto">
          <a:xfrm>
            <a:off x="7561316" y="818472"/>
            <a:ext cx="3924078" cy="22049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a:spLocks noChangeArrowheads="1"/>
          </p:cNvSpPr>
          <p:nvPr/>
        </p:nvSpPr>
        <p:spPr bwMode="auto">
          <a:xfrm>
            <a:off x="6311006" y="4107561"/>
            <a:ext cx="6015911" cy="2308324"/>
          </a:xfrm>
          <a:prstGeom prst="rect">
            <a:avLst/>
          </a:prstGeom>
          <a:noFill/>
          <a:ln w="9525">
            <a:noFill/>
            <a:miter lim="800000"/>
            <a:headEnd/>
            <a:tailEnd/>
          </a:ln>
        </p:spPr>
        <p:txBody>
          <a:bodyPr wrap="square">
            <a:spAutoFit/>
          </a:bodyPr>
          <a:lstStyle/>
          <a:p>
            <a:pPr lvl="0" eaLnBrk="1" hangingPunct="1"/>
            <a:r>
              <a:rPr lang="tr-TR" altLang="tr-TR" sz="2400" dirty="0" smtClean="0">
                <a:latin typeface="Tahoma" pitchFamily="34" charset="0"/>
                <a:ea typeface="Tahoma" pitchFamily="34" charset="0"/>
                <a:cs typeface="Tahoma" pitchFamily="34" charset="0"/>
              </a:rPr>
              <a:t>     </a:t>
            </a:r>
            <a:r>
              <a:rPr lang="tr-TR" altLang="tr-TR" sz="2400" dirty="0" smtClean="0">
                <a:solidFill>
                  <a:prstClr val="black"/>
                </a:solidFill>
                <a:latin typeface="Tahoma" pitchFamily="34" charset="0"/>
                <a:ea typeface="Tahoma" pitchFamily="34" charset="0"/>
                <a:cs typeface="Tahoma" pitchFamily="34" charset="0"/>
              </a:rPr>
              <a:t>Sporcunun </a:t>
            </a:r>
            <a:r>
              <a:rPr lang="tr-TR" altLang="tr-TR" sz="2400" dirty="0">
                <a:latin typeface="Tahoma" pitchFamily="34" charset="0"/>
                <a:ea typeface="Tahoma" pitchFamily="34" charset="0"/>
                <a:cs typeface="Tahoma" pitchFamily="34" charset="0"/>
              </a:rPr>
              <a:t>b</a:t>
            </a:r>
            <a:r>
              <a:rPr lang="tr-TR" altLang="tr-TR" sz="2400" dirty="0" smtClean="0">
                <a:latin typeface="Tahoma" pitchFamily="34" charset="0"/>
                <a:ea typeface="Tahoma" pitchFamily="34" charset="0"/>
                <a:cs typeface="Tahoma" pitchFamily="34" charset="0"/>
              </a:rPr>
              <a:t>u hareketi </a:t>
            </a:r>
            <a:r>
              <a:rPr lang="tr-TR" altLang="tr-TR" sz="2400" dirty="0" smtClean="0">
                <a:solidFill>
                  <a:srgbClr val="FFC000"/>
                </a:solidFill>
                <a:latin typeface="Tahoma" pitchFamily="34" charset="0"/>
                <a:ea typeface="Tahoma" pitchFamily="34" charset="0"/>
                <a:cs typeface="Tahoma" pitchFamily="34" charset="0"/>
              </a:rPr>
              <a:t>sarı kart</a:t>
            </a:r>
            <a:r>
              <a:rPr lang="tr-TR" altLang="tr-TR" sz="2400" dirty="0">
                <a:latin typeface="Tahoma" pitchFamily="34" charset="0"/>
                <a:ea typeface="Tahoma" pitchFamily="34" charset="0"/>
                <a:cs typeface="Tahoma" pitchFamily="34" charset="0"/>
              </a:rPr>
              <a:t> </a:t>
            </a:r>
            <a:endParaRPr lang="tr-TR" altLang="tr-TR" sz="2400" dirty="0" smtClean="0">
              <a:latin typeface="Tahoma" pitchFamily="34" charset="0"/>
              <a:ea typeface="Tahoma" pitchFamily="34" charset="0"/>
              <a:cs typeface="Tahoma" pitchFamily="34" charset="0"/>
            </a:endParaRPr>
          </a:p>
          <a:p>
            <a:pPr eaLnBrk="1" hangingPunct="1"/>
            <a:r>
              <a:rPr lang="tr-TR" altLang="tr-TR" sz="2400" dirty="0" smtClean="0">
                <a:latin typeface="Tahoma" pitchFamily="34" charset="0"/>
                <a:ea typeface="Tahoma" pitchFamily="34" charset="0"/>
                <a:cs typeface="Tahoma" pitchFamily="34" charset="0"/>
              </a:rPr>
              <a:t>görmesine sonra ise diskalifiye (DQ)</a:t>
            </a:r>
          </a:p>
          <a:p>
            <a:pPr eaLnBrk="1" hangingPunct="1"/>
            <a:r>
              <a:rPr lang="tr-TR" altLang="tr-TR" sz="2400" dirty="0" smtClean="0">
                <a:latin typeface="Tahoma" pitchFamily="34" charset="0"/>
                <a:ea typeface="Tahoma" pitchFamily="34" charset="0"/>
                <a:cs typeface="Tahoma" pitchFamily="34" charset="0"/>
              </a:rPr>
              <a:t>olmasına  neden oldu ve 3000m.Eng. </a:t>
            </a:r>
          </a:p>
          <a:p>
            <a:pPr eaLnBrk="1" hangingPunct="1"/>
            <a:r>
              <a:rPr lang="tr-TR" altLang="tr-TR" sz="2400" dirty="0" smtClean="0">
                <a:latin typeface="Tahoma" pitchFamily="34" charset="0"/>
                <a:ea typeface="Tahoma" pitchFamily="34" charset="0"/>
                <a:cs typeface="Tahoma" pitchFamily="34" charset="0"/>
              </a:rPr>
              <a:t>Avrupa şampiyonluğunu kaybetti. </a:t>
            </a:r>
          </a:p>
          <a:p>
            <a:pPr eaLnBrk="1" hangingPunct="1"/>
            <a:r>
              <a:rPr lang="tr-TR" altLang="tr-TR" sz="2400" dirty="0" smtClean="0">
                <a:solidFill>
                  <a:srgbClr val="FF0000"/>
                </a:solidFill>
                <a:latin typeface="Tahoma" pitchFamily="34" charset="0"/>
                <a:ea typeface="Tahoma" pitchFamily="34" charset="0"/>
                <a:cs typeface="Tahoma" pitchFamily="34" charset="0"/>
              </a:rPr>
              <a:t>Kural : 143-1 </a:t>
            </a:r>
            <a:r>
              <a:rPr lang="tr-TR" altLang="tr-TR" sz="2400" dirty="0" smtClean="0">
                <a:latin typeface="Tahoma" pitchFamily="34" charset="0"/>
                <a:ea typeface="Tahoma" pitchFamily="34" charset="0"/>
                <a:cs typeface="Tahoma" pitchFamily="34" charset="0"/>
              </a:rPr>
              <a:t>(</a:t>
            </a:r>
            <a:r>
              <a:rPr lang="tr-TR" altLang="tr-TR" sz="2400" dirty="0">
                <a:latin typeface="Tahoma" pitchFamily="34" charset="0"/>
                <a:ea typeface="Tahoma" pitchFamily="34" charset="0"/>
                <a:cs typeface="Tahoma" pitchFamily="34" charset="0"/>
              </a:rPr>
              <a:t>f</a:t>
            </a:r>
            <a:r>
              <a:rPr lang="tr-TR" altLang="tr-TR" sz="2400" dirty="0" smtClean="0">
                <a:latin typeface="Tahoma" pitchFamily="34" charset="0"/>
                <a:ea typeface="Tahoma" pitchFamily="34" charset="0"/>
                <a:cs typeface="Tahoma" pitchFamily="34" charset="0"/>
              </a:rPr>
              <a:t>orma </a:t>
            </a:r>
            <a:r>
              <a:rPr lang="tr-TR" altLang="tr-TR" sz="2400" dirty="0">
                <a:latin typeface="Tahoma" pitchFamily="34" charset="0"/>
                <a:ea typeface="Tahoma" pitchFamily="34" charset="0"/>
                <a:cs typeface="Tahoma" pitchFamily="34" charset="0"/>
              </a:rPr>
              <a:t>ç</a:t>
            </a:r>
            <a:r>
              <a:rPr lang="tr-TR" altLang="tr-TR" sz="2400" dirty="0" smtClean="0">
                <a:latin typeface="Tahoma" pitchFamily="34" charset="0"/>
                <a:ea typeface="Tahoma" pitchFamily="34" charset="0"/>
                <a:cs typeface="Tahoma" pitchFamily="34" charset="0"/>
              </a:rPr>
              <a:t>ıkarma)</a:t>
            </a:r>
          </a:p>
          <a:p>
            <a:pPr eaLnBrk="1" hangingPunct="1"/>
            <a:r>
              <a:rPr lang="tr-TR" altLang="tr-TR" sz="2400" dirty="0" smtClean="0">
                <a:solidFill>
                  <a:srgbClr val="FF0000"/>
                </a:solidFill>
                <a:latin typeface="Tahoma" pitchFamily="34" charset="0"/>
                <a:ea typeface="Tahoma" pitchFamily="34" charset="0"/>
                <a:cs typeface="Tahoma" pitchFamily="34" charset="0"/>
              </a:rPr>
              <a:t>Kural : 143-7 </a:t>
            </a:r>
            <a:r>
              <a:rPr lang="tr-TR" altLang="tr-TR" sz="2400" dirty="0" smtClean="0">
                <a:latin typeface="Tahoma" pitchFamily="34" charset="0"/>
                <a:ea typeface="Tahoma" pitchFamily="34" charset="0"/>
                <a:cs typeface="Tahoma" pitchFamily="34" charset="0"/>
              </a:rPr>
              <a:t>(</a:t>
            </a:r>
            <a:r>
              <a:rPr lang="tr-TR" altLang="tr-TR" sz="2400" dirty="0" err="1" smtClean="0">
                <a:latin typeface="Tahoma" pitchFamily="34" charset="0"/>
                <a:ea typeface="Tahoma" pitchFamily="34" charset="0"/>
                <a:cs typeface="Tahoma" pitchFamily="34" charset="0"/>
              </a:rPr>
              <a:t>G.no’sunun</a:t>
            </a:r>
            <a:r>
              <a:rPr lang="tr-TR" altLang="tr-TR" sz="2400" dirty="0" smtClean="0">
                <a:latin typeface="Tahoma" pitchFamily="34" charset="0"/>
                <a:ea typeface="Tahoma" pitchFamily="34" charset="0"/>
                <a:cs typeface="Tahoma" pitchFamily="34" charset="0"/>
              </a:rPr>
              <a:t> okunmaması)</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5515</TotalTime>
  <Words>4716</Words>
  <Application>Microsoft Office PowerPoint</Application>
  <PresentationFormat>Özel</PresentationFormat>
  <Paragraphs>626</Paragraphs>
  <Slides>58</Slides>
  <Notes>52</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58</vt:i4>
      </vt:variant>
    </vt:vector>
  </HeadingPairs>
  <TitlesOfParts>
    <vt:vector size="60" baseType="lpstr">
      <vt:lpstr>Gündönümü</vt:lpstr>
      <vt:lpstr>Çalışma Sayfası</vt:lpstr>
      <vt:lpstr>PowerPoint Sunusu</vt:lpstr>
      <vt:lpstr>2014-2015 Faaliyet Sezonunda Tüm Hakem Arkadaşlarıma Başarılar Dilerim.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Jeam WHYNOT</dc:creator>
  <cp:lastModifiedBy>TAF13</cp:lastModifiedBy>
  <cp:revision>413</cp:revision>
  <dcterms:created xsi:type="dcterms:W3CDTF">2014-05-05T16:00:03Z</dcterms:created>
  <dcterms:modified xsi:type="dcterms:W3CDTF">2014-10-20T11:39:00Z</dcterms:modified>
</cp:coreProperties>
</file>