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8" r:id="rId5"/>
    <p:sldId id="265" r:id="rId6"/>
    <p:sldId id="259" r:id="rId7"/>
    <p:sldId id="266" r:id="rId8"/>
    <p:sldId id="260" r:id="rId9"/>
    <p:sldId id="267" r:id="rId10"/>
    <p:sldId id="261" r:id="rId11"/>
    <p:sldId id="268" r:id="rId12"/>
    <p:sldId id="262" r:id="rId13"/>
    <p:sldId id="263"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F483803-98F0-47FA-8FDA-71870AA6C4B4}" type="datetimeFigureOut">
              <a:rPr lang="tr-TR" smtClean="0"/>
              <a:t>11.6.2014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965003-1DBA-4694-B9EB-69698592506B}" type="slidenum">
              <a:rPr lang="tr-TR" smtClean="0"/>
              <a:t>‹#›</a:t>
            </a:fld>
            <a:endParaRPr lang="tr-T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F483803-98F0-47FA-8FDA-71870AA6C4B4}" type="datetimeFigureOut">
              <a:rPr lang="tr-TR" smtClean="0"/>
              <a:t>11.6.2014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965003-1DBA-4694-B9EB-69698592506B}"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tr-TR" smtClean="0"/>
              <a:t>Asıl başlık stili için tıklatın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F483803-98F0-47FA-8FDA-71870AA6C4B4}" type="datetimeFigureOut">
              <a:rPr lang="tr-TR" smtClean="0"/>
              <a:t>11.6.2014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965003-1DBA-4694-B9EB-69698592506B}"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F483803-98F0-47FA-8FDA-71870AA6C4B4}" type="datetimeFigureOut">
              <a:rPr lang="tr-TR" smtClean="0"/>
              <a:t>11.6.2014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965003-1DBA-4694-B9EB-69698592506B}"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F483803-98F0-47FA-8FDA-71870AA6C4B4}" type="datetimeFigureOut">
              <a:rPr lang="tr-TR" smtClean="0"/>
              <a:t>11.6.2014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C965003-1DBA-4694-B9EB-69698592506B}"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F483803-98F0-47FA-8FDA-71870AA6C4B4}" type="datetimeFigureOut">
              <a:rPr lang="tr-TR" smtClean="0"/>
              <a:t>11.6.2014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C965003-1DBA-4694-B9EB-69698592506B}"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tr-TR" smtClean="0"/>
              <a:t>Asıl metin stillerini düzenlemek için tıklatın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F483803-98F0-47FA-8FDA-71870AA6C4B4}" type="datetimeFigureOut">
              <a:rPr lang="tr-TR" smtClean="0"/>
              <a:t>11.6.2014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C965003-1DBA-4694-B9EB-69698592506B}" type="slidenum">
              <a:rPr lang="tr-TR" smtClean="0"/>
              <a:t>‹#›</a:t>
            </a:fld>
            <a:endParaRPr lang="tr-TR"/>
          </a:p>
        </p:txBody>
      </p:sp>
      <p:sp>
        <p:nvSpPr>
          <p:cNvPr id="10" name="Title 9"/>
          <p:cNvSpPr>
            <a:spLocks noGrp="1"/>
          </p:cNvSpPr>
          <p:nvPr>
            <p:ph type="title"/>
          </p:nvPr>
        </p:nvSpPr>
        <p:spPr/>
        <p:txBody>
          <a:body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F483803-98F0-47FA-8FDA-71870AA6C4B4}" type="datetimeFigureOut">
              <a:rPr lang="tr-TR" smtClean="0"/>
              <a:t>11.6.2014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C965003-1DBA-4694-B9EB-69698592506B}"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483803-98F0-47FA-8FDA-71870AA6C4B4}" type="datetimeFigureOut">
              <a:rPr lang="tr-TR" smtClean="0"/>
              <a:t>11.6.2014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C965003-1DBA-4694-B9EB-69698592506B}"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F483803-98F0-47FA-8FDA-71870AA6C4B4}" type="datetimeFigureOut">
              <a:rPr lang="tr-TR" smtClean="0"/>
              <a:t>11.6.2014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C965003-1DBA-4694-B9EB-69698592506B}" type="slidenum">
              <a:rPr lang="tr-TR" smtClean="0"/>
              <a:t>‹#›</a:t>
            </a:fld>
            <a:endParaRPr lang="tr-T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F483803-98F0-47FA-8FDA-71870AA6C4B4}" type="datetimeFigureOut">
              <a:rPr lang="tr-TR" smtClean="0"/>
              <a:t>11.6.2014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C965003-1DBA-4694-B9EB-69698592506B}" type="slidenum">
              <a:rPr lang="tr-TR" smtClean="0"/>
              <a:t>‹#›</a:t>
            </a:fld>
            <a:endParaRPr lang="tr-T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tr-TR" smtClean="0"/>
              <a:t>Asıl başlık stili için tıklatın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F483803-98F0-47FA-8FDA-71870AA6C4B4}" type="datetimeFigureOut">
              <a:rPr lang="tr-TR" smtClean="0"/>
              <a:t>11.6.2014</a:t>
            </a:fld>
            <a:endParaRPr lang="tr-T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tr-T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C965003-1DBA-4694-B9EB-69698592506B}"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ehmet.gunes\Desktop\atletizm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3796" y="284594"/>
            <a:ext cx="3366396" cy="3360430"/>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rgbClr val="FFFFFF"/>
                </a:solidFill>
              </a14:hiddenFill>
            </a:ext>
          </a:extLst>
        </p:spPr>
      </p:pic>
      <p:sp>
        <p:nvSpPr>
          <p:cNvPr id="4" name="Başlık 3"/>
          <p:cNvSpPr>
            <a:spLocks noGrp="1"/>
          </p:cNvSpPr>
          <p:nvPr>
            <p:ph type="title"/>
          </p:nvPr>
        </p:nvSpPr>
        <p:spPr>
          <a:xfrm>
            <a:off x="395536" y="4077072"/>
            <a:ext cx="8229600" cy="1143000"/>
          </a:xfrm>
        </p:spPr>
        <p:txBody>
          <a:bodyPr>
            <a:normAutofit fontScale="90000"/>
          </a:bodyPr>
          <a:lstStyle/>
          <a:p>
            <a:r>
              <a:rPr lang="tr-TR" dirty="0" smtClean="0"/>
              <a:t>Türkiye Atletizm Federasyonu </a:t>
            </a:r>
            <a:br>
              <a:rPr lang="tr-TR" dirty="0" smtClean="0"/>
            </a:br>
            <a:r>
              <a:rPr lang="tr-TR" dirty="0" smtClean="0"/>
              <a:t>Başkanı </a:t>
            </a:r>
            <a:br>
              <a:rPr lang="tr-TR" dirty="0" smtClean="0"/>
            </a:br>
            <a:r>
              <a:rPr lang="tr-TR" dirty="0" smtClean="0"/>
              <a:t/>
            </a:r>
            <a:br>
              <a:rPr lang="tr-TR" dirty="0" smtClean="0"/>
            </a:br>
            <a:r>
              <a:rPr lang="tr-TR" b="1" dirty="0" smtClean="0"/>
              <a:t>Fatih ÇİNTİMAR</a:t>
            </a:r>
            <a:endParaRPr lang="tr-TR" b="1" dirty="0"/>
          </a:p>
        </p:txBody>
      </p:sp>
    </p:spTree>
    <p:extLst>
      <p:ext uri="{BB962C8B-B14F-4D97-AF65-F5344CB8AC3E}">
        <p14:creationId xmlns:p14="http://schemas.microsoft.com/office/powerpoint/2010/main" val="41225909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1772816"/>
            <a:ext cx="8496944" cy="3785652"/>
          </a:xfrm>
          <a:prstGeom prst="rect">
            <a:avLst/>
          </a:prstGeom>
        </p:spPr>
        <p:txBody>
          <a:bodyPr wrap="square">
            <a:spAutoFit/>
          </a:bodyPr>
          <a:lstStyle/>
          <a:p>
            <a:pPr algn="just"/>
            <a:r>
              <a:rPr lang="tr-TR" sz="2400" dirty="0"/>
              <a:t>Öte yandan, </a:t>
            </a:r>
            <a:r>
              <a:rPr lang="tr-TR" sz="2400" dirty="0" err="1"/>
              <a:t>tesbit</a:t>
            </a:r>
            <a:r>
              <a:rPr lang="tr-TR" sz="2400" dirty="0"/>
              <a:t> ettiğimiz eksikliklerden birisi de, federasyonun yapılanmasındaki kurumsallaşma. Yine </a:t>
            </a:r>
            <a:r>
              <a:rPr lang="tr-TR" sz="2400" dirty="0" err="1"/>
              <a:t>Turkcell</a:t>
            </a:r>
            <a:r>
              <a:rPr lang="tr-TR" sz="2400" dirty="0"/>
              <a:t> desteği ile geçen hafta uluslar arası bir firma ile, ATOS olarak geçiyor, yönetişim mekanizmaları konusunda bir dizi toplantılar yapıldı ve arkadaşlarımız katıldılar. </a:t>
            </a:r>
            <a:endParaRPr lang="tr-TR" sz="2400" dirty="0" smtClean="0"/>
          </a:p>
          <a:p>
            <a:pPr algn="just"/>
            <a:endParaRPr lang="tr-TR" sz="2400" dirty="0"/>
          </a:p>
          <a:p>
            <a:pPr algn="just"/>
            <a:r>
              <a:rPr lang="tr-TR" sz="2400" dirty="0"/>
              <a:t>Bu arada sporcuyu dopinge iten önemli etkenlerden birisi de ödül yönetmeliğiydi. Bu konudaki düzenlemelerle daha adil bir sistemin uygulanacağını düşünüyorum</a:t>
            </a:r>
            <a:r>
              <a:rPr lang="tr-TR" sz="2400" dirty="0" smtClean="0"/>
              <a:t>.</a:t>
            </a:r>
          </a:p>
          <a:p>
            <a:pPr algn="just"/>
            <a:r>
              <a:rPr lang="tr-TR" sz="2400" dirty="0" smtClean="0"/>
              <a:t>çalışacağız</a:t>
            </a:r>
            <a:r>
              <a:rPr lang="tr-TR" sz="2400" dirty="0"/>
              <a:t>. </a:t>
            </a:r>
          </a:p>
        </p:txBody>
      </p:sp>
      <p:pic>
        <p:nvPicPr>
          <p:cNvPr id="4" name="Picture 2" descr="C:\Users\mehmet.gunes\Desktop\atletizm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16632"/>
            <a:ext cx="1009901"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56542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1772816"/>
            <a:ext cx="8496944" cy="2677656"/>
          </a:xfrm>
          <a:prstGeom prst="rect">
            <a:avLst/>
          </a:prstGeom>
        </p:spPr>
        <p:txBody>
          <a:bodyPr wrap="square">
            <a:spAutoFit/>
          </a:bodyPr>
          <a:lstStyle/>
          <a:p>
            <a:pPr algn="just"/>
            <a:endParaRPr lang="tr-TR" sz="2400" dirty="0"/>
          </a:p>
          <a:p>
            <a:pPr algn="just"/>
            <a:r>
              <a:rPr lang="tr-TR" sz="2400" dirty="0"/>
              <a:t>Son olarak, bizim için spor yapan, atletizm yapan çocuk sayısı çok önemli. 1 Olimpiyat madalyası yerine 100.000-1.000.000 çocuğun atletizm yapması bizim için çok daha değerli. Bu amaçla IAAF çocuk atletizmi projesini hayata geçiriyoruz. Eğitimler planlıyoruz. Milli Eğitim Bakanlığıyla ortaklaşa çalışacağız. </a:t>
            </a:r>
          </a:p>
        </p:txBody>
      </p:sp>
      <p:pic>
        <p:nvPicPr>
          <p:cNvPr id="4" name="Picture 2" descr="C:\Users\mehmet.gunes\Desktop\atletizm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16632"/>
            <a:ext cx="1009901"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34147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2274838"/>
            <a:ext cx="8352928" cy="3077766"/>
          </a:xfrm>
          <a:prstGeom prst="rect">
            <a:avLst/>
          </a:prstGeom>
        </p:spPr>
        <p:txBody>
          <a:bodyPr wrap="square">
            <a:spAutoFit/>
          </a:bodyPr>
          <a:lstStyle/>
          <a:p>
            <a:pPr algn="just"/>
            <a:r>
              <a:rPr lang="tr-TR" sz="2400" dirty="0"/>
              <a:t>Sözlerimi burada noktalarken, eski bir sporcu olarak dopingin karşısında olduğumu ve federasyon başkanı olarak cezalandırmaktan ziyade dopinge yöneliminin nedenlerinin araştırılıp bertaraf edilmesinin en gerçekçi yol olacağına inandığımı belirtmek isterim</a:t>
            </a:r>
            <a:r>
              <a:rPr lang="tr-TR" sz="2400" dirty="0" smtClean="0"/>
              <a:t>.</a:t>
            </a:r>
          </a:p>
          <a:p>
            <a:pPr algn="just"/>
            <a:endParaRPr lang="tr-TR" dirty="0" smtClean="0"/>
          </a:p>
          <a:p>
            <a:pPr algn="just"/>
            <a:endParaRPr lang="tr-TR" dirty="0"/>
          </a:p>
          <a:p>
            <a:pPr algn="just"/>
            <a:endParaRPr lang="tr-TR" dirty="0"/>
          </a:p>
          <a:p>
            <a:pPr algn="just"/>
            <a:r>
              <a:rPr lang="tr-TR" sz="2000" b="1" dirty="0" smtClean="0"/>
              <a:t>			</a:t>
            </a:r>
            <a:endParaRPr lang="tr-TR" sz="2000" b="1" dirty="0"/>
          </a:p>
        </p:txBody>
      </p:sp>
      <p:pic>
        <p:nvPicPr>
          <p:cNvPr id="4" name="Picture 2" descr="C:\Users\mehmet.gunes\Desktop\atletizm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16632"/>
            <a:ext cx="1009901"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35515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763688" y="2117735"/>
            <a:ext cx="5544616" cy="1754326"/>
          </a:xfrm>
          <a:prstGeom prst="rect">
            <a:avLst/>
          </a:prstGeom>
        </p:spPr>
        <p:txBody>
          <a:bodyPr wrap="square">
            <a:spAutoFit/>
          </a:bodyPr>
          <a:lstStyle/>
          <a:p>
            <a:pPr algn="ctr"/>
            <a:r>
              <a:rPr lang="tr-TR" sz="5400" b="1" dirty="0"/>
              <a:t>S</a:t>
            </a:r>
            <a:r>
              <a:rPr lang="tr-TR" sz="5400" b="1" dirty="0" smtClean="0"/>
              <a:t>aygılar </a:t>
            </a:r>
            <a:r>
              <a:rPr lang="tr-TR" sz="5400" b="1" dirty="0"/>
              <a:t>S</a:t>
            </a:r>
            <a:r>
              <a:rPr lang="tr-TR" sz="5400" b="1" dirty="0" smtClean="0"/>
              <a:t>unarım</a:t>
            </a:r>
            <a:r>
              <a:rPr lang="tr-TR" sz="5400" b="1" dirty="0" smtClean="0"/>
              <a:t>.</a:t>
            </a:r>
            <a:endParaRPr lang="tr-TR" sz="5400" b="1" dirty="0"/>
          </a:p>
        </p:txBody>
      </p:sp>
      <p:pic>
        <p:nvPicPr>
          <p:cNvPr id="5" name="Picture 2" descr="C:\Users\mehmet.gunes\Desktop\atletizm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16632"/>
            <a:ext cx="1009901"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94028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467544" y="1268760"/>
            <a:ext cx="8208912" cy="5324535"/>
          </a:xfrm>
          <a:prstGeom prst="rect">
            <a:avLst/>
          </a:prstGeom>
        </p:spPr>
        <p:txBody>
          <a:bodyPr wrap="square">
            <a:spAutoFit/>
          </a:bodyPr>
          <a:lstStyle/>
          <a:p>
            <a:pPr algn="ctr"/>
            <a:r>
              <a:rPr lang="tr-TR" sz="2800" b="1" dirty="0"/>
              <a:t>SPORCU GÖZÜYLE </a:t>
            </a:r>
            <a:r>
              <a:rPr lang="tr-TR" sz="2800" b="1" dirty="0" smtClean="0"/>
              <a:t>DOPİNG</a:t>
            </a:r>
          </a:p>
          <a:p>
            <a:pPr algn="just"/>
            <a:endParaRPr lang="tr-TR" sz="2400" dirty="0"/>
          </a:p>
          <a:p>
            <a:pPr algn="just"/>
            <a:r>
              <a:rPr lang="tr-TR" sz="2400" dirty="0"/>
              <a:t>İzninizle, sporcu gözüyle doping konusuna girmeden önce, eski bir sporcu olarak kendimi tanıtmak istiyorum. 20 yılın üzerinde aktif sporculuğum var ve atletizm milli takımında 100’ün üzerinde görev almış bulunuyorum. Birçok kulüpte sporcu oldum, idarecilerle, antrenörlerle çalıştım. Türkiye’ de 9 sporcusu milli takımla da görev yapan bir ailenin ferdiyim, Üstelik daha sonra yöneticilik yaptım. Bu arada, spor yüksek okulu mezunu olduğumu belirtmeme izin verin, çünkü birazdan dile getireceklerimi sadece sporcu </a:t>
            </a:r>
            <a:r>
              <a:rPr lang="tr-TR" sz="2400" dirty="0" smtClean="0"/>
              <a:t>olarak </a:t>
            </a:r>
            <a:r>
              <a:rPr lang="tr-TR" sz="2400" dirty="0"/>
              <a:t>değil aynı zamanda yönetici olarak da derinden duyumsuyorum</a:t>
            </a:r>
            <a:r>
              <a:rPr lang="tr-TR" sz="2400" dirty="0" smtClean="0"/>
              <a:t>.</a:t>
            </a:r>
          </a:p>
          <a:p>
            <a:pPr algn="just"/>
            <a:endParaRPr lang="tr-TR" sz="2400" dirty="0"/>
          </a:p>
        </p:txBody>
      </p:sp>
      <p:pic>
        <p:nvPicPr>
          <p:cNvPr id="5" name="Picture 2" descr="C:\Users\mehmet.gunes\Desktop\atletizm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16632"/>
            <a:ext cx="1009901"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7312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95536" y="980728"/>
            <a:ext cx="8352928" cy="4893647"/>
          </a:xfrm>
          <a:prstGeom prst="rect">
            <a:avLst/>
          </a:prstGeom>
        </p:spPr>
        <p:txBody>
          <a:bodyPr wrap="square">
            <a:spAutoFit/>
          </a:bodyPr>
          <a:lstStyle/>
          <a:p>
            <a:pPr algn="just"/>
            <a:endParaRPr lang="tr-TR" sz="2400" dirty="0"/>
          </a:p>
          <a:p>
            <a:pPr algn="just"/>
            <a:r>
              <a:rPr lang="tr-TR" sz="2400" dirty="0"/>
              <a:t>Bu bilgilerden sonra dopingle ilgili olarak şunları belirtmek isterim. </a:t>
            </a:r>
          </a:p>
          <a:p>
            <a:pPr algn="just"/>
            <a:r>
              <a:rPr lang="tr-TR" sz="2400" dirty="0" err="1"/>
              <a:t>Herşeyden</a:t>
            </a:r>
            <a:r>
              <a:rPr lang="tr-TR" sz="2400" dirty="0"/>
              <a:t> önce atletizmin geçtiğimiz yıllarda dopingle anılmasından dolayı çok ama çok büyük bir üzüntü duyuyorum. Benim sporum olan atletizmin dopingle özdeşleşmiş görüntüsü maalesef bizi çok yaralamış bulunuyor. Bildiğiniz gibi geçen yıl bu görevi devralırken dopingle savaşımımızın önemli bir yer tutacağını belirtmiştik. Bunu söylerken sporculuğumuzdan gelen hissiyatımızı ön planda tutarak dile getirdik. Daha sonra yasalar, kurallar ve mevzuat çerçevesinde yapmamız gerekenler olarak düşündük. Bunlar zaten görevimiz. </a:t>
            </a:r>
          </a:p>
        </p:txBody>
      </p:sp>
      <p:pic>
        <p:nvPicPr>
          <p:cNvPr id="5" name="Picture 2" descr="C:\Users\mehmet.gunes\Desktop\atletizm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16632"/>
            <a:ext cx="1009901"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1889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23528" y="1196752"/>
            <a:ext cx="8424936" cy="3693319"/>
          </a:xfrm>
          <a:prstGeom prst="rect">
            <a:avLst/>
          </a:prstGeom>
        </p:spPr>
        <p:txBody>
          <a:bodyPr wrap="square">
            <a:spAutoFit/>
          </a:bodyPr>
          <a:lstStyle/>
          <a:p>
            <a:pPr algn="just"/>
            <a:r>
              <a:rPr lang="tr-TR" sz="2400" dirty="0"/>
              <a:t>Şunu demek isterim; insana saygı, onun haklarına saygıdan geçer. Rakibinize karşı hak etmediğiniz bir üstünlük kurmaya çalışırsanız hem ona hem de kendinize saygısızlık etmiş olursunuz. Dopingin, rakibinizin tüm çabalarına, antrenmanlarına, emeklerine, harcadığı paralara, malzemeye, zamanına ve hatta ailesine karşı yapılmış bir haksızlık olduğuna inanıyorum. Bir sporcunun ortaya çıkması kolay değil. Yıllarını alıyor insanın. Bu yıllar içinde çok kaynak sarf ediliyor. Çok emekler veriliyor. </a:t>
            </a:r>
            <a:endParaRPr lang="tr-TR" sz="2400" dirty="0" smtClean="0"/>
          </a:p>
          <a:p>
            <a:pPr algn="just"/>
            <a:endParaRPr lang="tr-TR" dirty="0"/>
          </a:p>
        </p:txBody>
      </p:sp>
      <p:pic>
        <p:nvPicPr>
          <p:cNvPr id="5" name="Picture 2" descr="C:\Users\mehmet.gunes\Desktop\atletizm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16632"/>
            <a:ext cx="1009901"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5664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95536" y="1700808"/>
            <a:ext cx="8352928" cy="3785652"/>
          </a:xfrm>
          <a:prstGeom prst="rect">
            <a:avLst/>
          </a:prstGeom>
        </p:spPr>
        <p:txBody>
          <a:bodyPr wrap="square">
            <a:spAutoFit/>
          </a:bodyPr>
          <a:lstStyle/>
          <a:p>
            <a:pPr algn="just"/>
            <a:endParaRPr lang="tr-TR" sz="2400" dirty="0"/>
          </a:p>
          <a:p>
            <a:pPr algn="just"/>
            <a:r>
              <a:rPr lang="tr-TR" sz="2400" dirty="0"/>
              <a:t>Siz değerli dinleyiciler, çoğunuz üniversite çevresindensiniz. Yaptığınız araştırmanın bir başkası tarafından kopyalanmasına hangi gözle bakarsınız. Verdiğiniz emeklerin bir başkasının çalıntı makalesi veya kitabıyla gölgelenmesine seyirci kalabilirsiniz. Bu da benzer bir durum. Dopingli bir sporcu doping yapmadan başarı sağlayan bir rakibinin önüne geçtiğinde içiniz sızlar. Dolayısıyla doping kabul edebileceğimiz bir uygulama olamaz.</a:t>
            </a:r>
          </a:p>
        </p:txBody>
      </p:sp>
      <p:pic>
        <p:nvPicPr>
          <p:cNvPr id="5" name="Picture 2" descr="C:\Users\mehmet.gunes\Desktop\atletizm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16632"/>
            <a:ext cx="1009901"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6541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44072" y="1844824"/>
            <a:ext cx="8496944" cy="3323987"/>
          </a:xfrm>
          <a:prstGeom prst="rect">
            <a:avLst/>
          </a:prstGeom>
        </p:spPr>
        <p:txBody>
          <a:bodyPr wrap="square">
            <a:spAutoFit/>
          </a:bodyPr>
          <a:lstStyle/>
          <a:p>
            <a:pPr algn="just"/>
            <a:r>
              <a:rPr lang="tr-TR" sz="2400" dirty="0"/>
              <a:t>Şubat ayı içinde Uluslar arası Atletizm Federasyonu’nun merkezine gittik ve dopingle ilgili yetkililerle görüştük. Bize verdikleri bilgiler çok ürkütücüydü. Onlara neden Türkiye’nin üzerine bu kadar çok geliyorsunuz deyince verdikleri rakamlar çok ama çok düşündürücüydü. Sizi temin ederim, bu konuşma benim hayatımda yaptığım en üzücü görüşmeydi ve saatlerce başımın ağrısı geçmedi. Tek tesellim, buna benim, bizim neden olmamamızdı. </a:t>
            </a:r>
          </a:p>
          <a:p>
            <a:pPr algn="just"/>
            <a:endParaRPr lang="tr-TR" dirty="0"/>
          </a:p>
        </p:txBody>
      </p:sp>
      <p:pic>
        <p:nvPicPr>
          <p:cNvPr id="4" name="Picture 2" descr="C:\Users\mehmet.gunes\Desktop\atletizm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16632"/>
            <a:ext cx="1009901"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00307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1147966"/>
            <a:ext cx="8496944" cy="5262979"/>
          </a:xfrm>
          <a:prstGeom prst="rect">
            <a:avLst/>
          </a:prstGeom>
        </p:spPr>
        <p:txBody>
          <a:bodyPr wrap="square">
            <a:spAutoFit/>
          </a:bodyPr>
          <a:lstStyle/>
          <a:p>
            <a:pPr algn="just"/>
            <a:endParaRPr lang="tr-TR" sz="2400" dirty="0"/>
          </a:p>
          <a:p>
            <a:pPr algn="just"/>
            <a:r>
              <a:rPr lang="tr-TR" sz="2400" dirty="0"/>
              <a:t>Döner dönmez bu durumla ilgili olarak neler yapabileceğimizi ele almaya başladık. İlgili ve deneyimli meslektaşlarımızla bir dizi görüşmeler yaptık. Bu arada zaten elimizde seçimlerden sonra 1-3 Kasım 2013 tarihlerinde </a:t>
            </a:r>
            <a:r>
              <a:rPr lang="tr-TR" sz="2400" dirty="0" err="1"/>
              <a:t>İstanbulda</a:t>
            </a:r>
            <a:r>
              <a:rPr lang="tr-TR" sz="2400" dirty="0"/>
              <a:t> düzenlediğimiz Atletizm </a:t>
            </a:r>
            <a:r>
              <a:rPr lang="tr-TR" sz="2400" dirty="0" err="1"/>
              <a:t>Çalıştayı</a:t>
            </a:r>
            <a:r>
              <a:rPr lang="tr-TR" sz="2400" dirty="0"/>
              <a:t> raporları da bulunuyordu. Ortaya çıkan sonuç şuydu</a:t>
            </a:r>
            <a:r>
              <a:rPr lang="tr-TR" sz="2400" dirty="0" smtClean="0"/>
              <a:t>;</a:t>
            </a:r>
          </a:p>
          <a:p>
            <a:pPr algn="just"/>
            <a:endParaRPr lang="tr-TR" sz="2400" dirty="0"/>
          </a:p>
          <a:p>
            <a:pPr lvl="0" algn="just"/>
            <a:r>
              <a:rPr lang="tr-TR" sz="2400" dirty="0" smtClean="0"/>
              <a:t>1-)Sporcularımız </a:t>
            </a:r>
            <a:r>
              <a:rPr lang="tr-TR" sz="2400" dirty="0"/>
              <a:t>bazı eksiklikler ve yanlışlıklar nedeniyle dopinge yöneliyorlar;</a:t>
            </a:r>
          </a:p>
          <a:p>
            <a:pPr lvl="0" algn="just"/>
            <a:r>
              <a:rPr lang="tr-TR" sz="2400" dirty="0" smtClean="0"/>
              <a:t>2-)Bu </a:t>
            </a:r>
            <a:r>
              <a:rPr lang="tr-TR" sz="2400" dirty="0"/>
              <a:t>yanlış yönelim için yapılması gerekenler ise şunlar;</a:t>
            </a:r>
          </a:p>
          <a:p>
            <a:pPr lvl="1" algn="just"/>
            <a:r>
              <a:rPr lang="tr-TR" sz="2400" dirty="0"/>
              <a:t>a</a:t>
            </a:r>
            <a:r>
              <a:rPr lang="tr-TR" sz="2400" dirty="0" smtClean="0"/>
              <a:t>-) Performansı </a:t>
            </a:r>
            <a:r>
              <a:rPr lang="tr-TR" sz="2400" dirty="0"/>
              <a:t>bilimsel yollarla arttırmak için destek sağlamak…. Ve </a:t>
            </a:r>
          </a:p>
          <a:p>
            <a:pPr algn="just"/>
            <a:r>
              <a:rPr lang="tr-TR" sz="2400" dirty="0" smtClean="0"/>
              <a:t>       b-)Antrenörlere</a:t>
            </a:r>
            <a:r>
              <a:rPr lang="tr-TR" sz="2400" dirty="0"/>
              <a:t>, sporculara eğitim sunmak….</a:t>
            </a:r>
          </a:p>
        </p:txBody>
      </p:sp>
      <p:pic>
        <p:nvPicPr>
          <p:cNvPr id="4" name="Picture 2" descr="C:\Users\mehmet.gunes\Desktop\atletizm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16632"/>
            <a:ext cx="1009901"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908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71201" y="1506264"/>
            <a:ext cx="8352928" cy="4154984"/>
          </a:xfrm>
          <a:prstGeom prst="rect">
            <a:avLst/>
          </a:prstGeom>
        </p:spPr>
        <p:txBody>
          <a:bodyPr wrap="square">
            <a:spAutoFit/>
          </a:bodyPr>
          <a:lstStyle/>
          <a:p>
            <a:pPr algn="just"/>
            <a:r>
              <a:rPr lang="tr-TR" sz="2400" dirty="0"/>
              <a:t>Bilgi eksikliğini gidermek için Sağlık Kurulumuz kampları ziyaret ediyor, bilgi paylaşıyor. Ailelerin bu konunun en önemli parçalarından birisi olduğunun farkındayız ve geçen ay Ankara’daki yarışmaların </a:t>
            </a:r>
            <a:r>
              <a:rPr lang="tr-TR" sz="2400" dirty="0" err="1"/>
              <a:t>apralelinde</a:t>
            </a:r>
            <a:r>
              <a:rPr lang="tr-TR" sz="2400" dirty="0"/>
              <a:t> onları da topladık. Mesela aileler doping kontrolünü bilmiyorlar. Milli bir sporcunun evine doping kontrol görevlisi sabah saat 7 de gidince kızıyorlar. Oysa eğer antrenör sporcunun bilgi formuna saat 7-8 arası yazmışsa o saatte sporcudan idrar örneği alınacak. Başka yolu yok. Ama aile bilmeyince kızıyor haklı olarak. Biz bu eksiklikleri kapatmaya çalışıyoruz şimdi. </a:t>
            </a:r>
            <a:endParaRPr lang="tr-TR" sz="2400" dirty="0" smtClean="0"/>
          </a:p>
        </p:txBody>
      </p:sp>
      <p:pic>
        <p:nvPicPr>
          <p:cNvPr id="4" name="Picture 2" descr="C:\Users\mehmet.gunes\Desktop\atletizm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16632"/>
            <a:ext cx="1009901"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954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71201" y="1242040"/>
            <a:ext cx="8352928" cy="5262979"/>
          </a:xfrm>
          <a:prstGeom prst="rect">
            <a:avLst/>
          </a:prstGeom>
        </p:spPr>
        <p:txBody>
          <a:bodyPr wrap="square">
            <a:spAutoFit/>
          </a:bodyPr>
          <a:lstStyle/>
          <a:p>
            <a:pPr algn="just"/>
            <a:r>
              <a:rPr lang="tr-TR" sz="2400" dirty="0" smtClean="0"/>
              <a:t>Performans </a:t>
            </a:r>
            <a:r>
              <a:rPr lang="tr-TR" sz="2400" dirty="0"/>
              <a:t>desteği için ise, bütün bu gelişmelerin ışığında IAAF’ın da desteğini alarak birisi yükseltide (Erzurum), diğeri deniz seviyesinde (muhtemelen İzmir yada Antalya olacak, durumları değerlendiriyoruz, görüşmeler yapıyoruz) olmak üzere 2 antrenman merkezi oluşturuyoruz. Bu merkezler Yüksek Performans Merkezi olarak isimlendiriliyor. İleride akreditasyonlarını sağlayıp uluslar arası standartlara ulaştıracağız. Şimdilik ulusal ölçekte devrede olacaklar. </a:t>
            </a:r>
            <a:r>
              <a:rPr lang="tr-TR" sz="2400" dirty="0" err="1"/>
              <a:t>Erzurumdakinin</a:t>
            </a:r>
            <a:r>
              <a:rPr lang="tr-TR" sz="2400" dirty="0"/>
              <a:t> planlaması devam ediyor. Bu konuda </a:t>
            </a:r>
            <a:r>
              <a:rPr lang="tr-TR" sz="2400" dirty="0" err="1"/>
              <a:t>Turkcell</a:t>
            </a:r>
            <a:r>
              <a:rPr lang="tr-TR" sz="2400" dirty="0"/>
              <a:t> en büyük destekçimiz. Üniversitelerden bilimsel destek alarak antrenörün ihtiyacı olan antrenman planlaması parametrelerini kendilerine sunacağız. Umuyorum bilimsel destekler dopinge yönelimi azaltacaktır.</a:t>
            </a:r>
          </a:p>
        </p:txBody>
      </p:sp>
      <p:pic>
        <p:nvPicPr>
          <p:cNvPr id="4" name="Picture 2" descr="C:\Users\mehmet.gunes\Desktop\atletizm 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16632"/>
            <a:ext cx="1009901" cy="1008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2596923"/>
      </p:ext>
    </p:extLst>
  </p:cSld>
  <p:clrMapOvr>
    <a:masterClrMapping/>
  </p:clrMapOvr>
  <p:timing>
    <p:tnLst>
      <p:par>
        <p:cTn id="1" dur="indefinite" restart="never" nodeType="tmRoot"/>
      </p:par>
    </p:tnLst>
  </p:timing>
</p:sld>
</file>

<file path=ppt/theme/theme1.xml><?xml version="1.0" encoding="utf-8"?>
<a:theme xmlns:a="http://schemas.openxmlformats.org/drawingml/2006/main" name="Hava Akımı">
  <a:themeElements>
    <a:clrScheme name="Hava Akımı">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Hava Akımı">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ava Akımı">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54</TotalTime>
  <Words>793</Words>
  <Application>Microsoft Office PowerPoint</Application>
  <PresentationFormat>Ekran Gösterisi (4:3)</PresentationFormat>
  <Paragraphs>32</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Hava Akımı</vt:lpstr>
      <vt:lpstr>Türkiye Atletizm Federasyonu  Başkanı   Fatih ÇİNTİMAR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 Atletizm Federasyonu  Başkanı   Fatih ÇİNTİMAR</dc:title>
  <dc:creator>Mehmet Güneş</dc:creator>
  <cp:lastModifiedBy>Mehmet Güneş</cp:lastModifiedBy>
  <cp:revision>7</cp:revision>
  <cp:lastPrinted>2014-06-11T09:49:43Z</cp:lastPrinted>
  <dcterms:created xsi:type="dcterms:W3CDTF">2014-06-11T09:11:12Z</dcterms:created>
  <dcterms:modified xsi:type="dcterms:W3CDTF">2014-06-11T10:13:24Z</dcterms:modified>
</cp:coreProperties>
</file>