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81"/>
  </p:notesMasterIdLst>
  <p:sldIdLst>
    <p:sldId id="321" r:id="rId2"/>
    <p:sldId id="363" r:id="rId3"/>
    <p:sldId id="320" r:id="rId4"/>
    <p:sldId id="360" r:id="rId5"/>
    <p:sldId id="395" r:id="rId6"/>
    <p:sldId id="300" r:id="rId7"/>
    <p:sldId id="358" r:id="rId8"/>
    <p:sldId id="368" r:id="rId9"/>
    <p:sldId id="369" r:id="rId10"/>
    <p:sldId id="361" r:id="rId11"/>
    <p:sldId id="303" r:id="rId12"/>
    <p:sldId id="304" r:id="rId13"/>
    <p:sldId id="305" r:id="rId14"/>
    <p:sldId id="257" r:id="rId15"/>
    <p:sldId id="260" r:id="rId16"/>
    <p:sldId id="359" r:id="rId17"/>
    <p:sldId id="262" r:id="rId18"/>
    <p:sldId id="259" r:id="rId19"/>
    <p:sldId id="265" r:id="rId20"/>
    <p:sldId id="266" r:id="rId21"/>
    <p:sldId id="267" r:id="rId22"/>
    <p:sldId id="349" r:id="rId23"/>
    <p:sldId id="269" r:id="rId24"/>
    <p:sldId id="270" r:id="rId25"/>
    <p:sldId id="317" r:id="rId26"/>
    <p:sldId id="370" r:id="rId27"/>
    <p:sldId id="346" r:id="rId28"/>
    <p:sldId id="371" r:id="rId29"/>
    <p:sldId id="342" r:id="rId30"/>
    <p:sldId id="343" r:id="rId31"/>
    <p:sldId id="372" r:id="rId32"/>
    <p:sldId id="348" r:id="rId33"/>
    <p:sldId id="373" r:id="rId34"/>
    <p:sldId id="344" r:id="rId35"/>
    <p:sldId id="347" r:id="rId36"/>
    <p:sldId id="350" r:id="rId37"/>
    <p:sldId id="271" r:id="rId38"/>
    <p:sldId id="366" r:id="rId39"/>
    <p:sldId id="272" r:id="rId40"/>
    <p:sldId id="273" r:id="rId41"/>
    <p:sldId id="274" r:id="rId42"/>
    <p:sldId id="352" r:id="rId43"/>
    <p:sldId id="309" r:id="rId44"/>
    <p:sldId id="310" r:id="rId45"/>
    <p:sldId id="313" r:id="rId46"/>
    <p:sldId id="357" r:id="rId47"/>
    <p:sldId id="314" r:id="rId48"/>
    <p:sldId id="337" r:id="rId49"/>
    <p:sldId id="338" r:id="rId50"/>
    <p:sldId id="351" r:id="rId51"/>
    <p:sldId id="364" r:id="rId52"/>
    <p:sldId id="281" r:id="rId53"/>
    <p:sldId id="282" r:id="rId54"/>
    <p:sldId id="292" r:id="rId55"/>
    <p:sldId id="339" r:id="rId56"/>
    <p:sldId id="354" r:id="rId57"/>
    <p:sldId id="283" r:id="rId58"/>
    <p:sldId id="284" r:id="rId59"/>
    <p:sldId id="315" r:id="rId60"/>
    <p:sldId id="340" r:id="rId61"/>
    <p:sldId id="375" r:id="rId62"/>
    <p:sldId id="376" r:id="rId63"/>
    <p:sldId id="377" r:id="rId64"/>
    <p:sldId id="378" r:id="rId65"/>
    <p:sldId id="379" r:id="rId66"/>
    <p:sldId id="393" r:id="rId67"/>
    <p:sldId id="382" r:id="rId68"/>
    <p:sldId id="383" r:id="rId69"/>
    <p:sldId id="385" r:id="rId70"/>
    <p:sldId id="386" r:id="rId71"/>
    <p:sldId id="389" r:id="rId72"/>
    <p:sldId id="387" r:id="rId73"/>
    <p:sldId id="388" r:id="rId74"/>
    <p:sldId id="390" r:id="rId75"/>
    <p:sldId id="391" r:id="rId76"/>
    <p:sldId id="392" r:id="rId77"/>
    <p:sldId id="394" r:id="rId78"/>
    <p:sldId id="374" r:id="rId79"/>
    <p:sldId id="334" r:id="rId8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382" autoAdjust="0"/>
    <p:restoredTop sz="83692" autoAdjust="0"/>
  </p:normalViewPr>
  <p:slideViewPr>
    <p:cSldViewPr snapToGrid="0">
      <p:cViewPr>
        <p:scale>
          <a:sx n="77" d="100"/>
          <a:sy n="77" d="100"/>
        </p:scale>
        <p:origin x="-888" y="-66"/>
      </p:cViewPr>
      <p:guideLst>
        <p:guide orient="horz" pos="2160"/>
        <p:guide orient="horz"/>
        <p:guide orient="horz" pos="436"/>
        <p:guide pos="3840"/>
        <p:guide pos="7243"/>
        <p:guide pos="439"/>
        <p:guide/>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6D96044-39AF-40F5-86C1-21AC8E0307AD}" type="datetimeFigureOut">
              <a:rPr lang="tr-TR"/>
              <a:pPr>
                <a:defRPr/>
              </a:pPr>
              <a:t>14.10.2016</a:t>
            </a:fld>
            <a:endParaRPr lang="tr-T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tr-TR"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AC887B0-651B-41B4-88DC-81FCD44FF4D8}" type="slidenum">
              <a:rPr lang="tr-TR"/>
              <a:pPr>
                <a:defRPr/>
              </a:pPr>
              <a:t>‹#›</a:t>
            </a:fld>
            <a:endParaRPr lang="tr-TR"/>
          </a:p>
        </p:txBody>
      </p:sp>
    </p:spTree>
    <p:extLst>
      <p:ext uri="{BB962C8B-B14F-4D97-AF65-F5344CB8AC3E}">
        <p14:creationId xmlns:p14="http://schemas.microsoft.com/office/powerpoint/2010/main" xmlns="" val="9105968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FAC887B0-651B-41B4-88DC-81FCD44FF4D8}" type="slidenum">
              <a:rPr lang="tr-TR" smtClean="0"/>
              <a:pPr>
                <a:defRPr/>
              </a:pPr>
              <a:t>3</a:t>
            </a:fld>
            <a:endParaRPr lang="tr-TR"/>
          </a:p>
        </p:txBody>
      </p:sp>
    </p:spTree>
    <p:extLst>
      <p:ext uri="{BB962C8B-B14F-4D97-AF65-F5344CB8AC3E}">
        <p14:creationId xmlns:p14="http://schemas.microsoft.com/office/powerpoint/2010/main" xmlns="" val="78195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dirty="0"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A97965-964B-4F25-BE89-92075FE65DAD}" type="slidenum">
              <a:rPr lang="tr-TR" altLang="tr-TR" smtClean="0"/>
              <a:pPr/>
              <a:t>12</a:t>
            </a:fld>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dirty="0" smtClean="0"/>
          </a:p>
          <a:p>
            <a:pPr eaLnBrk="1" hangingPunct="1">
              <a:spcBef>
                <a:spcPct val="0"/>
              </a:spcBef>
            </a:pPr>
            <a:endParaRPr lang="tr-TR" altLang="tr-TR" dirty="0"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037532-478A-4F7D-89F3-B43DD88B1DD7}" type="slidenum">
              <a:rPr lang="tr-TR" altLang="tr-TR" smtClean="0"/>
              <a:pPr/>
              <a:t>13</a:t>
            </a:fld>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tr-TR" altLang="tr-TR" smtClean="0"/>
              <a:t>Kural 240 – Yol Yarışları ve 250 – Kros yarışları</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80441-F3C3-4212-B64D-EA76C076601B}" type="slidenum">
              <a:rPr lang="tr-TR" altLang="tr-TR" smtClean="0"/>
              <a:pPr/>
              <a:t>14</a:t>
            </a:fld>
            <a:endParaRPr lang="tr-TR"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37E7ED-49DB-46B5-B418-3162A67C3E43}" type="slidenum">
              <a:rPr lang="tr-TR" altLang="tr-TR" smtClean="0"/>
              <a:pPr/>
              <a:t>15</a:t>
            </a:fld>
            <a:endParaRPr lang="tr-TR" alt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tr-TR" altLang="tr-TR" smtClean="0"/>
              <a:t>Kural 240 – Yol Yarışları ve 250 – Kros yarışları</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80441-F3C3-4212-B64D-EA76C076601B}" type="slidenum">
              <a:rPr lang="tr-TR" altLang="tr-TR" smtClean="0"/>
              <a:pPr/>
              <a:t>16</a:t>
            </a:fld>
            <a:endParaRPr lang="tr-TR" alt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dirty="0"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9C2C53-09AE-4BE5-8FFD-87AEEF39C101}" type="slidenum">
              <a:rPr lang="tr-TR" altLang="tr-TR" smtClean="0"/>
              <a:pPr/>
              <a:t>17</a:t>
            </a:fld>
            <a:endParaRPr lang="tr-TR" alt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076281-88E6-4225-82D5-457DC0C0EAB9}" type="slidenum">
              <a:rPr lang="tr-TR" altLang="tr-TR" smtClean="0"/>
              <a:pPr/>
              <a:t>18</a:t>
            </a:fld>
            <a:endParaRPr lang="tr-TR" alt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Özellikle 400 m engel yarışlarında sıkça yapılan engel geçişiyle ilgili yardımcı hakemlerin takipte olması gerekiyor. </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B6F1AF-047B-420C-B9DE-56A0B20DE4DF}" type="slidenum">
              <a:rPr lang="tr-TR" altLang="tr-TR" smtClean="0"/>
              <a:pPr/>
              <a:t>19</a:t>
            </a:fld>
            <a:endParaRPr lang="tr-TR" alt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Özellikle 400 m engel yarışlarında sıkça yapılan engel geçişiyle ilgili yardımcı hakemlerin takipte olması gerekiyor. </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1BB683-C1F9-408D-BE8B-8037E6370769}" type="slidenum">
              <a:rPr lang="tr-TR" altLang="tr-TR" smtClean="0"/>
              <a:pPr/>
              <a:t>20</a:t>
            </a:fld>
            <a:endParaRPr lang="tr-TR" alt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200 m, 400 m, 800 m, bayrak yarışlarında köşe hakemleri kulvar ihlallerini iyi takip etmelidir. </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2085E-DADC-48A8-A5BB-DF936EEB2907}" type="slidenum">
              <a:rPr lang="tr-TR" altLang="tr-TR" smtClean="0"/>
              <a:pPr/>
              <a:t>21</a:t>
            </a:fld>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FAC887B0-651B-41B4-88DC-81FCD44FF4D8}" type="slidenum">
              <a:rPr lang="tr-TR" smtClean="0"/>
              <a:pPr>
                <a:defRPr/>
              </a:pPr>
              <a:t>4</a:t>
            </a:fld>
            <a:endParaRPr lang="tr-TR"/>
          </a:p>
        </p:txBody>
      </p:sp>
    </p:spTree>
    <p:extLst>
      <p:ext uri="{BB962C8B-B14F-4D97-AF65-F5344CB8AC3E}">
        <p14:creationId xmlns:p14="http://schemas.microsoft.com/office/powerpoint/2010/main" xmlns="" val="2497774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b="1" u="sng" smtClean="0">
                <a:latin typeface="Tahoma" pitchFamily="34" charset="0"/>
                <a:cs typeface="Tahoma" pitchFamily="34" charset="0"/>
              </a:rPr>
              <a:t>KURAL 170.4: </a:t>
            </a:r>
            <a:r>
              <a:rPr lang="tr-TR" b="1" smtClean="0">
                <a:latin typeface="Tahoma" pitchFamily="34" charset="0"/>
                <a:cs typeface="Tahoma" pitchFamily="34" charset="0"/>
              </a:rPr>
              <a:t>Kontrol işaretleri: </a:t>
            </a:r>
            <a:r>
              <a:rPr lang="tr-TR" smtClean="0">
                <a:latin typeface="Tahoma" pitchFamily="34" charset="0"/>
                <a:cs typeface="Tahoma" pitchFamily="34" charset="0"/>
              </a:rPr>
              <a:t>Bayrak yarışlarının tamamı ya da ilk kısmı kulvarlı koşulduğunda, sporcu kendi kulvarında, pist üzerinde </a:t>
            </a:r>
            <a:r>
              <a:rPr lang="tr-TR" sz="1400" b="1" smtClean="0">
                <a:latin typeface="Tahoma" pitchFamily="34" charset="0"/>
                <a:cs typeface="Tahoma" pitchFamily="34" charset="0"/>
              </a:rPr>
              <a:t>bir adet kontrol işareti</a:t>
            </a:r>
            <a:r>
              <a:rPr lang="tr-TR" smtClean="0">
                <a:latin typeface="Tahoma" pitchFamily="34" charset="0"/>
                <a:cs typeface="Tahoma" pitchFamily="34" charset="0"/>
              </a:rPr>
              <a:t> koyabilir. Bu işaret en çok 5cmx40cm boyutunda, pistteki daimi çizgilerle karışmayacak şekilde, farklı renkte yapışkanlı bant olacaktır. Başka bir kontrol işrateti kullanılmayacaktır.  (yardımcı hakemlerle ilgili bölümde bu kuraldan bahsediliyor)</a:t>
            </a:r>
            <a:endParaRPr lang="tr-TR" altLang="tr-TR" smtClean="0">
              <a:latin typeface="Tahoma" pitchFamily="34" charset="0"/>
              <a:cs typeface="Tahoma" pitchFamily="34" charset="0"/>
            </a:endParaRPr>
          </a:p>
          <a:p>
            <a:pPr eaLnBrk="1" hangingPunct="1"/>
            <a:endParaRPr lang="tr-TR" altLang="tr-TR"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D5B5FB-FDB8-4640-90FD-8D414C4D1DBF}" type="slidenum">
              <a:rPr lang="tr-TR" altLang="tr-TR" smtClean="0"/>
              <a:pPr/>
              <a:t>22</a:t>
            </a:fld>
            <a:endParaRPr lang="tr-TR" alt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200 m, 400 m, 800 m, bayrak yarışlarında köşe hakemleri kulvar ihlallerini iyi takip etmelidir. </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9F08A2-FEFE-4B2F-B55E-86603AAFF92B}" type="slidenum">
              <a:rPr lang="tr-TR" altLang="tr-TR" smtClean="0"/>
              <a:pPr/>
              <a:t>23</a:t>
            </a:fld>
            <a:endParaRPr lang="tr-TR" alt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Bayrak yarışlarında, yardımcı hakemler bu kuralların ihlal edilmesi durumunda, sarı bayrak kaldırıp, hata yapılan yeri işaretleyerek Başhakemin gelmesini bekleyeceklerdir. </a:t>
            </a: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8D4F23-26AC-4000-96B4-34EDC38F1189}" type="slidenum">
              <a:rPr lang="tr-TR" altLang="tr-TR" smtClean="0"/>
              <a:pPr/>
              <a:t>24</a:t>
            </a:fld>
            <a:endParaRPr lang="tr-TR" alt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Char char="-"/>
              <a:tabLst/>
              <a:defRPr/>
            </a:pPr>
            <a:r>
              <a:rPr lang="tr-TR" altLang="tr-TR" dirty="0" smtClean="0"/>
              <a:t>Ukraine's Hanna Ryzhykova AvrupaŞampiyonası400m eng seçmesi </a:t>
            </a:r>
          </a:p>
          <a:p>
            <a:pPr eaLnBrk="1" hangingPunct="1">
              <a:buFontTx/>
              <a:buChar char="-"/>
            </a:pPr>
            <a:endParaRPr lang="tr-TR" altLang="tr-TR" dirty="0" smtClean="0"/>
          </a:p>
          <a:p>
            <a:pPr eaLnBrk="1" hangingPunct="1"/>
            <a:r>
              <a:rPr lang="tr-TR" altLang="tr-TR" dirty="0" smtClean="0"/>
              <a:t>http://www.youtube.com/watch?v=3ZDCmIzOBNA</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CEE582-ECEC-4E5D-AAFB-2EB94BADEF7F}" type="slidenum">
              <a:rPr lang="tr-TR" altLang="tr-TR" smtClean="0"/>
              <a:pPr/>
              <a:t>25</a:t>
            </a:fld>
            <a:endParaRPr lang="tr-TR" alt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Char char="-"/>
              <a:tabLst/>
              <a:defRPr/>
            </a:pPr>
            <a:r>
              <a:rPr lang="tr-TR" altLang="tr-TR" dirty="0" smtClean="0"/>
              <a:t>Ukraine's Hanna Ryzhykova AvrupaŞampiyonası400m eng seçmesi </a:t>
            </a:r>
          </a:p>
          <a:p>
            <a:pPr eaLnBrk="1" hangingPunct="1">
              <a:buFontTx/>
              <a:buChar char="-"/>
            </a:pPr>
            <a:endParaRPr lang="tr-TR" altLang="tr-TR" dirty="0" smtClean="0"/>
          </a:p>
          <a:p>
            <a:pPr eaLnBrk="1" hangingPunct="1"/>
            <a:r>
              <a:rPr lang="tr-TR" altLang="tr-TR" dirty="0" smtClean="0"/>
              <a:t>http://www.youtube.com/watch?v=3ZDCmIzOBNA</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CEE582-ECEC-4E5D-AAFB-2EB94BADEF7F}" type="slidenum">
              <a:rPr lang="tr-TR" altLang="tr-TR" smtClean="0"/>
              <a:pPr/>
              <a:t>26</a:t>
            </a:fld>
            <a:endParaRPr lang="tr-TR" alt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C4012C-0B0E-4B3A-8BB3-2493E93F97CE}" type="slidenum">
              <a:rPr lang="tr-TR" altLang="tr-TR" smtClean="0"/>
              <a:pPr/>
              <a:t>27</a:t>
            </a:fld>
            <a:endParaRPr lang="tr-TR" alt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C4012C-0B0E-4B3A-8BB3-2493E93F97CE}" type="slidenum">
              <a:rPr lang="tr-TR" altLang="tr-TR" smtClean="0"/>
              <a:pPr/>
              <a:t>28</a:t>
            </a:fld>
            <a:endParaRPr lang="tr-TR" alt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Not:  Sporcuların antrenorleriyle iletişim kurmak için hakemlerden izin almalarına gerek yoktur. Ancak Antrenörlerin bulunduğu alana giderken sporcunun yarışan diğer atletlere ve yarışmalara dikkat etmesi gerekmektedir.</a:t>
            </a:r>
          </a:p>
          <a:p>
            <a:pPr eaLnBrk="1" hangingPunct="1"/>
            <a:endParaRPr lang="tr-TR" altLang="tr-TR"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C58A6B-90AD-444B-9B50-727900A53662}" type="slidenum">
              <a:rPr lang="tr-TR" altLang="tr-TR" smtClean="0"/>
              <a:pPr/>
              <a:t>29</a:t>
            </a:fld>
            <a:endParaRPr lang="tr-TR" alt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Kural 162.5 – Yerlenize ya da dikkat</a:t>
            </a:r>
            <a:r>
              <a:rPr lang="tr-TR" altLang="tr-TR" baseline="0" dirty="0" smtClean="0"/>
              <a:t> komutunu aldıktan sonra ve silah ateşlenmeden önce geçerli bir neden olmadan, çıkışın verilmesine engel olmak</a:t>
            </a:r>
          </a:p>
          <a:p>
            <a:pPr eaLnBrk="1" hangingPunct="1"/>
            <a:r>
              <a:rPr lang="tr-TR" altLang="tr-TR" baseline="0" dirty="0" smtClean="0"/>
              <a:t>Yerlerinize veya dikkat komutuna  gerektiği biçimde uymaması ve ya belirli süreden sonra son çıkış komutuna geçmemesi</a:t>
            </a:r>
          </a:p>
          <a:p>
            <a:pPr eaLnBrk="1" hangingPunct="1"/>
            <a:r>
              <a:rPr lang="tr-TR" altLang="tr-TR" baseline="0" dirty="0" smtClean="0"/>
              <a:t>Yerlerinize-dikkat komutusundan sonra diğer yarışmacıları sesle veya başka birşekilde rahatsız etmesi.... Durumunda çıkış hakemiç çıkışı iptal edecektir. </a:t>
            </a:r>
            <a:endParaRPr lang="tr-TR" altLang="tr-TR" dirty="0" smtClean="0"/>
          </a:p>
          <a:p>
            <a:pPr eaLnBrk="1" hangingPunct="1"/>
            <a:endParaRPr lang="tr-TR" altLang="tr-TR"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C58A6B-90AD-444B-9B50-727900A53662}" type="slidenum">
              <a:rPr lang="tr-TR" altLang="tr-TR" smtClean="0"/>
              <a:pPr/>
              <a:t>30</a:t>
            </a:fld>
            <a:endParaRPr lang="tr-TR" alt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Kural 162.5 – Yerlenize ya da dikkat</a:t>
            </a:r>
            <a:r>
              <a:rPr lang="tr-TR" altLang="tr-TR" baseline="0" dirty="0" smtClean="0"/>
              <a:t> komutunu aldıktan sonra ve silah ateşlenmeden önce geçerli bir neden olmadan, çıkışın verilmesine engel olmak</a:t>
            </a:r>
          </a:p>
          <a:p>
            <a:pPr eaLnBrk="1" hangingPunct="1"/>
            <a:r>
              <a:rPr lang="tr-TR" altLang="tr-TR" baseline="0" dirty="0" smtClean="0"/>
              <a:t>Yerlerinize veya dikkat komutuna  gerektiği biçimde uymaması ve ya belirli süreden sonra son çıkış komutuna geçmemesi</a:t>
            </a:r>
          </a:p>
          <a:p>
            <a:pPr eaLnBrk="1" hangingPunct="1"/>
            <a:r>
              <a:rPr lang="tr-TR" altLang="tr-TR" baseline="0" dirty="0" smtClean="0"/>
              <a:t>Yerlerinize-dikkat komutusundan sonra diğer yarışmacıları sesle veya başka birşekilde rahatsız etmesi.... Durumunda çıkış hakemiç çıkışı iptal edecektir. </a:t>
            </a:r>
            <a:endParaRPr lang="tr-TR" altLang="tr-TR" dirty="0" smtClean="0"/>
          </a:p>
          <a:p>
            <a:pPr eaLnBrk="1" hangingPunct="1"/>
            <a:endParaRPr lang="tr-TR" altLang="tr-TR"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C58A6B-90AD-444B-9B50-727900A53662}" type="slidenum">
              <a:rPr lang="tr-TR" altLang="tr-TR" smtClean="0"/>
              <a:pPr/>
              <a:t>31</a:t>
            </a:fld>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FAC887B0-651B-41B4-88DC-81FCD44FF4D8}" type="slidenum">
              <a:rPr lang="tr-TR" smtClean="0"/>
              <a:pPr>
                <a:defRPr/>
              </a:pPr>
              <a:t>5</a:t>
            </a:fld>
            <a:endParaRPr lang="tr-TR"/>
          </a:p>
        </p:txBody>
      </p:sp>
    </p:spTree>
    <p:extLst>
      <p:ext uri="{BB962C8B-B14F-4D97-AF65-F5344CB8AC3E}">
        <p14:creationId xmlns:p14="http://schemas.microsoft.com/office/powerpoint/2010/main" xmlns="" val="2497774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BB8437-9742-457B-BACA-39BB188C6B82}" type="slidenum">
              <a:rPr lang="tr-TR" smtClean="0"/>
              <a:pPr/>
              <a:t>32</a:t>
            </a:fld>
            <a:endParaRPr lang="tr-T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E4BF95-BA60-4FA4-887D-D9EC5CE82E57}" type="slidenum">
              <a:rPr lang="tr-TR" smtClean="0"/>
              <a:pPr/>
              <a:t>33</a:t>
            </a:fld>
            <a:endParaRPr lang="tr-T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dirty="0" smtClean="0"/>
          </a:p>
          <a:p>
            <a:pPr eaLnBrk="1" hangingPunct="1">
              <a:buFontTx/>
              <a:buChar char="-"/>
            </a:pPr>
            <a:endParaRPr lang="tr-TR" dirty="0" smtClean="0"/>
          </a:p>
          <a:p>
            <a:pPr eaLnBrk="1" hangingPunct="1"/>
            <a:endParaRPr lang="tr-TR"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E4BF95-BA60-4FA4-887D-D9EC5CE82E57}" type="slidenum">
              <a:rPr lang="tr-TR" smtClean="0"/>
              <a:pPr/>
              <a:t>34</a:t>
            </a:fld>
            <a:endParaRPr lang="tr-T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a:p>
            <a:pPr eaLnBrk="1" hangingPunct="1">
              <a:buFontTx/>
              <a:buChar char="-"/>
            </a:pPr>
            <a:endParaRPr lang="tr-TR" smtClean="0"/>
          </a:p>
          <a:p>
            <a:pPr eaLnBrk="1" hangingPunct="1"/>
            <a:endParaRPr lang="tr-TR"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14DD40-A8CE-4901-9648-F7F5FEEFFA33}" type="slidenum">
              <a:rPr lang="tr-TR" smtClean="0"/>
              <a:pPr/>
              <a:t>35</a:t>
            </a:fld>
            <a:endParaRPr lang="tr-T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Uygulamada olan ancak kuralda yazmayan semboller kurallara eklendi. </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6C3998-8A41-4245-B57B-4B4CA1AA169E}" type="slidenum">
              <a:rPr lang="tr-TR" altLang="tr-TR" smtClean="0"/>
              <a:pPr/>
              <a:t>36</a:t>
            </a:fld>
            <a:endParaRPr lang="tr-TR" altLang="tr-T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Yıldızlar,küçükler, okul yarışmaları, kalabalık yarışmalarda, tüm sporculara eşit ısınma atış/atlayışı vermek için hakemler ısınma denemelerini kontrol edebilir. </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DCCA4C-57CD-4E90-83E3-5618F02110B7}" type="slidenum">
              <a:rPr lang="tr-TR" altLang="tr-TR" smtClean="0"/>
              <a:pPr/>
              <a:t>37</a:t>
            </a:fld>
            <a:endParaRPr lang="tr-TR" altLang="tr-T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Yıldızlar,küçükler, okul yarışmaları, kalabalık yarışmalarda, tüm sporculara eşit ısınma atış/atlayışı vermek için hakemler ısınma denemelerini kontrol edebilir. </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DCCA4C-57CD-4E90-83E3-5618F02110B7}" type="slidenum">
              <a:rPr lang="tr-TR" altLang="tr-TR" smtClean="0"/>
              <a:pPr/>
              <a:t>38</a:t>
            </a:fld>
            <a:endParaRPr lang="tr-TR" altLang="tr-T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6A2599-9299-477D-BE83-3FCA41E7AF4D}" type="slidenum">
              <a:rPr lang="tr-TR" altLang="tr-TR" smtClean="0"/>
              <a:pPr/>
              <a:t>39</a:t>
            </a:fld>
            <a:endParaRPr lang="tr-TR" altLang="tr-T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EDD8ED-25A3-407F-B3CE-646616A22318}" type="slidenum">
              <a:rPr lang="tr-TR" altLang="tr-TR" smtClean="0"/>
              <a:pPr/>
              <a:t>40</a:t>
            </a:fld>
            <a:endParaRPr lang="tr-TR" altLang="tr-T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i="1" dirty="0" smtClean="0"/>
              <a:t>Yarışa başlayan her sporcunun 1 dakikası vardır; örneğin Sırıkla atlamada tüm sporcular 3.80 m de elenerek yarışmayı bitirdiler. A sporcusu 4.10 m yükseklikte yarışmada ilk denemesini kullanırken 1 dakika ile başlayacak, ikinci denemeden sonra tek kişi yarıştığı için kendisine 5 </a:t>
            </a:r>
            <a:r>
              <a:rPr lang="tr-TR" altLang="tr-TR" i="1" dirty="0" err="1" smtClean="0"/>
              <a:t>dk</a:t>
            </a:r>
            <a:r>
              <a:rPr lang="tr-TR" altLang="tr-TR" i="1" dirty="0" smtClean="0"/>
              <a:t> süre verilecektir.) </a:t>
            </a:r>
          </a:p>
          <a:p>
            <a:pPr eaLnBrk="1" hangingPunct="1">
              <a:buFontTx/>
              <a:buChar char="-"/>
            </a:pPr>
            <a:r>
              <a:rPr lang="tr-TR" altLang="tr-TR" i="1" dirty="0" smtClean="0"/>
              <a:t>Sürede değişiklik </a:t>
            </a:r>
            <a:r>
              <a:rPr lang="tr-TR" altLang="tr-TR" dirty="0" smtClean="0"/>
              <a:t>örnek: 4 kişi 1.85 cm de yarışırken bir sporcu sonuncu hakkında elendi, diğer 3 yarışmacı 1.85 cm deki denemelerinde 1 dk. (</a:t>
            </a:r>
            <a:r>
              <a:rPr lang="tr-TR" altLang="tr-TR" dirty="0" err="1" smtClean="0"/>
              <a:t>ard</a:t>
            </a:r>
            <a:r>
              <a:rPr lang="tr-TR" altLang="tr-TR" dirty="0" smtClean="0"/>
              <a:t> arda atlayışlar hariç) süre verilecek, çıta bir sonraki yüksekliğe yükseldiğinde süre de değişecektir. </a:t>
            </a:r>
          </a:p>
          <a:p>
            <a:pPr eaLnBrk="1" hangingPunct="1">
              <a:buFontTx/>
              <a:buChar char="-"/>
            </a:pPr>
            <a:r>
              <a:rPr lang="tr-TR" altLang="tr-TR" dirty="0" smtClean="0"/>
              <a:t> Sarı bayrak kaldırılması ile ilgili not: </a:t>
            </a:r>
            <a:r>
              <a:rPr lang="tr-TR" altLang="tr-TR" i="1" dirty="0" smtClean="0"/>
              <a:t>Sporcunun denemesini yarıda kesip yeniden başladığı durumlarda sarı bayrağın hava olması sporcuya kalan süreyi göstermesi açısından önemlidir.</a:t>
            </a:r>
            <a:endParaRPr lang="tr-TR" altLang="tr-TR" dirty="0" smtClean="0"/>
          </a:p>
          <a:p>
            <a:pPr eaLnBrk="1" hangingPunct="1">
              <a:buFontTx/>
              <a:buChar char="-"/>
            </a:pP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3164F9-2C52-4B9C-B4C1-74C17195C16C}" type="slidenum">
              <a:rPr lang="tr-TR" altLang="tr-TR" smtClean="0"/>
              <a:pPr/>
              <a:t>41</a:t>
            </a:fld>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6</a:t>
            </a:fld>
            <a:endParaRPr lang="tr-TR" altLang="tr-T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D56A4A-C1D7-4FBA-B310-F00CBCB94727}" type="slidenum">
              <a:rPr lang="tr-TR" altLang="tr-TR" smtClean="0"/>
              <a:pPr/>
              <a:t>42</a:t>
            </a:fld>
            <a:endParaRPr lang="tr-TR" altLang="tr-T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lgn="just">
              <a:lnSpc>
                <a:spcPct val="110000"/>
              </a:lnSpc>
            </a:pPr>
            <a:r>
              <a:rPr lang="tr-TR" altLang="tr-TR" i="1" smtClean="0"/>
              <a:t>Önceki kurala göre, örneğin kuma saçı değerse, oradan ölçüyorduk.  Şimdi en gerideki izi, örneğin kolyesi de bırakmış olsa, ölçüm o izden yapılacak.</a:t>
            </a:r>
          </a:p>
          <a:p>
            <a:pPr eaLnBrk="1" hangingPunct="1"/>
            <a:endParaRPr lang="tr-TR" altLang="tr-TR"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E79A1A-EBEA-4CBE-8521-8F06AA45DA68}" type="slidenum">
              <a:rPr lang="tr-TR" altLang="tr-TR" smtClean="0"/>
              <a:pPr/>
              <a:t>43</a:t>
            </a:fld>
            <a:endParaRPr lang="tr-TR" altLang="tr-T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2030F8-AD20-4731-B064-BDDBD646996D}" type="slidenum">
              <a:rPr lang="tr-TR" altLang="tr-TR" smtClean="0"/>
              <a:pPr/>
              <a:t>44</a:t>
            </a:fld>
            <a:endParaRPr lang="tr-TR" altLang="tr-T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4D8FE3-3143-4AEF-95DD-F75D6719B630}" type="slidenum">
              <a:rPr lang="tr-TR" altLang="tr-TR" smtClean="0"/>
              <a:pPr/>
              <a:t>45</a:t>
            </a:fld>
            <a:endParaRPr lang="tr-TR" altLang="tr-T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4D8FE3-3143-4AEF-95DD-F75D6719B630}" type="slidenum">
              <a:rPr lang="tr-TR" altLang="tr-TR" smtClean="0"/>
              <a:pPr/>
              <a:t>46</a:t>
            </a:fld>
            <a:endParaRPr lang="tr-TR" altLang="tr-T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8EFD0F-EB01-464C-8538-51734A4E9D15}" type="slidenum">
              <a:rPr lang="tr-TR" altLang="tr-TR" smtClean="0"/>
              <a:pPr/>
              <a:t>47</a:t>
            </a:fld>
            <a:endParaRPr lang="tr-TR" altLang="tr-T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dirty="0" smtClean="0"/>
          </a:p>
          <a:p>
            <a:pPr eaLnBrk="1" hangingPunct="1">
              <a:buFontTx/>
              <a:buChar char="-"/>
            </a:pPr>
            <a:endParaRPr lang="tr-TR" dirty="0" smtClean="0"/>
          </a:p>
          <a:p>
            <a:pPr eaLnBrk="1" hangingPunct="1"/>
            <a:endParaRPr lang="tr-TR" dirty="0"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B2A1BB-6AB5-4210-B9EB-0A65C2AE0160}" type="slidenum">
              <a:rPr lang="tr-TR" smtClean="0"/>
              <a:pPr/>
              <a:t>48</a:t>
            </a:fld>
            <a:endParaRPr lang="tr-T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dirty="0" smtClean="0"/>
          </a:p>
          <a:p>
            <a:pPr eaLnBrk="1" hangingPunct="1">
              <a:buFontTx/>
              <a:buChar char="-"/>
            </a:pPr>
            <a:endParaRPr lang="tr-TR" dirty="0" smtClean="0"/>
          </a:p>
          <a:p>
            <a:pPr eaLnBrk="1" hangingPunct="1"/>
            <a:endParaRPr lang="tr-TR"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0D5DBA-BAC5-4034-A964-1B4BA1B8AB9E}" type="slidenum">
              <a:rPr lang="tr-TR" smtClean="0"/>
              <a:pPr/>
              <a:t>49</a:t>
            </a:fld>
            <a:endParaRPr lang="tr-T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Tahoma" pitchFamily="34" charset="0"/>
                <a:cs typeface="Tahoma" pitchFamily="34" charset="0"/>
              </a:rPr>
              <a:t>Kural 1.1(a), (b), (c), (e) ve (f) ye göre düzenlenen müsabakalarda koruma malzemeleri organizasyon tarafından sağlanır. </a:t>
            </a:r>
            <a:endParaRPr lang="tr-TR" altLang="tr-TR"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D1ED4A-D57F-4ED6-80F4-FC250AC338D8}" type="slidenum">
              <a:rPr lang="tr-TR" altLang="tr-TR" smtClean="0"/>
              <a:pPr/>
              <a:t>50</a:t>
            </a:fld>
            <a:endParaRPr lang="tr-TR" altLang="tr-T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dirty="0" smtClean="0"/>
          </a:p>
          <a:p>
            <a:pPr eaLnBrk="1" hangingPunct="1">
              <a:buFontTx/>
              <a:buChar char="-"/>
            </a:pPr>
            <a:endParaRPr lang="tr-TR" dirty="0" smtClean="0"/>
          </a:p>
          <a:p>
            <a:pPr eaLnBrk="1" hangingPunct="1"/>
            <a:endParaRPr lang="tr-TR"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0D5DBA-BAC5-4034-A964-1B4BA1B8AB9E}" type="slidenum">
              <a:rPr lang="tr-TR" smtClean="0"/>
              <a:pPr/>
              <a:t>51</a:t>
            </a:fld>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7</a:t>
            </a:fld>
            <a:endParaRPr lang="tr-TR" altLang="tr-T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FEED8F-296C-4385-9D2F-D7B1779C33DE}" type="slidenum">
              <a:rPr lang="tr-TR" altLang="tr-TR" smtClean="0"/>
              <a:pPr/>
              <a:t>52</a:t>
            </a:fld>
            <a:endParaRPr lang="tr-TR" altLang="tr-T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smtClean="0"/>
              <a:t>- Birbiriyle kesişen alan yarışmalarında, trafik hakemleri görevlendirerek güvenliği sağlamalıdır. </a:t>
            </a:r>
          </a:p>
          <a:p>
            <a:pPr eaLnBrk="1" hangingPunct="1">
              <a:buFontTx/>
              <a:buChar char="-"/>
            </a:pPr>
            <a:endParaRPr lang="tr-TR" altLang="tr-TR" smtClean="0"/>
          </a:p>
          <a:p>
            <a:pPr eaLnBrk="1" hangingPunct="1"/>
            <a:endParaRPr lang="tr-TR" altLang="tr-TR"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2E7C23-0D08-4166-9A08-6066D631D7B5}" type="slidenum">
              <a:rPr lang="tr-TR" altLang="tr-TR" smtClean="0"/>
              <a:pPr/>
              <a:t>53</a:t>
            </a:fld>
            <a:endParaRPr lang="tr-TR" altLang="tr-T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endParaRPr lang="tr-TR" altLang="tr-TR" dirty="0" smtClean="0"/>
          </a:p>
          <a:p>
            <a:pPr eaLnBrk="1" hangingPunct="1"/>
            <a:endParaRPr lang="tr-TR" altLang="tr-TR"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2C86A4-D34D-427C-9A03-EF5F37927D2D}" type="slidenum">
              <a:rPr lang="tr-TR" altLang="tr-TR" smtClean="0"/>
              <a:pPr/>
              <a:t>54</a:t>
            </a:fld>
            <a:endParaRPr lang="tr-TR" altLang="tr-T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endParaRPr lang="tr-TR" altLang="tr-TR" dirty="0" smtClean="0"/>
          </a:p>
          <a:p>
            <a:pPr eaLnBrk="1" hangingPunct="1"/>
            <a:endParaRPr lang="tr-TR" altLang="tr-TR"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2C86A4-D34D-427C-9A03-EF5F37927D2D}" type="slidenum">
              <a:rPr lang="tr-TR" altLang="tr-TR" smtClean="0"/>
              <a:pPr/>
              <a:t>55</a:t>
            </a:fld>
            <a:endParaRPr lang="tr-TR" altLang="tr-T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p>
          <a:p>
            <a:pPr eaLnBrk="1" hangingPunct="1">
              <a:buFontTx/>
              <a:buChar char="-"/>
            </a:pPr>
            <a:endParaRPr lang="tr-TR" altLang="tr-TR" smtClean="0"/>
          </a:p>
          <a:p>
            <a:pPr eaLnBrk="1" hangingPunct="1"/>
            <a:endParaRPr lang="tr-TR" altLang="tr-TR"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D7D2B3-B9FF-4717-B612-998A0D5E8705}" type="slidenum">
              <a:rPr lang="tr-TR" altLang="tr-TR" smtClean="0"/>
              <a:pPr/>
              <a:t>56</a:t>
            </a:fld>
            <a:endParaRPr lang="tr-TR" altLang="tr-T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F93472-06D9-42BA-B507-13FCE4D70715}" type="slidenum">
              <a:rPr lang="tr-TR" altLang="tr-TR" smtClean="0"/>
              <a:pPr/>
              <a:t>57</a:t>
            </a:fld>
            <a:endParaRPr lang="tr-TR" altLang="tr-T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08F596-3DBB-409A-A1BD-765C022EFEA0}" type="slidenum">
              <a:rPr lang="tr-TR" altLang="tr-TR" smtClean="0"/>
              <a:pPr/>
              <a:t>58</a:t>
            </a:fld>
            <a:endParaRPr lang="tr-TR" altLang="tr-T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altLang="tr-TR" dirty="0" smtClean="0"/>
              <a:t>Güvenlik</a:t>
            </a:r>
            <a:r>
              <a:rPr lang="tr-TR" altLang="tr-TR" baseline="0" dirty="0" smtClean="0"/>
              <a:t> açısından, spocuların hangi elle atış yaptıklarına göre hareketli paneller (kapılar) mutlaka kapatılmalıdır.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022939-DF53-4952-911F-283CF5674A32}" type="slidenum">
              <a:rPr lang="tr-TR" altLang="tr-TR" smtClean="0"/>
              <a:pPr/>
              <a:t>59</a:t>
            </a:fld>
            <a:endParaRPr lang="tr-TR" altLang="tr-T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60</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8</a:t>
            </a:fld>
            <a:endParaRPr lang="tr-TR" altLang="tr-T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62</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63</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64</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Gözde bu maddeyi anlamış değilim açıklık getirmemiz</a:t>
            </a:r>
            <a:r>
              <a:rPr lang="tr-TR" baseline="0" dirty="0" smtClean="0"/>
              <a:t> gerekiyor.</a:t>
            </a:r>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65</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66</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i="1" kern="1200" dirty="0" smtClean="0">
                <a:solidFill>
                  <a:schemeClr val="tx1"/>
                </a:solidFill>
                <a:latin typeface="+mn-lt"/>
                <a:ea typeface="+mn-ea"/>
                <a:cs typeface="+mn-cs"/>
              </a:rPr>
              <a:t> </a:t>
            </a:r>
            <a:endParaRPr lang="tr-TR" sz="1200" kern="1200" dirty="0" smtClean="0">
              <a:solidFill>
                <a:schemeClr val="tx1"/>
              </a:solidFill>
              <a:latin typeface="+mn-lt"/>
              <a:ea typeface="+mn-ea"/>
              <a:cs typeface="+mn-cs"/>
            </a:endParaRPr>
          </a:p>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67</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68</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92500" lnSpcReduction="20000"/>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69</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kern="1200" dirty="0" smtClean="0">
                <a:solidFill>
                  <a:schemeClr val="tx1"/>
                </a:solidFill>
                <a:latin typeface="+mn-lt"/>
                <a:ea typeface="+mn-ea"/>
                <a:cs typeface="+mn-cs"/>
              </a:rPr>
              <a:t> </a:t>
            </a:r>
            <a:endParaRPr lang="tr-TR" sz="1200" kern="1200" dirty="0" smtClean="0">
              <a:solidFill>
                <a:schemeClr val="tx1"/>
              </a:solidFill>
              <a:latin typeface="+mn-lt"/>
              <a:ea typeface="+mn-ea"/>
              <a:cs typeface="+mn-cs"/>
            </a:endParaRPr>
          </a:p>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71</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72</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9</a:t>
            </a:fld>
            <a:endParaRPr lang="tr-TR" altLang="tr-T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73</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kern="1200" dirty="0" smtClean="0">
                <a:solidFill>
                  <a:schemeClr val="tx1"/>
                </a:solidFill>
                <a:latin typeface="+mn-lt"/>
                <a:ea typeface="+mn-ea"/>
                <a:cs typeface="+mn-cs"/>
              </a:rPr>
              <a:t>Kural 200. 12 (not ilave)</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rPr>
              <a:t>Not: İki sporcudan fazla beraberlik var ise, Kural 200.12 (a) uygulanmaz. </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rPr>
              <a:t> </a:t>
            </a:r>
            <a:endParaRPr lang="tr-TR" sz="1200" kern="1200" dirty="0" smtClean="0">
              <a:solidFill>
                <a:schemeClr val="tx1"/>
              </a:solidFill>
              <a:latin typeface="+mn-lt"/>
              <a:ea typeface="+mn-ea"/>
              <a:cs typeface="+mn-cs"/>
            </a:endParaRPr>
          </a:p>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74</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dirty="0" smtClean="0">
              <a:solidFill>
                <a:schemeClr val="tx1"/>
              </a:solidFill>
              <a:latin typeface="+mn-lt"/>
              <a:ea typeface="+mn-ea"/>
              <a:cs typeface="+mn-cs"/>
            </a:endParaRPr>
          </a:p>
          <a:p>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75</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dirty="0" smtClean="0">
              <a:solidFill>
                <a:schemeClr val="tx1"/>
              </a:solidFill>
              <a:latin typeface="+mn-lt"/>
              <a:ea typeface="+mn-ea"/>
              <a:cs typeface="+mn-cs"/>
            </a:endParaRPr>
          </a:p>
          <a:p>
            <a:r>
              <a:rPr lang="tr-TR" dirty="0" smtClean="0"/>
              <a:t>   </a:t>
            </a:r>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76</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dirty="0" smtClean="0">
              <a:solidFill>
                <a:schemeClr val="tx1"/>
              </a:solidFill>
              <a:latin typeface="+mn-lt"/>
              <a:ea typeface="+mn-ea"/>
              <a:cs typeface="+mn-cs"/>
            </a:endParaRPr>
          </a:p>
          <a:p>
            <a:r>
              <a:rPr lang="tr-TR" dirty="0" smtClean="0"/>
              <a:t>   </a:t>
            </a:r>
            <a:endParaRPr lang="tr-TR" dirty="0"/>
          </a:p>
        </p:txBody>
      </p:sp>
      <p:sp>
        <p:nvSpPr>
          <p:cNvPr id="4" name="3 Slayt Numarası Yer Tutucusu"/>
          <p:cNvSpPr>
            <a:spLocks noGrp="1"/>
          </p:cNvSpPr>
          <p:nvPr>
            <p:ph type="sldNum" sz="quarter" idx="10"/>
          </p:nvPr>
        </p:nvSpPr>
        <p:spPr/>
        <p:txBody>
          <a:bodyPr/>
          <a:lstStyle/>
          <a:p>
            <a:pPr>
              <a:defRPr/>
            </a:pPr>
            <a:fld id="{FAC887B0-651B-41B4-88DC-81FCD44FF4D8}" type="slidenum">
              <a:rPr lang="tr-TR" smtClean="0"/>
              <a:pPr>
                <a:defRPr/>
              </a:pPr>
              <a:t>77</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tr-TR" altLang="tr-TR" dirty="0" smtClean="0"/>
              <a:t>Kross</a:t>
            </a:r>
            <a:r>
              <a:rPr lang="tr-TR" altLang="tr-TR" baseline="0" dirty="0" smtClean="0"/>
              <a:t> yarışmalarında, yol yarışmalarında, sporcunun yanınd koşan, bisiklete binerek sporcusuna tempo veren, istasyonlar dışında su ve yiyecek/içecek alan sporcular uyarlımalı ve söz konusu hareketlere devam ederlerse diskalifiye edilmelidirler.</a:t>
            </a:r>
          </a:p>
          <a:p>
            <a:pPr eaLnBrk="1" hangingPunct="1">
              <a:buFontTx/>
              <a:buChar char="-"/>
            </a:pPr>
            <a:r>
              <a:rPr lang="tr-TR" altLang="tr-TR" baseline="0" dirty="0" smtClean="0"/>
              <a:t> Kontrol odasında gerekli kontroller yapılmasına rağmen, yarışma alanında video, kasetçalar vb bulunduran sporcular uyarılmalıdır. </a:t>
            </a:r>
            <a:endParaRPr lang="tr-TR" altLang="tr-TR" dirty="0" smtClean="0"/>
          </a:p>
          <a:p>
            <a:pPr eaLnBrk="1" hangingPunct="1">
              <a:buFontTx/>
              <a:buChar char="-"/>
            </a:pPr>
            <a:endParaRPr lang="tr-TR" altLang="tr-TR" dirty="0" smtClean="0"/>
          </a:p>
          <a:p>
            <a:pPr eaLnBrk="1" hangingPunct="1"/>
            <a:endParaRPr lang="tr-TR" altLang="tr-TR"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5C7-3929-4E18-A4AE-08B258477D96}" type="slidenum">
              <a:rPr lang="tr-TR" altLang="tr-TR" smtClean="0"/>
              <a:pPr/>
              <a:t>10</a:t>
            </a:fld>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F82779-A4B2-4C99-8BDC-0261C5050B65}" type="slidenum">
              <a:rPr lang="tr-TR" altLang="tr-TR" smtClean="0"/>
              <a:pPr/>
              <a:t>11</a:t>
            </a:fld>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Başlık"/>
          <p:cNvSpPr>
            <a:spLocks noGrp="1"/>
          </p:cNvSpPr>
          <p:nvPr>
            <p:ph type="ctrTitle"/>
          </p:nvPr>
        </p:nvSpPr>
        <p:spPr>
          <a:xfrm>
            <a:off x="508000" y="4853412"/>
            <a:ext cx="11277600" cy="1222375"/>
          </a:xfrm>
        </p:spPr>
        <p:txBody>
          <a:bodyPr anchor="t"/>
          <a:lstStyle/>
          <a:p>
            <a:r>
              <a:rPr kumimoji="0" lang="tr-TR" smtClean="0"/>
              <a:t>Asıl başlık stili için tıklatın</a:t>
            </a:r>
            <a:endParaRPr kumimoji="0" lang="en-US"/>
          </a:p>
        </p:txBody>
      </p:sp>
      <p:sp>
        <p:nvSpPr>
          <p:cNvPr id="9" name="8 Alt Başlık"/>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16" name="15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2" name="1 Altbilgi Yer Tutucusu"/>
          <p:cNvSpPr>
            <a:spLocks noGrp="1"/>
          </p:cNvSpPr>
          <p:nvPr>
            <p:ph type="ftr" sz="quarter" idx="11"/>
          </p:nvPr>
        </p:nvSpPr>
        <p:spPr/>
        <p:txBody>
          <a:bodyPr/>
          <a:lstStyle/>
          <a:p>
            <a:pPr>
              <a:defRPr/>
            </a:pPr>
            <a:endParaRPr lang="en-GB"/>
          </a:p>
        </p:txBody>
      </p:sp>
      <p:sp>
        <p:nvSpPr>
          <p:cNvPr id="15" name="14 Slayt Numarası Yer Tutucusu"/>
          <p:cNvSpPr>
            <a:spLocks noGrp="1"/>
          </p:cNvSpPr>
          <p:nvPr>
            <p:ph type="sldNum" sz="quarter" idx="12"/>
          </p:nvPr>
        </p:nvSpPr>
        <p:spPr>
          <a:xfrm>
            <a:off x="10972800" y="6473952"/>
            <a:ext cx="1011936" cy="246888"/>
          </a:xfrm>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5" name="4 Altbilgi Yer Tutucusu"/>
          <p:cNvSpPr>
            <a:spLocks noGrp="1"/>
          </p:cNvSpPr>
          <p:nvPr>
            <p:ph type="ftr" sz="quarter" idx="11"/>
          </p:nvPr>
        </p:nvSpPr>
        <p:spPr/>
        <p:txBody>
          <a:bodyPr/>
          <a:lstStyle/>
          <a:p>
            <a:pPr>
              <a:defRPr/>
            </a:pPr>
            <a:endParaRPr lang="en-GB"/>
          </a:p>
        </p:txBody>
      </p:sp>
      <p:sp>
        <p:nvSpPr>
          <p:cNvPr id="6" name="5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9144000" y="549277"/>
            <a:ext cx="2438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549277"/>
            <a:ext cx="83312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5" name="4 Altbilgi Yer Tutucusu"/>
          <p:cNvSpPr>
            <a:spLocks noGrp="1"/>
          </p:cNvSpPr>
          <p:nvPr>
            <p:ph type="ftr" sz="quarter" idx="11"/>
          </p:nvPr>
        </p:nvSpPr>
        <p:spPr/>
        <p:txBody>
          <a:bodyPr/>
          <a:lstStyle/>
          <a:p>
            <a:pPr>
              <a:defRPr/>
            </a:pPr>
            <a:endParaRPr lang="en-GB"/>
          </a:p>
        </p:txBody>
      </p:sp>
      <p:sp>
        <p:nvSpPr>
          <p:cNvPr id="6" name="5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kumimoji="0" lang="tr-TR" smtClean="0"/>
              <a:t>Asıl başlık stili için tıklatın</a:t>
            </a:r>
            <a:endParaRPr kumimoji="0" lang="en-US"/>
          </a:p>
        </p:txBody>
      </p:sp>
      <p:sp>
        <p:nvSpPr>
          <p:cNvPr id="27" name="26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19" name="18 Altbilgi Yer Tutucusu"/>
          <p:cNvSpPr>
            <a:spLocks noGrp="1"/>
          </p:cNvSpPr>
          <p:nvPr>
            <p:ph type="ftr" sz="quarter" idx="11"/>
          </p:nvPr>
        </p:nvSpPr>
        <p:spPr>
          <a:xfrm>
            <a:off x="4775200" y="76201"/>
            <a:ext cx="3860800" cy="288925"/>
          </a:xfrm>
        </p:spPr>
        <p:txBody>
          <a:bodyPr/>
          <a:lstStyle/>
          <a:p>
            <a:pPr>
              <a:defRPr/>
            </a:pPr>
            <a:endParaRPr lang="en-GB"/>
          </a:p>
        </p:txBody>
      </p:sp>
      <p:sp>
        <p:nvSpPr>
          <p:cNvPr id="16" name="15 Slayt Numarası Yer Tutucusu"/>
          <p:cNvSpPr>
            <a:spLocks noGrp="1"/>
          </p:cNvSpPr>
          <p:nvPr>
            <p:ph type="sldNum" sz="quarter" idx="12"/>
          </p:nvPr>
        </p:nvSpPr>
        <p:spPr>
          <a:xfrm>
            <a:off x="10972800" y="6473952"/>
            <a:ext cx="1011936" cy="246888"/>
          </a:xfrm>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etin Yer Tutucusu"/>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9" name="18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11" name="10 Altbilgi Yer Tutucusu"/>
          <p:cNvSpPr>
            <a:spLocks noGrp="1"/>
          </p:cNvSpPr>
          <p:nvPr>
            <p:ph type="ftr" sz="quarter" idx="11"/>
          </p:nvPr>
        </p:nvSpPr>
        <p:spPr/>
        <p:txBody>
          <a:bodyPr/>
          <a:lstStyle/>
          <a:p>
            <a:pPr>
              <a:defRPr/>
            </a:pPr>
            <a:endParaRPr lang="en-GB"/>
          </a:p>
        </p:txBody>
      </p:sp>
      <p:sp>
        <p:nvSpPr>
          <p:cNvPr id="16" name="15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
        <p:nvSpPr>
          <p:cNvPr id="8" name="7 Başlık"/>
          <p:cNvSpPr>
            <a:spLocks noGrp="1"/>
          </p:cNvSpPr>
          <p:nvPr>
            <p:ph type="title"/>
          </p:nvPr>
        </p:nvSpPr>
        <p:spPr>
          <a:xfrm>
            <a:off x="240633" y="2947086"/>
            <a:ext cx="11582400" cy="1184825"/>
          </a:xfrm>
        </p:spPr>
        <p:txBody>
          <a:bodyPr rtlCol="0" anchor="t"/>
          <a:lstStyle>
            <a:lvl1pPr algn="r">
              <a:defRPr/>
            </a:lvl1pPr>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402336" y="457200"/>
            <a:ext cx="11582400" cy="841248"/>
          </a:xfrm>
        </p:spPr>
        <p:txBody>
          <a:bodyPr/>
          <a:lstStyle/>
          <a:p>
            <a:r>
              <a:rPr kumimoji="0" lang="tr-TR" smtClean="0"/>
              <a:t>Asıl başlık stili için tıklatın</a:t>
            </a:r>
            <a:endParaRPr kumimoji="0" lang="en-US"/>
          </a:p>
        </p:txBody>
      </p:sp>
      <p:sp>
        <p:nvSpPr>
          <p:cNvPr id="14" name="13 İçerik Yer Tutucusu"/>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10" name="9 Altbilgi Yer Tutucusu"/>
          <p:cNvSpPr>
            <a:spLocks noGrp="1"/>
          </p:cNvSpPr>
          <p:nvPr>
            <p:ph type="ftr" sz="quarter" idx="11"/>
          </p:nvPr>
        </p:nvSpPr>
        <p:spPr/>
        <p:txBody>
          <a:bodyPr/>
          <a:lstStyle/>
          <a:p>
            <a:pPr>
              <a:defRPr/>
            </a:pPr>
            <a:endParaRPr lang="en-GB"/>
          </a:p>
        </p:txBody>
      </p:sp>
      <p:sp>
        <p:nvSpPr>
          <p:cNvPr id="31" name="30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9" name="28 Başlık"/>
          <p:cNvSpPr>
            <a:spLocks noGrp="1"/>
          </p:cNvSpPr>
          <p:nvPr>
            <p:ph type="title"/>
          </p:nvPr>
        </p:nvSpPr>
        <p:spPr>
          <a:xfrm>
            <a:off x="406400" y="5410200"/>
            <a:ext cx="11480800" cy="882650"/>
          </a:xfrm>
        </p:spPr>
        <p:txBody>
          <a:bodyPr anchor="ctr"/>
          <a:lstStyle>
            <a:lvl1pPr>
              <a:defRPr/>
            </a:lvl1p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25" name="24 Metin Yer Tutucusu"/>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İçerik Yer Tutucusu"/>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8" name="27 İçerik Yer Tutucusu"/>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9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6" name="5 Altbilgi Yer Tutucusu"/>
          <p:cNvSpPr>
            <a:spLocks noGrp="1"/>
          </p:cNvSpPr>
          <p:nvPr>
            <p:ph type="ftr" sz="quarter" idx="11"/>
          </p:nvPr>
        </p:nvSpPr>
        <p:spPr/>
        <p:txBody>
          <a:bodyPr/>
          <a:lstStyle/>
          <a:p>
            <a:pPr>
              <a:defRPr/>
            </a:pPr>
            <a:endParaRPr lang="en-GB"/>
          </a:p>
        </p:txBody>
      </p:sp>
      <p:sp>
        <p:nvSpPr>
          <p:cNvPr id="7" name="6 Slayt Numarası Yer Tutucusu"/>
          <p:cNvSpPr>
            <a:spLocks noGrp="1"/>
          </p:cNvSpPr>
          <p:nvPr>
            <p:ph type="sldNum" sz="quarter" idx="12"/>
          </p:nvPr>
        </p:nvSpPr>
        <p:spPr>
          <a:xfrm>
            <a:off x="10972800" y="6477000"/>
            <a:ext cx="1016000" cy="246888"/>
          </a:xfrm>
        </p:spPr>
        <p:txBody>
          <a:bodyPr/>
          <a:lstStyle/>
          <a:p>
            <a:pPr>
              <a:defRPr/>
            </a:pPr>
            <a:fld id="{7E92ECA1-F89A-4BEE-9AFC-7C5B6DB155D7}" type="slidenum">
              <a:rPr lang="en-GB" smtClean="0"/>
              <a:pPr>
                <a:defRPr/>
              </a:pPr>
              <a:t>‹#›</a:t>
            </a:fld>
            <a:endParaRPr lang="en-GB"/>
          </a:p>
        </p:txBody>
      </p:sp>
      <p:sp>
        <p:nvSpPr>
          <p:cNvPr id="11" name="10 Düz Bağlayıcı"/>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402336" y="457200"/>
            <a:ext cx="11582400" cy="841248"/>
          </a:xfrm>
        </p:spPr>
        <p:txBody>
          <a:bodyPr/>
          <a:lstStyle/>
          <a:p>
            <a:r>
              <a:rPr kumimoji="0" lang="tr-TR" smtClean="0"/>
              <a:t>Asıl başlık stili için tıklatın</a:t>
            </a:r>
            <a:endParaRPr kumimoji="0" lang="en-US"/>
          </a:p>
        </p:txBody>
      </p:sp>
      <p:sp>
        <p:nvSpPr>
          <p:cNvPr id="12" name="11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21" name="20 Altbilgi Yer Tutucusu"/>
          <p:cNvSpPr>
            <a:spLocks noGrp="1"/>
          </p:cNvSpPr>
          <p:nvPr>
            <p:ph type="ftr" sz="quarter" idx="11"/>
          </p:nvPr>
        </p:nvSpPr>
        <p:spPr/>
        <p:txBody>
          <a:bodyPr/>
          <a:lstStyle/>
          <a:p>
            <a:pPr>
              <a:defRPr/>
            </a:pPr>
            <a:endParaRPr lang="en-GB"/>
          </a:p>
        </p:txBody>
      </p:sp>
      <p:sp>
        <p:nvSpPr>
          <p:cNvPr id="6" name="5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24" name="23 Altbilgi Yer Tutucusu"/>
          <p:cNvSpPr>
            <a:spLocks noGrp="1"/>
          </p:cNvSpPr>
          <p:nvPr>
            <p:ph type="ftr" sz="quarter" idx="11"/>
          </p:nvPr>
        </p:nvSpPr>
        <p:spPr/>
        <p:txBody>
          <a:bodyPr/>
          <a:lstStyle/>
          <a:p>
            <a:pPr>
              <a:defRPr/>
            </a:pPr>
            <a:endParaRPr lang="en-GB"/>
          </a:p>
        </p:txBody>
      </p:sp>
      <p:sp>
        <p:nvSpPr>
          <p:cNvPr id="7" name="6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7 Düz Bağlayıcı"/>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Başlık"/>
          <p:cNvSpPr>
            <a:spLocks noGrp="1"/>
          </p:cNvSpPr>
          <p:nvPr>
            <p:ph type="title"/>
          </p:nvPr>
        </p:nvSpPr>
        <p:spPr>
          <a:xfrm>
            <a:off x="609600" y="5486400"/>
            <a:ext cx="11277600" cy="520700"/>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14" name="13 İçerik Yer Tutucusu"/>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29" name="28 Altbilgi Yer Tutucusu"/>
          <p:cNvSpPr>
            <a:spLocks noGrp="1"/>
          </p:cNvSpPr>
          <p:nvPr>
            <p:ph type="ftr" sz="quarter" idx="11"/>
          </p:nvPr>
        </p:nvSpPr>
        <p:spPr/>
        <p:txBody>
          <a:bodyPr/>
          <a:lstStyle/>
          <a:p>
            <a:pPr>
              <a:defRPr/>
            </a:pPr>
            <a:endParaRPr lang="en-GB"/>
          </a:p>
        </p:txBody>
      </p:sp>
      <p:sp>
        <p:nvSpPr>
          <p:cNvPr id="7" name="6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tr-TR" smtClean="0"/>
              <a:t>Resim eklemek için simgeyi tıklatın</a:t>
            </a:r>
            <a:endParaRPr kumimoji="0" lang="en-US" dirty="0"/>
          </a:p>
        </p:txBody>
      </p:sp>
      <p:sp>
        <p:nvSpPr>
          <p:cNvPr id="7" name="6 Veri Yer Tutucusu"/>
          <p:cNvSpPr>
            <a:spLocks noGrp="1"/>
          </p:cNvSpPr>
          <p:nvPr>
            <p:ph type="dt" sz="half" idx="10"/>
          </p:nvPr>
        </p:nvSpPr>
        <p:spPr/>
        <p:txBody>
          <a:bodyPr/>
          <a:lstStyle/>
          <a:p>
            <a:pPr>
              <a:defRPr/>
            </a:pPr>
            <a:fld id="{E22B3824-7F65-48DA-9910-61CC40C4653C}" type="datetimeFigureOut">
              <a:rPr lang="en-GB" smtClean="0"/>
              <a:pPr>
                <a:defRPr/>
              </a:pPr>
              <a:t>14/10/2016</a:t>
            </a:fld>
            <a:endParaRPr lang="en-GB"/>
          </a:p>
        </p:txBody>
      </p:sp>
      <p:sp>
        <p:nvSpPr>
          <p:cNvPr id="5" name="4 Altbilgi Yer Tutucusu"/>
          <p:cNvSpPr>
            <a:spLocks noGrp="1"/>
          </p:cNvSpPr>
          <p:nvPr>
            <p:ph type="ftr" sz="quarter" idx="11"/>
          </p:nvPr>
        </p:nvSpPr>
        <p:spPr/>
        <p:txBody>
          <a:bodyPr/>
          <a:lstStyle/>
          <a:p>
            <a:pPr>
              <a:defRPr/>
            </a:pPr>
            <a:endParaRPr lang="en-GB"/>
          </a:p>
        </p:txBody>
      </p:sp>
      <p:sp>
        <p:nvSpPr>
          <p:cNvPr id="31" name="30 Slayt Numarası Yer Tutucusu"/>
          <p:cNvSpPr>
            <a:spLocks noGrp="1"/>
          </p:cNvSpPr>
          <p:nvPr>
            <p:ph type="sldNum" sz="quarter" idx="12"/>
          </p:nvPr>
        </p:nvSpPr>
        <p:spPr/>
        <p:txBody>
          <a:bodyPr/>
          <a:lstStyle/>
          <a:p>
            <a:pPr>
              <a:defRPr/>
            </a:pPr>
            <a:fld id="{7E92ECA1-F89A-4BEE-9AFC-7C5B6DB155D7}" type="slidenum">
              <a:rPr lang="en-GB" smtClean="0"/>
              <a:pPr>
                <a:defRPr/>
              </a:pPr>
              <a:t>‹#›</a:t>
            </a:fld>
            <a:endParaRPr lang="en-GB"/>
          </a:p>
        </p:txBody>
      </p:sp>
      <p:sp>
        <p:nvSpPr>
          <p:cNvPr id="17" name="16 Başlık"/>
          <p:cNvSpPr>
            <a:spLocks noGrp="1"/>
          </p:cNvSpPr>
          <p:nvPr>
            <p:ph type="title"/>
          </p:nvPr>
        </p:nvSpPr>
        <p:spPr>
          <a:xfrm>
            <a:off x="508000" y="4993760"/>
            <a:ext cx="7823200" cy="522288"/>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etin Yer Tutucusu"/>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E22B3824-7F65-48DA-9910-61CC40C4653C}" type="datetimeFigureOut">
              <a:rPr lang="en-GB" smtClean="0"/>
              <a:pPr>
                <a:defRPr/>
              </a:pPr>
              <a:t>14/10/2016</a:t>
            </a:fld>
            <a:endParaRPr lang="en-GB"/>
          </a:p>
        </p:txBody>
      </p:sp>
      <p:sp>
        <p:nvSpPr>
          <p:cNvPr id="28" name="27 Altbilgi Yer Tutucusu"/>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GB"/>
          </a:p>
        </p:txBody>
      </p:sp>
      <p:sp>
        <p:nvSpPr>
          <p:cNvPr id="5" name="4 Slayt Numarası Yer Tutucusu"/>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7E92ECA1-F89A-4BEE-9AFC-7C5B6DB155D7}" type="slidenum">
              <a:rPr lang="en-GB" smtClean="0"/>
              <a:pPr>
                <a:defRPr/>
              </a:pPr>
              <a:t>‹#›</a:t>
            </a:fld>
            <a:endParaRPr lang="en-GB"/>
          </a:p>
        </p:txBody>
      </p:sp>
      <p:sp>
        <p:nvSpPr>
          <p:cNvPr id="10" name="9 Başlık Yer Tutucusu"/>
          <p:cNvSpPr>
            <a:spLocks noGrp="1"/>
          </p:cNvSpPr>
          <p:nvPr>
            <p:ph type="title"/>
          </p:nvPr>
        </p:nvSpPr>
        <p:spPr>
          <a:xfrm>
            <a:off x="406400" y="457200"/>
            <a:ext cx="115824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üz Bağlayıcı"/>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youtube.com/embed/Or7eyCbio74" TargetMode="Externa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youtube.com/embed/8tlYLRBCv5M"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youtube.com/embed/nq-8Klgpjyo" TargetMode="External"/><Relationship Id="rId5" Type="http://schemas.openxmlformats.org/officeDocument/2006/relationships/hyperlink" Target="https://www.youtube.com/embed/O8niU2kkSOY"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embed/5LILUGa0ov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embed/FzDCKnpM4Z0"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youtube.com/embed/RkwwN1WHF5w"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package" Target="../embeddings/Microsoft_Office_Excel__al__ma_Sayfas_1.xlsx"/></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www.youtube.com/embed/a53631c2lBk"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embed/Oidr84I0Yb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embed/pUqvnsPYxe8"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348353" y="201613"/>
            <a:ext cx="10843647" cy="66563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600" dirty="0">
              <a:solidFill>
                <a:srgbClr val="C00000"/>
              </a:solidFill>
            </a:endParaRPr>
          </a:p>
        </p:txBody>
      </p:sp>
      <p:sp>
        <p:nvSpPr>
          <p:cNvPr id="3075" name="Rectangle 4"/>
          <p:cNvSpPr>
            <a:spLocks noChangeArrowheads="1"/>
          </p:cNvSpPr>
          <p:nvPr/>
        </p:nvSpPr>
        <p:spPr bwMode="auto">
          <a:xfrm>
            <a:off x="2218006" y="3059668"/>
            <a:ext cx="7290842" cy="1384995"/>
          </a:xfrm>
          <a:prstGeom prst="rect">
            <a:avLst/>
          </a:prstGeom>
          <a:noFill/>
          <a:ln w="9525">
            <a:noFill/>
            <a:miter lim="800000"/>
            <a:headEnd/>
            <a:tailEnd/>
          </a:ln>
        </p:spPr>
        <p:txBody>
          <a:bodyPr wrap="none">
            <a:spAutoFit/>
          </a:bodyPr>
          <a:lstStyle/>
          <a:p>
            <a:pPr algn="ctr"/>
            <a:r>
              <a:rPr lang="tr-TR" sz="4200" dirty="0" smtClean="0">
                <a:solidFill>
                  <a:schemeClr val="bg1"/>
                </a:solidFill>
                <a:latin typeface="Tahoma" pitchFamily="34" charset="0"/>
                <a:ea typeface="Tahoma" pitchFamily="34" charset="0"/>
                <a:cs typeface="Tahoma" pitchFamily="34" charset="0"/>
              </a:rPr>
              <a:t>   2016 YIL </a:t>
            </a:r>
            <a:r>
              <a:rPr lang="tr-TR" sz="4200" dirty="0">
                <a:solidFill>
                  <a:schemeClr val="bg1"/>
                </a:solidFill>
                <a:latin typeface="Tahoma" pitchFamily="34" charset="0"/>
                <a:ea typeface="Tahoma" pitchFamily="34" charset="0"/>
                <a:cs typeface="Tahoma" pitchFamily="34" charset="0"/>
              </a:rPr>
              <a:t>SONU </a:t>
            </a:r>
            <a:endParaRPr lang="tr-TR" sz="4200" dirty="0" smtClean="0">
              <a:solidFill>
                <a:schemeClr val="bg1"/>
              </a:solidFill>
              <a:latin typeface="Tahoma" pitchFamily="34" charset="0"/>
              <a:ea typeface="Tahoma" pitchFamily="34" charset="0"/>
              <a:cs typeface="Tahoma" pitchFamily="34" charset="0"/>
            </a:endParaRPr>
          </a:p>
          <a:p>
            <a:pPr algn="ctr"/>
            <a:r>
              <a:rPr lang="tr-TR" sz="4200" dirty="0" smtClean="0">
                <a:solidFill>
                  <a:schemeClr val="bg1"/>
                </a:solidFill>
                <a:latin typeface="Tahoma" pitchFamily="34" charset="0"/>
                <a:ea typeface="Tahoma" pitchFamily="34" charset="0"/>
                <a:cs typeface="Tahoma" pitchFamily="34" charset="0"/>
              </a:rPr>
              <a:t>ATLETİZM HAKEM </a:t>
            </a:r>
            <a:r>
              <a:rPr lang="tr-TR" sz="4200" dirty="0">
                <a:solidFill>
                  <a:schemeClr val="bg1"/>
                </a:solidFill>
                <a:latin typeface="Tahoma" pitchFamily="34" charset="0"/>
                <a:ea typeface="Tahoma" pitchFamily="34" charset="0"/>
                <a:cs typeface="Tahoma" pitchFamily="34" charset="0"/>
              </a:rPr>
              <a:t>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cxnSp>
        <p:nvCxnSpPr>
          <p:cNvPr id="7" name="5 Düz Bağlayıcı"/>
          <p:cNvCxnSpPr/>
          <p:nvPr/>
        </p:nvCxnSpPr>
        <p:spPr>
          <a:xfrm flipH="1" flipV="1">
            <a:off x="0" y="1778000"/>
            <a:ext cx="12192000" cy="583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7 Düz Bağlayıcı"/>
          <p:cNvCxnSpPr/>
          <p:nvPr/>
        </p:nvCxnSpPr>
        <p:spPr>
          <a:xfrm>
            <a:off x="1484025" y="10"/>
            <a:ext cx="44739" cy="6742113"/>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descr="C:\Users\Müslüm Aksakal\Desktop\atletizm-logo.png"/>
          <p:cNvPicPr>
            <a:picLocks noChangeAspect="1" noChangeArrowheads="1"/>
          </p:cNvPicPr>
          <p:nvPr/>
        </p:nvPicPr>
        <p:blipFill>
          <a:blip r:embed="rId3" cstate="print"/>
          <a:srcRect/>
          <a:stretch>
            <a:fillRect/>
          </a:stretch>
        </p:blipFill>
        <p:spPr bwMode="auto">
          <a:xfrm>
            <a:off x="9774195" y="999399"/>
            <a:ext cx="1660336" cy="166033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804681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371599" y="723225"/>
            <a:ext cx="10501315" cy="5786199"/>
          </a:xfrm>
          <a:prstGeom prst="rect">
            <a:avLst/>
          </a:prstGeom>
          <a:noFill/>
          <a:ln w="9525">
            <a:noFill/>
            <a:miter lim="800000"/>
            <a:headEnd/>
            <a:tailEnd/>
          </a:ln>
        </p:spPr>
        <p:txBody>
          <a:bodyPr wrap="square">
            <a:spAutoFit/>
          </a:bodyPr>
          <a:lstStyle/>
          <a:p>
            <a:pPr eaLnBrk="1" hangingPunct="1"/>
            <a:endParaRPr lang="tr-TR" altLang="tr-TR" sz="2200" dirty="0" smtClean="0">
              <a:latin typeface="Tahoma" pitchFamily="34" charset="0"/>
              <a:cs typeface="Tahoma" pitchFamily="34" charset="0"/>
            </a:endParaRPr>
          </a:p>
          <a:p>
            <a:pPr eaLnBrk="1" hangingPunct="1"/>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 </a:t>
            </a:r>
            <a:r>
              <a:rPr lang="tr-TR" altLang="tr-TR" sz="3200" b="1" dirty="0" smtClean="0">
                <a:latin typeface="Tahoma" pitchFamily="34" charset="0"/>
                <a:cs typeface="Tahoma" pitchFamily="34" charset="0"/>
              </a:rPr>
              <a:t>    </a:t>
            </a:r>
          </a:p>
          <a:p>
            <a:pPr eaLnBrk="1" hangingPunct="1"/>
            <a:r>
              <a:rPr lang="tr-TR" altLang="tr-TR" sz="3200" b="1" dirty="0" smtClean="0">
                <a:latin typeface="Tahoma" pitchFamily="34" charset="0"/>
                <a:cs typeface="Tahoma" pitchFamily="34" charset="0"/>
              </a:rPr>
              <a:t>    </a:t>
            </a:r>
            <a:r>
              <a:rPr lang="tr-TR" altLang="tr-TR" sz="2200" dirty="0" smtClean="0">
                <a:latin typeface="Tahoma" pitchFamily="34" charset="0"/>
                <a:cs typeface="Tahoma" pitchFamily="34" charset="0"/>
              </a:rPr>
              <a:t>Sağlık ya da diğer nedenlerle sektörü terk etmek isteyen sporcu </a:t>
            </a:r>
            <a:r>
              <a:rPr lang="tr-TR" altLang="tr-TR" sz="2200" b="1" dirty="0" smtClean="0">
                <a:solidFill>
                  <a:srgbClr val="002060"/>
                </a:solidFill>
                <a:latin typeface="Tahoma" pitchFamily="34" charset="0"/>
                <a:cs typeface="Tahoma" pitchFamily="34" charset="0"/>
              </a:rPr>
              <a:t>hakem nezaretinde</a:t>
            </a:r>
            <a:r>
              <a:rPr lang="tr-TR" altLang="tr-TR" sz="2200" dirty="0" smtClean="0">
                <a:latin typeface="Tahoma" pitchFamily="34" charset="0"/>
                <a:cs typeface="Tahoma" pitchFamily="34" charset="0"/>
              </a:rPr>
              <a:t> sektörden ayrılabilir.</a:t>
            </a:r>
            <a:endParaRPr lang="tr-TR" altLang="tr-TR" sz="2200" dirty="0">
              <a:latin typeface="Verdana" pitchFamily="34" charset="0"/>
              <a:cs typeface="Arial" charset="0"/>
            </a:endParaRPr>
          </a:p>
          <a:p>
            <a:r>
              <a:rPr lang="tr-TR" sz="3200" b="1" dirty="0" smtClean="0">
                <a:solidFill>
                  <a:prstClr val="black"/>
                </a:solidFill>
                <a:latin typeface="Tahoma" pitchFamily="34" charset="0"/>
                <a:cs typeface="Tahoma" pitchFamily="34" charset="0"/>
              </a:rPr>
              <a:t>    </a:t>
            </a:r>
            <a:r>
              <a:rPr lang="tr-TR" sz="2200" dirty="0" smtClean="0">
                <a:solidFill>
                  <a:srgbClr val="FF0000"/>
                </a:solidFill>
                <a:latin typeface="Tahoma" pitchFamily="34" charset="0"/>
                <a:cs typeface="Tahoma" pitchFamily="34" charset="0"/>
              </a:rPr>
              <a:t>Kural : 144/2</a:t>
            </a:r>
            <a:r>
              <a:rPr lang="tr-TR" sz="2200" b="1" dirty="0" smtClean="0">
                <a:solidFill>
                  <a:prstClr val="black"/>
                </a:solidFill>
                <a:latin typeface="Tahoma" pitchFamily="34" charset="0"/>
                <a:cs typeface="Tahoma" pitchFamily="34" charset="0"/>
              </a:rPr>
              <a:t> </a:t>
            </a:r>
          </a:p>
          <a:p>
            <a:r>
              <a:rPr lang="tr-TR" sz="2200" b="1" dirty="0" smtClean="0">
                <a:solidFill>
                  <a:prstClr val="black"/>
                </a:solidFill>
                <a:latin typeface="Tahoma" pitchFamily="34" charset="0"/>
                <a:cs typeface="Tahoma" pitchFamily="34" charset="0"/>
              </a:rPr>
              <a:t>      </a:t>
            </a:r>
          </a:p>
          <a:p>
            <a:r>
              <a:rPr lang="tr-TR" sz="2200" b="1" dirty="0" smtClean="0">
                <a:solidFill>
                  <a:prstClr val="black"/>
                </a:solidFill>
                <a:latin typeface="Tahoma" pitchFamily="34" charset="0"/>
                <a:cs typeface="Tahoma" pitchFamily="34" charset="0"/>
              </a:rPr>
              <a:t>      </a:t>
            </a:r>
            <a:r>
              <a:rPr lang="tr-TR" sz="2300" dirty="0" smtClean="0">
                <a:solidFill>
                  <a:prstClr val="black"/>
                </a:solidFill>
                <a:latin typeface="Tahoma" pitchFamily="34" charset="0"/>
                <a:cs typeface="Tahoma" pitchFamily="34" charset="0"/>
              </a:rPr>
              <a:t>Pistte </a:t>
            </a:r>
            <a:r>
              <a:rPr lang="tr-TR" sz="2300" dirty="0">
                <a:solidFill>
                  <a:prstClr val="black"/>
                </a:solidFill>
                <a:latin typeface="Tahoma" pitchFamily="34" charset="0"/>
                <a:cs typeface="Tahoma" pitchFamily="34" charset="0"/>
              </a:rPr>
              <a:t>yapılan turlu yarışmalarda  tur yiyen ya da tur bindiren sporcuların yardımlaşması durumunda sporcu/sporcular önce Başhakem tarafından uyarılmalı </a:t>
            </a:r>
            <a:r>
              <a:rPr lang="tr-TR" sz="2300" dirty="0" smtClean="0">
                <a:solidFill>
                  <a:prstClr val="black"/>
                </a:solidFill>
                <a:latin typeface="Tahoma" pitchFamily="34" charset="0"/>
                <a:cs typeface="Tahoma" pitchFamily="34" charset="0"/>
              </a:rPr>
              <a:t>(</a:t>
            </a:r>
            <a:r>
              <a:rPr lang="tr-TR" sz="2300" b="1" dirty="0" smtClean="0">
                <a:solidFill>
                  <a:srgbClr val="FFC000"/>
                </a:solidFill>
                <a:latin typeface="Tahoma" pitchFamily="34" charset="0"/>
                <a:cs typeface="Tahoma" pitchFamily="34" charset="0"/>
              </a:rPr>
              <a:t>SARI</a:t>
            </a:r>
            <a:r>
              <a:rPr lang="tr-TR" sz="2300" dirty="0" smtClean="0">
                <a:solidFill>
                  <a:prstClr val="black"/>
                </a:solidFill>
                <a:latin typeface="Tahoma" pitchFamily="34" charset="0"/>
                <a:cs typeface="Tahoma" pitchFamily="34" charset="0"/>
              </a:rPr>
              <a:t> kart) ancak </a:t>
            </a:r>
            <a:r>
              <a:rPr lang="tr-TR" sz="2300" dirty="0">
                <a:solidFill>
                  <a:prstClr val="black"/>
                </a:solidFill>
                <a:latin typeface="Tahoma" pitchFamily="34" charset="0"/>
                <a:cs typeface="Tahoma" pitchFamily="34" charset="0"/>
              </a:rPr>
              <a:t>yardımlaşmanın devamı halinde </a:t>
            </a:r>
            <a:r>
              <a:rPr lang="tr-TR" sz="2300" b="1" dirty="0">
                <a:solidFill>
                  <a:srgbClr val="002060"/>
                </a:solidFill>
                <a:latin typeface="Tahoma" pitchFamily="34" charset="0"/>
                <a:cs typeface="Tahoma" pitchFamily="34" charset="0"/>
              </a:rPr>
              <a:t>Başhakemce diskalifiye edilmelidir. </a:t>
            </a:r>
            <a:endParaRPr lang="tr-TR" sz="2300" b="1" dirty="0" smtClean="0">
              <a:solidFill>
                <a:srgbClr val="002060"/>
              </a:solidFill>
              <a:latin typeface="Tahoma" pitchFamily="34" charset="0"/>
              <a:cs typeface="Tahoma" pitchFamily="34" charset="0"/>
            </a:endParaRPr>
          </a:p>
          <a:p>
            <a:endParaRPr lang="tr-TR" sz="2300" b="1" i="1" dirty="0" smtClean="0">
              <a:solidFill>
                <a:prstClr val="black"/>
              </a:solidFill>
              <a:latin typeface="Tahoma" pitchFamily="34" charset="0"/>
              <a:cs typeface="Tahoma" pitchFamily="34" charset="0"/>
            </a:endParaRPr>
          </a:p>
          <a:p>
            <a:r>
              <a:rPr lang="tr-TR" sz="2300" b="1" i="1" dirty="0" smtClean="0">
                <a:solidFill>
                  <a:prstClr val="black"/>
                </a:solidFill>
                <a:latin typeface="Tahoma" pitchFamily="34" charset="0"/>
                <a:cs typeface="Tahoma" pitchFamily="34" charset="0"/>
              </a:rPr>
              <a:t>      </a:t>
            </a:r>
            <a:r>
              <a:rPr lang="tr-TR" sz="2400" b="1" i="1" dirty="0" smtClean="0">
                <a:solidFill>
                  <a:srgbClr val="0070C0"/>
                </a:solidFill>
              </a:rPr>
              <a:t>Kural 144.3 (a) </a:t>
            </a:r>
          </a:p>
          <a:p>
            <a:r>
              <a:rPr lang="tr-TR" sz="2400" b="1" i="1" dirty="0" smtClean="0">
                <a:solidFill>
                  <a:srgbClr val="0070C0"/>
                </a:solidFill>
              </a:rPr>
              <a:t>       </a:t>
            </a:r>
            <a:r>
              <a:rPr lang="tr-TR" sz="2400" i="1" dirty="0" smtClean="0"/>
              <a:t>Başhakem diskalifiye uyarı olmadan da verilebilir</a:t>
            </a:r>
            <a:r>
              <a:rPr lang="tr-TR" sz="2400" b="1" i="1" dirty="0" smtClean="0"/>
              <a:t>. </a:t>
            </a:r>
            <a:r>
              <a:rPr lang="tr-TR" sz="2400" b="1" i="1" dirty="0" smtClean="0">
                <a:solidFill>
                  <a:srgbClr val="0070C0"/>
                </a:solidFill>
              </a:rPr>
              <a:t>(</a:t>
            </a:r>
            <a:r>
              <a:rPr lang="tr-TR" sz="2400" b="1" i="1" dirty="0" smtClean="0">
                <a:solidFill>
                  <a:srgbClr val="FF0000"/>
                </a:solidFill>
              </a:rPr>
              <a:t>2015 değişikliği</a:t>
            </a:r>
            <a:r>
              <a:rPr lang="tr-TR" sz="2400" b="1" i="1" dirty="0" smtClean="0">
                <a:solidFill>
                  <a:srgbClr val="0070C0"/>
                </a:solidFill>
              </a:rPr>
              <a:t>)</a:t>
            </a:r>
            <a:endParaRPr lang="tr-TR" sz="2400" b="1" dirty="0" smtClean="0">
              <a:solidFill>
                <a:srgbClr val="0070C0"/>
              </a:solidFill>
            </a:endParaRPr>
          </a:p>
          <a:p>
            <a:pPr lvl="0"/>
            <a:endParaRPr lang="tr-TR" sz="2300" b="1" dirty="0">
              <a:solidFill>
                <a:srgbClr val="FF0000"/>
              </a:solidFill>
              <a:latin typeface="Tahoma" pitchFamily="34" charset="0"/>
              <a:cs typeface="Tahoma" pitchFamily="34" charset="0"/>
            </a:endParaRPr>
          </a:p>
          <a:p>
            <a:pPr eaLnBrk="1" hangingPunct="1"/>
            <a:endParaRPr lang="tr-TR" altLang="tr-TR" sz="2200" dirty="0">
              <a:latin typeface="Tahoma" pitchFamily="34" charset="0"/>
              <a:cs typeface="Tahoma" pitchFamily="34" charset="0"/>
            </a:endParaRPr>
          </a:p>
        </p:txBody>
      </p:sp>
      <p:sp>
        <p:nvSpPr>
          <p:cNvPr id="7" name="6 Dikdörtgen"/>
          <p:cNvSpPr/>
          <p:nvPr/>
        </p:nvSpPr>
        <p:spPr>
          <a:xfrm>
            <a:off x="1865869" y="1235676"/>
            <a:ext cx="5134897" cy="430887"/>
          </a:xfrm>
          <a:prstGeom prst="rect">
            <a:avLst/>
          </a:prstGeom>
        </p:spPr>
        <p:txBody>
          <a:bodyPr wrap="square">
            <a:spAutoFit/>
          </a:bodyPr>
          <a:lstStyle/>
          <a:p>
            <a:r>
              <a:rPr lang="tr-TR" altLang="tr-TR" sz="2200" dirty="0" smtClean="0">
                <a:solidFill>
                  <a:srgbClr val="FF0000"/>
                </a:solidFill>
                <a:latin typeface="Tahoma" pitchFamily="34" charset="0"/>
                <a:cs typeface="Tahoma" pitchFamily="34" charset="0"/>
              </a:rPr>
              <a:t>Kural 144-2 (d) </a:t>
            </a:r>
            <a:endParaRPr lang="tr-TR" sz="2200" dirty="0"/>
          </a:p>
        </p:txBody>
      </p:sp>
    </p:spTree>
    <p:extLst>
      <p:ext uri="{BB962C8B-B14F-4D97-AF65-F5344CB8AC3E}">
        <p14:creationId xmlns:p14="http://schemas.microsoft.com/office/powerpoint/2010/main" xmlns="" val="1937886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Rectangle 4"/>
          <p:cNvSpPr>
            <a:spLocks noChangeArrowheads="1"/>
          </p:cNvSpPr>
          <p:nvPr/>
        </p:nvSpPr>
        <p:spPr bwMode="auto">
          <a:xfrm>
            <a:off x="8" y="10"/>
            <a:ext cx="824296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DİSİPLİN </a:t>
            </a:r>
            <a:r>
              <a:rPr lang="tr-TR" altLang="tr-TR" sz="3600" dirty="0">
                <a:solidFill>
                  <a:schemeClr val="bg1"/>
                </a:solidFill>
              </a:rPr>
              <a:t>SUÇLARI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7413" name="TextBox 6"/>
          <p:cNvSpPr txBox="1">
            <a:spLocks noChangeArrowheads="1"/>
          </p:cNvSpPr>
          <p:nvPr/>
        </p:nvSpPr>
        <p:spPr bwMode="auto">
          <a:xfrm>
            <a:off x="352425" y="691979"/>
            <a:ext cx="11587163" cy="461665"/>
          </a:xfrm>
          <a:prstGeom prst="rect">
            <a:avLst/>
          </a:prstGeom>
          <a:noFill/>
          <a:ln w="9525">
            <a:noFill/>
            <a:miter lim="800000"/>
            <a:headEnd/>
            <a:tailEnd/>
          </a:ln>
        </p:spPr>
        <p:txBody>
          <a:bodyPr wrap="square">
            <a:spAutoFit/>
          </a:bodyPr>
          <a:lstStyle/>
          <a:p>
            <a:r>
              <a:rPr lang="tr-TR" altLang="tr-TR" sz="2400" dirty="0" smtClean="0">
                <a:solidFill>
                  <a:srgbClr val="FF0000"/>
                </a:solidFill>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Kural 125-5</a:t>
            </a:r>
            <a:endParaRPr lang="tr-TR" altLang="tr-TR" sz="2200" dirty="0"/>
          </a:p>
        </p:txBody>
      </p:sp>
      <p:sp>
        <p:nvSpPr>
          <p:cNvPr id="17414" name="Text Box 2"/>
          <p:cNvSpPr txBox="1">
            <a:spLocks noChangeArrowheads="1"/>
          </p:cNvSpPr>
          <p:nvPr/>
        </p:nvSpPr>
        <p:spPr bwMode="auto">
          <a:xfrm>
            <a:off x="1409700" y="691979"/>
            <a:ext cx="10841039" cy="6958828"/>
          </a:xfrm>
          <a:prstGeom prst="rect">
            <a:avLst/>
          </a:prstGeom>
          <a:noFill/>
          <a:ln w="9525">
            <a:noFill/>
            <a:miter lim="800000"/>
            <a:headEnd/>
            <a:tailEnd/>
          </a:ln>
        </p:spPr>
        <p:txBody>
          <a:bodyPr wrap="square">
            <a:spAutoFit/>
          </a:bodyPr>
          <a:lstStyle/>
          <a:p>
            <a:pPr marL="457200">
              <a:lnSpc>
                <a:spcPct val="115000"/>
              </a:lnSpc>
            </a:pPr>
            <a:endParaRPr lang="tr-TR" altLang="tr-TR" sz="2400" dirty="0" smtClean="0">
              <a:latin typeface="Tahoma" pitchFamily="34" charset="0"/>
              <a:cs typeface="Tahoma" pitchFamily="34" charset="0"/>
            </a:endParaRPr>
          </a:p>
          <a:p>
            <a:pPr marL="457200">
              <a:lnSpc>
                <a:spcPct val="115000"/>
              </a:lnSpc>
            </a:pPr>
            <a:r>
              <a:rPr lang="tr-TR" altLang="tr-TR" sz="2400" dirty="0" smtClean="0">
                <a:latin typeface="Tahoma" pitchFamily="34" charset="0"/>
                <a:cs typeface="Tahoma" pitchFamily="34" charset="0"/>
              </a:rPr>
              <a:t>    </a:t>
            </a:r>
            <a:r>
              <a:rPr lang="tr-TR" altLang="tr-TR" sz="2000" dirty="0" smtClean="0">
                <a:latin typeface="Tahoma" pitchFamily="34" charset="0"/>
                <a:cs typeface="Tahoma" pitchFamily="34" charset="0"/>
              </a:rPr>
              <a:t>Sportmenlik </a:t>
            </a:r>
            <a:r>
              <a:rPr lang="tr-TR" altLang="tr-TR" sz="2000" dirty="0">
                <a:latin typeface="Tahoma" pitchFamily="34" charset="0"/>
                <a:cs typeface="Tahoma" pitchFamily="34" charset="0"/>
              </a:rPr>
              <a:t>dışı davranışla ilgili </a:t>
            </a:r>
            <a:r>
              <a:rPr lang="tr-TR" altLang="tr-TR" sz="2000" dirty="0" smtClean="0">
                <a:latin typeface="Tahoma" pitchFamily="34" charset="0"/>
                <a:cs typeface="Tahoma" pitchFamily="34" charset="0"/>
              </a:rPr>
              <a:t>ihtar (</a:t>
            </a:r>
            <a:r>
              <a:rPr lang="tr-TR" altLang="tr-TR" sz="2000" b="1" u="sng" dirty="0" smtClean="0">
                <a:solidFill>
                  <a:srgbClr val="FFC000"/>
                </a:solidFill>
                <a:latin typeface="Tahoma" pitchFamily="34" charset="0"/>
                <a:cs typeface="Tahoma" pitchFamily="34" charset="0"/>
              </a:rPr>
              <a:t>SARI </a:t>
            </a:r>
            <a:r>
              <a:rPr lang="tr-TR" altLang="tr-TR" sz="2000" u="sng" dirty="0" smtClean="0">
                <a:latin typeface="Tahoma" pitchFamily="34" charset="0"/>
                <a:cs typeface="Tahoma" pitchFamily="34" charset="0"/>
              </a:rPr>
              <a:t>kart)</a:t>
            </a:r>
            <a:r>
              <a:rPr lang="tr-TR" altLang="tr-TR" sz="2000" dirty="0" smtClean="0">
                <a:latin typeface="Tahoma" pitchFamily="34" charset="0"/>
                <a:cs typeface="Tahoma" pitchFamily="34" charset="0"/>
              </a:rPr>
              <a:t> </a:t>
            </a:r>
            <a:r>
              <a:rPr lang="tr-TR" altLang="tr-TR" sz="2000" dirty="0">
                <a:latin typeface="Tahoma" pitchFamily="34" charset="0"/>
                <a:cs typeface="Tahoma" pitchFamily="34" charset="0"/>
              </a:rPr>
              <a:t>veya </a:t>
            </a:r>
            <a:r>
              <a:rPr lang="tr-TR" altLang="tr-TR" sz="2000" u="sng" dirty="0" smtClean="0">
                <a:latin typeface="Tahoma" pitchFamily="34" charset="0"/>
                <a:cs typeface="Tahoma" pitchFamily="34" charset="0"/>
              </a:rPr>
              <a:t>ihraç (</a:t>
            </a:r>
            <a:r>
              <a:rPr lang="tr-TR" altLang="tr-TR" sz="2000" b="1" u="sng" dirty="0" smtClean="0">
                <a:solidFill>
                  <a:srgbClr val="FF0000"/>
                </a:solidFill>
                <a:latin typeface="Tahoma" pitchFamily="34" charset="0"/>
                <a:cs typeface="Tahoma" pitchFamily="34" charset="0"/>
              </a:rPr>
              <a:t>KIRMIZI</a:t>
            </a:r>
            <a:r>
              <a:rPr lang="tr-TR" altLang="tr-TR" sz="2000" u="sng" dirty="0" smtClean="0">
                <a:latin typeface="Tahoma" pitchFamily="34" charset="0"/>
                <a:cs typeface="Tahoma" pitchFamily="34" charset="0"/>
              </a:rPr>
              <a:t> kart)</a:t>
            </a:r>
            <a:r>
              <a:rPr lang="tr-TR" altLang="tr-TR" sz="2000" dirty="0" smtClean="0">
                <a:latin typeface="Tahoma" pitchFamily="34" charset="0"/>
                <a:cs typeface="Tahoma" pitchFamily="34" charset="0"/>
              </a:rPr>
              <a:t> </a:t>
            </a:r>
            <a:r>
              <a:rPr lang="tr-TR" altLang="tr-TR" sz="2000" dirty="0">
                <a:latin typeface="Tahoma" pitchFamily="34" charset="0"/>
                <a:cs typeface="Tahoma" pitchFamily="34" charset="0"/>
              </a:rPr>
              <a:t>yetkisi sadece </a:t>
            </a:r>
            <a:r>
              <a:rPr lang="tr-TR" altLang="tr-TR" sz="2000" b="1" u="sng" dirty="0" err="1">
                <a:solidFill>
                  <a:srgbClr val="002060"/>
                </a:solidFill>
                <a:latin typeface="Tahoma" pitchFamily="34" charset="0"/>
                <a:cs typeface="Tahoma" pitchFamily="34" charset="0"/>
              </a:rPr>
              <a:t>BAŞHAKEM</a:t>
            </a:r>
            <a:r>
              <a:rPr lang="tr-TR" altLang="tr-TR" sz="2000" dirty="0" err="1">
                <a:latin typeface="Tahoma" pitchFamily="34" charset="0"/>
                <a:cs typeface="Tahoma" pitchFamily="34" charset="0"/>
              </a:rPr>
              <a:t>’e</a:t>
            </a:r>
            <a:r>
              <a:rPr lang="tr-TR" altLang="tr-TR" sz="2000" dirty="0">
                <a:latin typeface="Tahoma" pitchFamily="34" charset="0"/>
                <a:cs typeface="Tahoma" pitchFamily="34" charset="0"/>
              </a:rPr>
              <a:t> </a:t>
            </a:r>
            <a:r>
              <a:rPr lang="tr-TR" altLang="tr-TR" sz="2000" dirty="0" smtClean="0">
                <a:latin typeface="Tahoma" pitchFamily="34" charset="0"/>
                <a:cs typeface="Tahoma" pitchFamily="34" charset="0"/>
              </a:rPr>
              <a:t>aittir. Sporcuya </a:t>
            </a:r>
            <a:r>
              <a:rPr lang="tr-TR" altLang="tr-TR" sz="2000" dirty="0">
                <a:latin typeface="Tahoma" pitchFamily="34" charset="0"/>
                <a:cs typeface="Tahoma" pitchFamily="34" charset="0"/>
              </a:rPr>
              <a:t>gösterilen disiplin kartları </a:t>
            </a:r>
            <a:r>
              <a:rPr lang="tr-TR" altLang="tr-TR" sz="2000" dirty="0" smtClean="0">
                <a:latin typeface="Tahoma" pitchFamily="34" charset="0"/>
                <a:cs typeface="Tahoma" pitchFamily="34" charset="0"/>
              </a:rPr>
              <a:t>Yarışma Direktörüne mutlaka bildirilmeli ve yarışma </a:t>
            </a:r>
            <a:r>
              <a:rPr lang="tr-TR" altLang="tr-TR" sz="2000" dirty="0">
                <a:latin typeface="Tahoma" pitchFamily="34" charset="0"/>
                <a:cs typeface="Tahoma" pitchFamily="34" charset="0"/>
              </a:rPr>
              <a:t>cetveline </a:t>
            </a:r>
            <a:r>
              <a:rPr lang="tr-TR" altLang="tr-TR" sz="2000" dirty="0" smtClean="0">
                <a:latin typeface="Tahoma" pitchFamily="34" charset="0"/>
                <a:cs typeface="Tahoma" pitchFamily="34" charset="0"/>
              </a:rPr>
              <a:t>işlenmesi sağlanmalıdır.</a:t>
            </a:r>
            <a:endParaRPr lang="tr-TR" altLang="tr-TR" sz="2000" dirty="0">
              <a:solidFill>
                <a:srgbClr val="FF0000"/>
              </a:solidFill>
              <a:latin typeface="Tahoma" pitchFamily="34" charset="0"/>
              <a:cs typeface="Tahoma" pitchFamily="34" charset="0"/>
            </a:endParaRPr>
          </a:p>
          <a:p>
            <a:pPr marL="457200">
              <a:lnSpc>
                <a:spcPct val="115000"/>
              </a:lnSpc>
            </a:pPr>
            <a:r>
              <a:rPr lang="tr-TR" altLang="tr-TR" sz="2200" dirty="0" smtClean="0">
                <a:solidFill>
                  <a:srgbClr val="FF0000"/>
                </a:solidFill>
                <a:latin typeface="Tahoma" pitchFamily="34" charset="0"/>
                <a:cs typeface="Tahoma" pitchFamily="34" charset="0"/>
              </a:rPr>
              <a:t>    </a:t>
            </a:r>
          </a:p>
          <a:p>
            <a:pPr marL="457200">
              <a:lnSpc>
                <a:spcPct val="115000"/>
              </a:lnSpc>
            </a:pPr>
            <a:r>
              <a:rPr lang="tr-TR" altLang="tr-TR" sz="2200" dirty="0" smtClean="0">
                <a:solidFill>
                  <a:srgbClr val="FF0000"/>
                </a:solidFill>
                <a:latin typeface="Tahoma" pitchFamily="34" charset="0"/>
                <a:cs typeface="Tahoma" pitchFamily="34" charset="0"/>
              </a:rPr>
              <a:t>    </a:t>
            </a:r>
          </a:p>
          <a:p>
            <a:pPr marL="457200">
              <a:lnSpc>
                <a:spcPct val="115000"/>
              </a:lnSpc>
            </a:pPr>
            <a:endParaRPr lang="tr-TR" altLang="tr-TR" sz="2200" dirty="0" smtClean="0">
              <a:solidFill>
                <a:srgbClr val="FF0000"/>
              </a:solidFill>
              <a:latin typeface="Tahoma" pitchFamily="34" charset="0"/>
              <a:cs typeface="Tahoma" pitchFamily="34" charset="0"/>
            </a:endParaRPr>
          </a:p>
          <a:p>
            <a:pPr marL="457200">
              <a:lnSpc>
                <a:spcPct val="115000"/>
              </a:lnSpc>
            </a:pPr>
            <a:r>
              <a:rPr lang="tr-TR" altLang="tr-TR" sz="2200" dirty="0" smtClean="0">
                <a:solidFill>
                  <a:srgbClr val="FF0000"/>
                </a:solidFill>
                <a:latin typeface="Tahoma" pitchFamily="34" charset="0"/>
                <a:cs typeface="Tahoma" pitchFamily="34" charset="0"/>
              </a:rPr>
              <a:t>    Kural 145-2</a:t>
            </a:r>
            <a:endParaRPr lang="tr-TR" altLang="tr-TR" sz="2200" dirty="0">
              <a:latin typeface="Tahoma" pitchFamily="34" charset="0"/>
              <a:cs typeface="Tahoma" pitchFamily="34" charset="0"/>
            </a:endParaRPr>
          </a:p>
          <a:p>
            <a:pPr marL="457200">
              <a:lnSpc>
                <a:spcPct val="115000"/>
              </a:lnSpc>
            </a:pPr>
            <a:r>
              <a:rPr lang="tr-TR" altLang="tr-TR" sz="2200" dirty="0" smtClean="0">
                <a:latin typeface="Tahoma" pitchFamily="34" charset="0"/>
                <a:cs typeface="Tahoma" pitchFamily="34" charset="0"/>
              </a:rPr>
              <a:t>    </a:t>
            </a:r>
            <a:r>
              <a:rPr lang="tr-TR" altLang="tr-TR" sz="2000" dirty="0" smtClean="0">
                <a:latin typeface="Tahoma" pitchFamily="34" charset="0"/>
                <a:cs typeface="Tahoma" pitchFamily="34" charset="0"/>
              </a:rPr>
              <a:t>Eğer </a:t>
            </a:r>
            <a:r>
              <a:rPr lang="tr-TR" altLang="tr-TR" sz="2000" dirty="0">
                <a:latin typeface="Tahoma" pitchFamily="34" charset="0"/>
                <a:cs typeface="Tahoma" pitchFamily="34" charset="0"/>
              </a:rPr>
              <a:t>bir sporcu ikinci </a:t>
            </a:r>
            <a:r>
              <a:rPr lang="tr-TR" altLang="tr-TR" sz="2000" dirty="0" smtClean="0">
                <a:latin typeface="Tahoma" pitchFamily="34" charset="0"/>
                <a:cs typeface="Tahoma" pitchFamily="34" charset="0"/>
              </a:rPr>
              <a:t>kez uyarı (</a:t>
            </a:r>
            <a:r>
              <a:rPr lang="tr-TR" altLang="tr-TR" sz="2000" dirty="0" smtClean="0">
                <a:solidFill>
                  <a:srgbClr val="FFC000"/>
                </a:solidFill>
                <a:latin typeface="Tahoma" pitchFamily="34" charset="0"/>
                <a:cs typeface="Tahoma" pitchFamily="34" charset="0"/>
              </a:rPr>
              <a:t>SARI </a:t>
            </a:r>
            <a:r>
              <a:rPr lang="tr-TR" altLang="tr-TR" sz="2000" dirty="0" smtClean="0">
                <a:latin typeface="Tahoma" pitchFamily="34" charset="0"/>
                <a:cs typeface="Tahoma" pitchFamily="34" charset="0"/>
              </a:rPr>
              <a:t>kart) aldıysa </a:t>
            </a:r>
            <a:r>
              <a:rPr lang="tr-TR" altLang="tr-TR" sz="2000" dirty="0">
                <a:latin typeface="Tahoma" pitchFamily="34" charset="0"/>
                <a:cs typeface="Tahoma" pitchFamily="34" charset="0"/>
              </a:rPr>
              <a:t>sadece ikinci </a:t>
            </a:r>
            <a:r>
              <a:rPr lang="tr-TR" altLang="tr-TR" sz="2000" dirty="0" smtClean="0">
                <a:latin typeface="Tahoma" pitchFamily="34" charset="0"/>
                <a:cs typeface="Tahoma" pitchFamily="34" charset="0"/>
              </a:rPr>
              <a:t>yarışmadan diskalifiye edilecektir. Diskalifiye edilen sporcunun o </a:t>
            </a:r>
            <a:r>
              <a:rPr lang="tr-TR" altLang="tr-TR" sz="2000" dirty="0">
                <a:latin typeface="Tahoma" pitchFamily="34" charset="0"/>
                <a:cs typeface="Tahoma" pitchFamily="34" charset="0"/>
              </a:rPr>
              <a:t>yarışmanın </a:t>
            </a:r>
            <a:r>
              <a:rPr lang="tr-TR" altLang="tr-TR" sz="2000" dirty="0" smtClean="0">
                <a:latin typeface="Tahoma" pitchFamily="34" charset="0"/>
                <a:cs typeface="Tahoma" pitchFamily="34" charset="0"/>
              </a:rPr>
              <a:t>aynı </a:t>
            </a:r>
            <a:r>
              <a:rPr lang="tr-TR" altLang="tr-TR" sz="2000" dirty="0">
                <a:latin typeface="Tahoma" pitchFamily="34" charset="0"/>
                <a:cs typeface="Tahoma" pitchFamily="34" charset="0"/>
              </a:rPr>
              <a:t>turunda </a:t>
            </a:r>
            <a:endParaRPr lang="tr-TR" altLang="tr-TR" sz="2000" dirty="0" smtClean="0">
              <a:latin typeface="Tahoma" pitchFamily="34" charset="0"/>
              <a:cs typeface="Tahoma" pitchFamily="34" charset="0"/>
            </a:endParaRPr>
          </a:p>
          <a:p>
            <a:pPr marL="457200">
              <a:lnSpc>
                <a:spcPct val="115000"/>
              </a:lnSpc>
            </a:pPr>
            <a:r>
              <a:rPr lang="tr-TR" altLang="tr-TR" sz="2000" dirty="0" smtClean="0">
                <a:latin typeface="Tahoma" pitchFamily="34" charset="0"/>
                <a:cs typeface="Tahoma" pitchFamily="34" charset="0"/>
              </a:rPr>
              <a:t>elde </a:t>
            </a:r>
            <a:r>
              <a:rPr lang="tr-TR" altLang="tr-TR" sz="2000" dirty="0">
                <a:latin typeface="Tahoma" pitchFamily="34" charset="0"/>
                <a:cs typeface="Tahoma" pitchFamily="34" charset="0"/>
              </a:rPr>
              <a:t>ettiği dereceler geçerli olmayacak, ancak aynı yarışmanın önceki turlarında veya bir çoklu yarışmanın bireysel yarışlarında kazandığı dereceler geçerli </a:t>
            </a:r>
            <a:r>
              <a:rPr lang="tr-TR" altLang="tr-TR" sz="2000" dirty="0" smtClean="0">
                <a:latin typeface="Tahoma" pitchFamily="34" charset="0"/>
                <a:cs typeface="Tahoma" pitchFamily="34" charset="0"/>
              </a:rPr>
              <a:t>sayılacaktır. </a:t>
            </a:r>
          </a:p>
          <a:p>
            <a:pPr marL="457200">
              <a:lnSpc>
                <a:spcPct val="115000"/>
              </a:lnSpc>
            </a:pPr>
            <a:r>
              <a:rPr lang="tr-TR" altLang="tr-TR" sz="2200" dirty="0" smtClean="0">
                <a:solidFill>
                  <a:srgbClr val="FF0000"/>
                </a:solidFill>
                <a:latin typeface="Tahoma" pitchFamily="34" charset="0"/>
                <a:cs typeface="Tahoma" pitchFamily="34" charset="0"/>
              </a:rPr>
              <a:t>    </a:t>
            </a:r>
          </a:p>
          <a:p>
            <a:pPr marL="457200">
              <a:lnSpc>
                <a:spcPct val="115000"/>
              </a:lnSpc>
            </a:pPr>
            <a:r>
              <a:rPr lang="tr-TR" altLang="tr-TR" sz="2200" dirty="0" smtClean="0">
                <a:solidFill>
                  <a:srgbClr val="FF0000"/>
                </a:solidFill>
                <a:latin typeface="Tahoma" pitchFamily="34" charset="0"/>
                <a:cs typeface="Tahoma" pitchFamily="34" charset="0"/>
              </a:rPr>
              <a:t>    Kural 60.4 (f)</a:t>
            </a:r>
            <a:endParaRPr lang="tr-TR" altLang="tr-TR" sz="2200" dirty="0" smtClean="0">
              <a:latin typeface="Tahoma" pitchFamily="34" charset="0"/>
              <a:cs typeface="Tahoma" pitchFamily="34" charset="0"/>
            </a:endParaRPr>
          </a:p>
          <a:p>
            <a:pPr marL="457200">
              <a:lnSpc>
                <a:spcPct val="115000"/>
              </a:lnSpc>
            </a:pPr>
            <a:r>
              <a:rPr lang="tr-TR" altLang="tr-TR" sz="2000" dirty="0" smtClean="0">
                <a:latin typeface="Tahoma" pitchFamily="34" charset="0"/>
                <a:cs typeface="Tahoma" pitchFamily="34" charset="0"/>
              </a:rPr>
              <a:t>    Eğer suçun ciddi olduğu düşünülürse, Yarışma Direktörü disiplin işlemleri için konuyu ilgili Federasyona rapor edebilecektir.</a:t>
            </a:r>
            <a:r>
              <a:rPr lang="tr-TR" altLang="tr-TR" sz="2000" dirty="0" smtClean="0">
                <a:solidFill>
                  <a:srgbClr val="FF0000"/>
                </a:solidFill>
                <a:latin typeface="Tahoma" pitchFamily="34" charset="0"/>
                <a:cs typeface="Tahoma" pitchFamily="34" charset="0"/>
              </a:rPr>
              <a:t> </a:t>
            </a:r>
            <a:endParaRPr lang="tr-TR" altLang="tr-TR" sz="2000" dirty="0" smtClean="0">
              <a:solidFill>
                <a:srgbClr val="002060"/>
              </a:solidFill>
              <a:latin typeface="Tahoma" pitchFamily="34" charset="0"/>
              <a:cs typeface="Tahoma" pitchFamily="34" charset="0"/>
            </a:endParaRPr>
          </a:p>
          <a:p>
            <a:pPr marL="457200">
              <a:lnSpc>
                <a:spcPct val="115000"/>
              </a:lnSpc>
            </a:pPr>
            <a:endParaRPr lang="tr-TR" altLang="tr-TR" sz="2200" dirty="0">
              <a:solidFill>
                <a:srgbClr val="FF0000"/>
              </a:solidFill>
              <a:latin typeface="Tahoma" pitchFamily="34" charset="0"/>
              <a:cs typeface="Tahoma" pitchFamily="34" charset="0"/>
            </a:endParaRPr>
          </a:p>
          <a:p>
            <a:pPr marL="457200" lvl="0">
              <a:lnSpc>
                <a:spcPct val="115000"/>
              </a:lnSpc>
            </a:pPr>
            <a:r>
              <a:rPr lang="tr-TR" altLang="tr-TR" sz="2400" dirty="0">
                <a:latin typeface="Tahoma" pitchFamily="34" charset="0"/>
                <a:cs typeface="Tahoma" pitchFamily="34" charset="0"/>
              </a:rPr>
              <a:t> </a:t>
            </a:r>
            <a:endParaRPr lang="tr-TR" altLang="tr-TR" sz="2500" dirty="0">
              <a:latin typeface="Tahoma" pitchFamily="34" charset="0"/>
              <a:cs typeface="Tahoma" pitchFamily="34" charset="0"/>
            </a:endParaRPr>
          </a:p>
        </p:txBody>
      </p:sp>
      <p:pic>
        <p:nvPicPr>
          <p:cNvPr id="60417" name="Picture 1" descr="C:\Users\Müslüm Aksakal\Desktop\RESİM (ATLETİZM)\IMG-20161009-WA0008.jpg"/>
          <p:cNvPicPr>
            <a:picLocks noChangeAspect="1" noChangeArrowheads="1"/>
          </p:cNvPicPr>
          <p:nvPr/>
        </p:nvPicPr>
        <p:blipFill>
          <a:blip r:embed="rId3" cstate="print"/>
          <a:srcRect/>
          <a:stretch>
            <a:fillRect/>
          </a:stretch>
        </p:blipFill>
        <p:spPr bwMode="auto">
          <a:xfrm>
            <a:off x="4213653" y="2310714"/>
            <a:ext cx="2739077" cy="1540731"/>
          </a:xfrm>
          <a:prstGeom prst="ellipse">
            <a:avLst/>
          </a:prstGeom>
          <a:ln>
            <a:noFill/>
          </a:ln>
          <a:effectLst>
            <a:softEdge rad="112500"/>
          </a:effectLst>
        </p:spPr>
      </p:pic>
      <p:pic>
        <p:nvPicPr>
          <p:cNvPr id="2" name="Picture 1" descr="C:\Users\Müslüm Aksakal\Desktop\IMG-20161009-WA0004.jpg"/>
          <p:cNvPicPr>
            <a:picLocks noChangeAspect="1" noChangeArrowheads="1"/>
          </p:cNvPicPr>
          <p:nvPr/>
        </p:nvPicPr>
        <p:blipFill>
          <a:blip r:embed="rId4" cstate="print"/>
          <a:srcRect/>
          <a:stretch>
            <a:fillRect/>
          </a:stretch>
        </p:blipFill>
        <p:spPr bwMode="auto">
          <a:xfrm>
            <a:off x="8162927" y="2410770"/>
            <a:ext cx="1079927" cy="10814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8 Dikdörtgen"/>
          <p:cNvSpPr/>
          <p:nvPr/>
        </p:nvSpPr>
        <p:spPr>
          <a:xfrm>
            <a:off x="185351" y="5950516"/>
            <a:ext cx="1260390" cy="400110"/>
          </a:xfrm>
          <a:prstGeom prst="rect">
            <a:avLst/>
          </a:prstGeom>
        </p:spPr>
        <p:txBody>
          <a:bodyPr wrap="square">
            <a:spAutoFit/>
          </a:bodyPr>
          <a:lstStyle/>
          <a:p>
            <a:pPr algn="just"/>
            <a:r>
              <a:rPr lang="tr-TR" sz="2000" i="1" dirty="0" smtClean="0">
                <a:solidFill>
                  <a:srgbClr val="FF0000"/>
                </a:solidFill>
                <a:latin typeface="Tahoma" pitchFamily="34" charset="0"/>
                <a:cs typeface="Tahoma" pitchFamily="34" charset="0"/>
                <a:hlinkClick r:id="rId5"/>
              </a:rPr>
              <a:t>VİDEO  2</a:t>
            </a:r>
            <a:endParaRPr lang="tr-TR" sz="2000" i="1" dirty="0" smtClean="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Rectangle 4"/>
          <p:cNvSpPr>
            <a:spLocks noChangeArrowheads="1"/>
          </p:cNvSpPr>
          <p:nvPr/>
        </p:nvSpPr>
        <p:spPr bwMode="auto">
          <a:xfrm>
            <a:off x="8" y="10"/>
            <a:ext cx="3449983" cy="646331"/>
          </a:xfrm>
          <a:prstGeom prst="rect">
            <a:avLst/>
          </a:prstGeom>
          <a:noFill/>
          <a:ln w="9525">
            <a:noFill/>
            <a:miter lim="800000"/>
            <a:headEnd/>
            <a:tailEnd/>
          </a:ln>
        </p:spPr>
        <p:txBody>
          <a:bodyPr wrap="none">
            <a:spAutoFit/>
          </a:bodyPr>
          <a:lstStyle/>
          <a:p>
            <a:r>
              <a:rPr lang="tr-TR" altLang="tr-TR" sz="3600">
                <a:solidFill>
                  <a:schemeClr val="bg1"/>
                </a:solidFill>
              </a:rPr>
              <a:t>DİSİPLİN SUÇLARI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8437"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pic>
        <p:nvPicPr>
          <p:cNvPr id="18438" name="Picture 4" descr="http://cache4.asset-cache.net/gc/477244285-chinas-zhang-guowei-gets-a-yellow-card-for-gettyimages.jpg?v=1&amp;c=IWSAsset&amp;k=2&amp;d=GkZZ8bf5zL1ZiijUmxa7Qapjst2A7UeiSvM%2Bk%2FsisL0jstfSDo83pfo%2FJ0QvikW3"/>
          <p:cNvPicPr>
            <a:picLocks noChangeAspect="1" noChangeArrowheads="1"/>
          </p:cNvPicPr>
          <p:nvPr/>
        </p:nvPicPr>
        <p:blipFill>
          <a:blip r:embed="rId3" cstate="print"/>
          <a:srcRect/>
          <a:stretch>
            <a:fillRect/>
          </a:stretch>
        </p:blipFill>
        <p:spPr bwMode="auto">
          <a:xfrm>
            <a:off x="1320031" y="1352302"/>
            <a:ext cx="3605213" cy="4340225"/>
          </a:xfrm>
          <a:prstGeom prst="ellipse">
            <a:avLst/>
          </a:prstGeom>
          <a:ln>
            <a:noFill/>
          </a:ln>
          <a:effectLst>
            <a:softEdge rad="112500"/>
          </a:effectLst>
        </p:spPr>
      </p:pic>
      <p:sp>
        <p:nvSpPr>
          <p:cNvPr id="7" name="TextBox 6"/>
          <p:cNvSpPr txBox="1">
            <a:spLocks noChangeArrowheads="1"/>
          </p:cNvSpPr>
          <p:nvPr/>
        </p:nvSpPr>
        <p:spPr bwMode="auto">
          <a:xfrm>
            <a:off x="4835471" y="387525"/>
            <a:ext cx="6727880" cy="6001643"/>
          </a:xfrm>
          <a:prstGeom prst="rect">
            <a:avLst/>
          </a:prstGeom>
          <a:noFill/>
          <a:ln w="9525">
            <a:noFill/>
            <a:miter lim="800000"/>
            <a:headEnd/>
            <a:tailEnd/>
          </a:ln>
        </p:spPr>
        <p:txBody>
          <a:bodyPr wrap="square">
            <a:spAutoFit/>
          </a:bodyPr>
          <a:lstStyle/>
          <a:p>
            <a:endParaRPr lang="tr-TR" altLang="tr-TR" sz="2400" dirty="0" smtClean="0">
              <a:latin typeface="Tahoma" pitchFamily="34" charset="0"/>
              <a:ea typeface="Tahoma" pitchFamily="34" charset="0"/>
              <a:cs typeface="Tahoma" pitchFamily="34" charset="0"/>
            </a:endParaRPr>
          </a:p>
          <a:p>
            <a:r>
              <a:rPr lang="tr-TR" altLang="tr-TR" sz="2400" dirty="0" smtClean="0">
                <a:solidFill>
                  <a:srgbClr val="FF0000"/>
                </a:solidFill>
                <a:latin typeface="Tahoma" pitchFamily="34" charset="0"/>
                <a:ea typeface="Tahoma" pitchFamily="34" charset="0"/>
                <a:cs typeface="Tahoma" pitchFamily="34" charset="0"/>
              </a:rPr>
              <a:t>Kural : 143-1  </a:t>
            </a:r>
          </a:p>
          <a:p>
            <a:r>
              <a:rPr lang="tr-TR" altLang="tr-TR" sz="2400" dirty="0" smtClean="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Yarışmacılar tüm yarışlarda, temiz ve itiraz edilemeyecek biçimde tasarlanmış giysiler giymelidirler. </a:t>
            </a:r>
          </a:p>
          <a:p>
            <a:r>
              <a:rPr lang="tr-TR" altLang="tr-TR" sz="2200" dirty="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    Giysiler ıslandığında bile içini göstermeyen malzemeden imal edilmelidir.</a:t>
            </a:r>
          </a:p>
          <a:p>
            <a:endParaRPr lang="tr-TR" altLang="tr-TR" sz="2400" dirty="0">
              <a:latin typeface="Tahoma" pitchFamily="34" charset="0"/>
              <a:ea typeface="Tahoma" pitchFamily="34" charset="0"/>
              <a:cs typeface="Tahoma" pitchFamily="34" charset="0"/>
            </a:endParaRPr>
          </a:p>
          <a:p>
            <a:r>
              <a:rPr lang="tr-TR" altLang="tr-TR" sz="2200" i="1" dirty="0" smtClean="0">
                <a:latin typeface="Tahoma" pitchFamily="34" charset="0"/>
                <a:ea typeface="Tahoma" pitchFamily="34" charset="0"/>
                <a:cs typeface="Tahoma" pitchFamily="34" charset="0"/>
              </a:rPr>
              <a:t>      </a:t>
            </a:r>
            <a:r>
              <a:rPr lang="tr-TR" altLang="tr-TR" sz="2200" i="1" dirty="0" err="1" smtClean="0">
                <a:latin typeface="Tahoma" pitchFamily="34" charset="0"/>
                <a:ea typeface="Tahoma" pitchFamily="34" charset="0"/>
                <a:cs typeface="Tahoma" pitchFamily="34" charset="0"/>
              </a:rPr>
              <a:t>Zhang</a:t>
            </a:r>
            <a:r>
              <a:rPr lang="tr-TR" altLang="tr-TR" sz="2200" i="1" dirty="0" smtClean="0">
                <a:latin typeface="Tahoma" pitchFamily="34" charset="0"/>
                <a:ea typeface="Tahoma" pitchFamily="34" charset="0"/>
                <a:cs typeface="Tahoma" pitchFamily="34" charset="0"/>
              </a:rPr>
              <a:t> Guowei- 2014 Dünya Salon Şampiyonası yüksek atlama seçmelerinde, yarışma esnasında iyi bir atlayış sonrasında sevinçten formasını çıkardığı için disiplin suçundan dolayı </a:t>
            </a:r>
            <a:r>
              <a:rPr lang="tr-TR" altLang="tr-TR" sz="2200" b="1" i="1" dirty="0" smtClean="0">
                <a:solidFill>
                  <a:srgbClr val="FFC000"/>
                </a:solidFill>
                <a:latin typeface="Tahoma" pitchFamily="34" charset="0"/>
                <a:ea typeface="Tahoma" pitchFamily="34" charset="0"/>
                <a:cs typeface="Tahoma" pitchFamily="34" charset="0"/>
              </a:rPr>
              <a:t>sarı </a:t>
            </a:r>
            <a:r>
              <a:rPr lang="tr-TR" altLang="tr-TR" sz="2200" i="1" dirty="0" smtClean="0">
                <a:latin typeface="Tahoma" pitchFamily="34" charset="0"/>
                <a:ea typeface="Tahoma" pitchFamily="34" charset="0"/>
                <a:cs typeface="Tahoma" pitchFamily="34" charset="0"/>
              </a:rPr>
              <a:t>kart</a:t>
            </a:r>
            <a:r>
              <a:rPr lang="tr-TR" altLang="tr-TR" sz="2200" b="1" i="1" dirty="0" smtClean="0">
                <a:solidFill>
                  <a:srgbClr val="FFC000"/>
                </a:solidFill>
                <a:latin typeface="Tahoma" pitchFamily="34" charset="0"/>
                <a:ea typeface="Tahoma" pitchFamily="34" charset="0"/>
                <a:cs typeface="Tahoma" pitchFamily="34" charset="0"/>
              </a:rPr>
              <a:t> </a:t>
            </a:r>
            <a:r>
              <a:rPr lang="tr-TR" altLang="tr-TR" sz="2200" i="1" dirty="0" smtClean="0">
                <a:latin typeface="Tahoma" pitchFamily="34" charset="0"/>
                <a:ea typeface="Tahoma" pitchFamily="34" charset="0"/>
                <a:cs typeface="Tahoma" pitchFamily="34" charset="0"/>
              </a:rPr>
              <a:t>gördü.</a:t>
            </a:r>
          </a:p>
          <a:p>
            <a:endParaRPr lang="tr-TR" altLang="tr-TR" sz="2200" i="1" dirty="0">
              <a:latin typeface="Tahoma" pitchFamily="34" charset="0"/>
              <a:ea typeface="Tahoma" pitchFamily="34" charset="0"/>
              <a:cs typeface="Tahoma" pitchFamily="34" charset="0"/>
            </a:endParaRPr>
          </a:p>
          <a:p>
            <a:r>
              <a:rPr lang="tr-TR" altLang="tr-TR" sz="2200" i="1" dirty="0" smtClean="0">
                <a:latin typeface="Tahoma" pitchFamily="34" charset="0"/>
                <a:ea typeface="Tahoma" pitchFamily="34" charset="0"/>
                <a:cs typeface="Tahoma" pitchFamily="34" charset="0"/>
              </a:rPr>
              <a:t>      Görev yaptığımız müsabakalarda bu tip davranışlara kesinlikle müsaade etmememiz gerekmektedir.</a:t>
            </a:r>
          </a:p>
          <a:p>
            <a:endParaRPr lang="tr-TR" altLang="tr-TR" sz="24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59" name="Rectangle 4"/>
          <p:cNvSpPr>
            <a:spLocks noChangeArrowheads="1"/>
          </p:cNvSpPr>
          <p:nvPr/>
        </p:nvSpPr>
        <p:spPr bwMode="auto">
          <a:xfrm>
            <a:off x="8" y="10"/>
            <a:ext cx="7409401"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DİSİPLİN </a:t>
            </a:r>
            <a:r>
              <a:rPr lang="tr-TR" altLang="tr-TR" sz="3600" dirty="0">
                <a:solidFill>
                  <a:schemeClr val="bg1"/>
                </a:solidFill>
              </a:rPr>
              <a:t>SUÇLARI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946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pic>
        <p:nvPicPr>
          <p:cNvPr id="19463" name="Picture 6" descr="http://img4.4inews.co.uk/wp-content/uploads/2014/08/d6a0-1408050260828_wps_6_preview_athletics_yellow_-620x330.jpg"/>
          <p:cNvPicPr>
            <a:picLocks noChangeAspect="1" noChangeArrowheads="1"/>
          </p:cNvPicPr>
          <p:nvPr/>
        </p:nvPicPr>
        <p:blipFill>
          <a:blip r:embed="rId3" cstate="print"/>
          <a:srcRect r="6668"/>
          <a:stretch>
            <a:fillRect/>
          </a:stretch>
        </p:blipFill>
        <p:spPr bwMode="auto">
          <a:xfrm>
            <a:off x="1428750" y="3468736"/>
            <a:ext cx="4466474" cy="25468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a:spLocks noChangeArrowheads="1"/>
          </p:cNvSpPr>
          <p:nvPr/>
        </p:nvSpPr>
        <p:spPr bwMode="auto">
          <a:xfrm>
            <a:off x="1428750" y="818472"/>
            <a:ext cx="4942076" cy="2492990"/>
          </a:xfrm>
          <a:prstGeom prst="rect">
            <a:avLst/>
          </a:prstGeom>
          <a:noFill/>
          <a:ln w="9525">
            <a:noFill/>
            <a:miter lim="800000"/>
            <a:headEnd/>
            <a:tailEnd/>
          </a:ln>
        </p:spPr>
        <p:txBody>
          <a:bodyPr wrap="square">
            <a:spAutoFit/>
          </a:bodyPr>
          <a:lstStyle/>
          <a:p>
            <a:pPr eaLnBrk="1" hangingPunct="1"/>
            <a:r>
              <a:rPr lang="tr-TR" altLang="tr-TR" sz="2200" dirty="0" smtClean="0">
                <a:latin typeface="Tahoma" pitchFamily="34" charset="0"/>
                <a:ea typeface="Tahoma" pitchFamily="34" charset="0"/>
                <a:cs typeface="Tahoma" pitchFamily="34" charset="0"/>
              </a:rPr>
              <a:t>  Fransız Mahiedine Mekhissi 2014 Avrupa </a:t>
            </a:r>
            <a:r>
              <a:rPr lang="tr-TR" altLang="tr-TR" sz="2200" dirty="0">
                <a:latin typeface="Tahoma" pitchFamily="34" charset="0"/>
                <a:ea typeface="Tahoma" pitchFamily="34" charset="0"/>
                <a:cs typeface="Tahoma" pitchFamily="34" charset="0"/>
              </a:rPr>
              <a:t>A</a:t>
            </a:r>
            <a:r>
              <a:rPr lang="tr-TR" altLang="tr-TR" sz="2200" dirty="0" smtClean="0">
                <a:latin typeface="Tahoma" pitchFamily="34" charset="0"/>
                <a:ea typeface="Tahoma" pitchFamily="34" charset="0"/>
                <a:cs typeface="Tahoma" pitchFamily="34" charset="0"/>
              </a:rPr>
              <a:t>tletizm Şampiyonasında, 3000m Engelli yarışında, birinciliği garantilediğinde  şampiyonluk sevincini yarış esnasında formasını çıkararak kutladı ve yarışmayı formasız olarak tamamladı</a:t>
            </a:r>
            <a:r>
              <a:rPr lang="tr-TR" altLang="tr-TR" sz="2400" dirty="0" smtClean="0">
                <a:latin typeface="Tahoma" pitchFamily="34" charset="0"/>
                <a:ea typeface="Tahoma" pitchFamily="34" charset="0"/>
                <a:cs typeface="Tahoma" pitchFamily="34" charset="0"/>
              </a:rPr>
              <a:t>.</a:t>
            </a:r>
          </a:p>
        </p:txBody>
      </p:sp>
      <p:pic>
        <p:nvPicPr>
          <p:cNvPr id="19462" name="Picture 6" descr="http://images-2.drive.com.au/2014/08/15/5680318/1408091476231.jpg-420x0.jpg"/>
          <p:cNvPicPr>
            <a:picLocks noChangeAspect="1" noChangeArrowheads="1"/>
          </p:cNvPicPr>
          <p:nvPr/>
        </p:nvPicPr>
        <p:blipFill>
          <a:blip r:embed="rId4" cstate="print"/>
          <a:srcRect/>
          <a:stretch>
            <a:fillRect/>
          </a:stretch>
        </p:blipFill>
        <p:spPr bwMode="auto">
          <a:xfrm>
            <a:off x="7561316" y="818472"/>
            <a:ext cx="3924078" cy="22049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a:spLocks noChangeArrowheads="1"/>
          </p:cNvSpPr>
          <p:nvPr/>
        </p:nvSpPr>
        <p:spPr bwMode="auto">
          <a:xfrm>
            <a:off x="6311006" y="3583459"/>
            <a:ext cx="6015911" cy="2492990"/>
          </a:xfrm>
          <a:prstGeom prst="rect">
            <a:avLst/>
          </a:prstGeom>
          <a:noFill/>
          <a:ln w="9525">
            <a:noFill/>
            <a:miter lim="800000"/>
            <a:headEnd/>
            <a:tailEnd/>
          </a:ln>
        </p:spPr>
        <p:txBody>
          <a:bodyPr wrap="square">
            <a:spAutoFit/>
          </a:bodyPr>
          <a:lstStyle/>
          <a:p>
            <a:pPr eaLnBrk="1" hangingPunct="1"/>
            <a:r>
              <a:rPr lang="tr-TR" altLang="tr-TR" sz="2400" dirty="0" smtClean="0">
                <a:latin typeface="Tahoma" pitchFamily="34" charset="0"/>
                <a:ea typeface="Tahoma" pitchFamily="34" charset="0"/>
                <a:cs typeface="Tahoma" pitchFamily="34" charset="0"/>
              </a:rPr>
              <a:t>     </a:t>
            </a:r>
            <a:r>
              <a:rPr lang="tr-TR" altLang="tr-TR" sz="2200" dirty="0" smtClean="0">
                <a:solidFill>
                  <a:prstClr val="black"/>
                </a:solidFill>
                <a:latin typeface="Tahoma" pitchFamily="34" charset="0"/>
                <a:ea typeface="Tahoma" pitchFamily="34" charset="0"/>
                <a:cs typeface="Tahoma" pitchFamily="34" charset="0"/>
              </a:rPr>
              <a:t>Sporcunun yarışma esnasında formasını çıkartması </a:t>
            </a:r>
            <a:r>
              <a:rPr lang="tr-TR" altLang="tr-TR" sz="2200" dirty="0" smtClean="0">
                <a:solidFill>
                  <a:srgbClr val="FF0000"/>
                </a:solidFill>
                <a:latin typeface="Tahoma" pitchFamily="34" charset="0"/>
                <a:ea typeface="Tahoma" pitchFamily="34" charset="0"/>
                <a:cs typeface="Tahoma" pitchFamily="34" charset="0"/>
              </a:rPr>
              <a:t>Kural : 143-1  gereği </a:t>
            </a:r>
            <a:r>
              <a:rPr lang="tr-TR" altLang="tr-TR" sz="2200" b="1" dirty="0" smtClean="0">
                <a:solidFill>
                  <a:srgbClr val="FFC000"/>
                </a:solidFill>
                <a:latin typeface="Tahoma" pitchFamily="34" charset="0"/>
                <a:ea typeface="Tahoma" pitchFamily="34" charset="0"/>
                <a:cs typeface="Tahoma" pitchFamily="34" charset="0"/>
              </a:rPr>
              <a:t>sarı</a:t>
            </a:r>
            <a:r>
              <a:rPr lang="tr-TR" altLang="tr-TR" sz="2200" dirty="0" smtClean="0">
                <a:solidFill>
                  <a:srgbClr val="FFC00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kart</a:t>
            </a:r>
            <a:r>
              <a:rPr lang="tr-TR" altLang="tr-TR" sz="2200" dirty="0">
                <a:latin typeface="Tahoma" pitchFamily="34" charset="0"/>
                <a:ea typeface="Tahoma" pitchFamily="34" charset="0"/>
                <a:cs typeface="Tahoma" pitchFamily="34" charset="0"/>
              </a:rPr>
              <a:t> </a:t>
            </a:r>
            <a:endParaRPr lang="tr-TR" altLang="tr-TR" sz="2200" dirty="0" smtClean="0">
              <a:latin typeface="Tahoma" pitchFamily="34" charset="0"/>
              <a:ea typeface="Tahoma" pitchFamily="34" charset="0"/>
              <a:cs typeface="Tahoma" pitchFamily="34" charset="0"/>
            </a:endParaRPr>
          </a:p>
          <a:p>
            <a:pPr eaLnBrk="1" hangingPunct="1"/>
            <a:r>
              <a:rPr lang="tr-TR" altLang="tr-TR" sz="2200" dirty="0" smtClean="0">
                <a:latin typeface="Tahoma" pitchFamily="34" charset="0"/>
                <a:ea typeface="Tahoma" pitchFamily="34" charset="0"/>
                <a:cs typeface="Tahoma" pitchFamily="34" charset="0"/>
              </a:rPr>
              <a:t>görmesine sonra ise yarışmayı formasız bitirmesi ve dolayısı ile numarasının okunamaması nedeni ile                    gereği </a:t>
            </a:r>
            <a:r>
              <a:rPr lang="tr-TR" altLang="tr-TR" sz="2200" b="1" dirty="0" smtClean="0">
                <a:solidFill>
                  <a:srgbClr val="FF0000"/>
                </a:solidFill>
                <a:latin typeface="Tahoma" pitchFamily="34" charset="0"/>
                <a:ea typeface="Tahoma" pitchFamily="34" charset="0"/>
                <a:cs typeface="Tahoma" pitchFamily="34" charset="0"/>
              </a:rPr>
              <a:t>kırmızı</a:t>
            </a:r>
            <a:r>
              <a:rPr lang="tr-TR" altLang="tr-TR" sz="2200" dirty="0" smtClean="0">
                <a:latin typeface="Tahoma" pitchFamily="34" charset="0"/>
                <a:ea typeface="Tahoma" pitchFamily="34" charset="0"/>
                <a:cs typeface="Tahoma" pitchFamily="34" charset="0"/>
              </a:rPr>
              <a:t> kartla(DQ) olmasına  neden oldu ve 3000m.Eng. Avrupa şampiyonluğunu kaybetti. </a:t>
            </a:r>
          </a:p>
        </p:txBody>
      </p:sp>
      <p:sp>
        <p:nvSpPr>
          <p:cNvPr id="10" name="9 Dikdörtgen"/>
          <p:cNvSpPr/>
          <p:nvPr/>
        </p:nvSpPr>
        <p:spPr>
          <a:xfrm>
            <a:off x="9403492" y="5004487"/>
            <a:ext cx="1902940" cy="369332"/>
          </a:xfrm>
          <a:prstGeom prst="rect">
            <a:avLst/>
          </a:prstGeom>
        </p:spPr>
        <p:txBody>
          <a:bodyPr wrap="square">
            <a:spAutoFit/>
          </a:bodyPr>
          <a:lstStyle/>
          <a:p>
            <a:pPr eaLnBrk="1" hangingPunct="1"/>
            <a:r>
              <a:rPr lang="tr-TR" altLang="tr-TR" b="1" dirty="0" smtClean="0">
                <a:solidFill>
                  <a:srgbClr val="FF0000"/>
                </a:solidFill>
                <a:latin typeface="Tahoma" pitchFamily="34" charset="0"/>
                <a:ea typeface="Tahoma" pitchFamily="34" charset="0"/>
                <a:cs typeface="Tahoma" pitchFamily="34" charset="0"/>
              </a:rPr>
              <a:t>Kural : 143-7</a:t>
            </a:r>
            <a:endParaRPr lang="tr-TR" altLang="tr-TR" b="1" dirty="0" smtClean="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Rectangle 4"/>
          <p:cNvSpPr>
            <a:spLocks noChangeArrowheads="1"/>
          </p:cNvSpPr>
          <p:nvPr/>
        </p:nvSpPr>
        <p:spPr bwMode="auto">
          <a:xfrm>
            <a:off x="0" y="10"/>
            <a:ext cx="1032571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ATLETİZM YARIŞMALARINDA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Text Box 2"/>
          <p:cNvSpPr txBox="1">
            <a:spLocks noChangeArrowheads="1"/>
          </p:cNvSpPr>
          <p:nvPr/>
        </p:nvSpPr>
        <p:spPr bwMode="auto">
          <a:xfrm>
            <a:off x="1518834" y="1196984"/>
            <a:ext cx="10187397" cy="4832092"/>
          </a:xfrm>
          <a:prstGeom prst="rect">
            <a:avLst/>
          </a:prstGeom>
          <a:noFill/>
          <a:ln w="9525">
            <a:noFill/>
            <a:miter lim="800000"/>
            <a:headEnd/>
            <a:tailEnd/>
          </a:ln>
        </p:spPr>
        <p:txBody>
          <a:bodyPr wrap="square">
            <a:spAutoFit/>
          </a:bodyPr>
          <a:lstStyle/>
          <a:p>
            <a:pPr algn="just">
              <a:lnSpc>
                <a:spcPct val="110000"/>
              </a:lnSpc>
            </a:pPr>
            <a:r>
              <a:rPr lang="tr-TR" altLang="tr-TR" sz="2500" dirty="0">
                <a:solidFill>
                  <a:srgbClr val="FF0000"/>
                </a:solidFill>
                <a:latin typeface="Tahoma" pitchFamily="34" charset="0"/>
                <a:cs typeface="Tahoma" pitchFamily="34" charset="0"/>
              </a:rPr>
              <a:t>Kural 165.1</a:t>
            </a:r>
          </a:p>
          <a:p>
            <a:pPr algn="just">
              <a:lnSpc>
                <a:spcPct val="110000"/>
              </a:lnSpc>
            </a:pPr>
            <a:endParaRPr lang="tr-TR" altLang="tr-TR" sz="2500" dirty="0">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Üç </a:t>
            </a:r>
            <a:r>
              <a:rPr lang="tr-TR" altLang="tr-TR" sz="2500" dirty="0">
                <a:latin typeface="Tahoma" pitchFamily="34" charset="0"/>
                <a:cs typeface="Tahoma" pitchFamily="34" charset="0"/>
              </a:rPr>
              <a:t>farklı zaman ölçme yöntemi resmi olarak tanınmaktadır:</a:t>
            </a:r>
          </a:p>
          <a:p>
            <a:pPr algn="just">
              <a:lnSpc>
                <a:spcPct val="110000"/>
              </a:lnSpc>
            </a:pPr>
            <a:endParaRPr lang="tr-TR" altLang="tr-TR" sz="2500" dirty="0">
              <a:solidFill>
                <a:srgbClr val="FF0000"/>
              </a:solidFill>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1- El kronometresi ile zaman ölçme,</a:t>
            </a:r>
            <a:endParaRPr lang="tr-TR" altLang="tr-TR" sz="2400" dirty="0">
              <a:latin typeface="Tahoma" pitchFamily="34" charset="0"/>
              <a:cs typeface="Tahoma" pitchFamily="34" charset="0"/>
            </a:endParaRPr>
          </a:p>
          <a:p>
            <a:pPr algn="just">
              <a:lnSpc>
                <a:spcPct val="110000"/>
              </a:lnSpc>
            </a:pPr>
            <a:endParaRPr lang="tr-TR" altLang="tr-TR" dirty="0">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2- </a:t>
            </a:r>
            <a:r>
              <a:rPr lang="tr-TR" altLang="tr-TR" sz="2400" dirty="0">
                <a:latin typeface="Tahoma" pitchFamily="34" charset="0"/>
                <a:cs typeface="Tahoma" pitchFamily="34" charset="0"/>
              </a:rPr>
              <a:t>Fotofiniş Cihazı ile tam otomatik olarak zaman </a:t>
            </a:r>
            <a:r>
              <a:rPr lang="tr-TR" altLang="tr-TR" sz="2400" dirty="0" smtClean="0">
                <a:latin typeface="Tahoma" pitchFamily="34" charset="0"/>
                <a:cs typeface="Tahoma" pitchFamily="34" charset="0"/>
              </a:rPr>
              <a:t>ölçme,</a:t>
            </a:r>
            <a:endParaRPr lang="tr-TR" altLang="tr-TR" sz="2400" dirty="0">
              <a:latin typeface="Tahoma" pitchFamily="34" charset="0"/>
              <a:cs typeface="Tahoma" pitchFamily="34" charset="0"/>
            </a:endParaRPr>
          </a:p>
          <a:p>
            <a:pPr algn="just">
              <a:lnSpc>
                <a:spcPct val="110000"/>
              </a:lnSpc>
              <a:buFontTx/>
              <a:buAutoNum type="alphaLcParenBoth"/>
            </a:pPr>
            <a:endParaRPr lang="tr-TR" altLang="tr-TR" dirty="0">
              <a:latin typeface="Tahoma" pitchFamily="34" charset="0"/>
              <a:cs typeface="Tahoma" pitchFamily="34" charset="0"/>
            </a:endParaRPr>
          </a:p>
          <a:p>
            <a:pPr algn="just">
              <a:lnSpc>
                <a:spcPct val="110000"/>
              </a:lnSpc>
            </a:pPr>
            <a:r>
              <a:rPr lang="tr-TR" altLang="tr-TR" sz="2400" dirty="0">
                <a:latin typeface="Tahoma" pitchFamily="34" charset="0"/>
                <a:cs typeface="Tahoma" pitchFamily="34" charset="0"/>
              </a:rPr>
              <a:t> </a:t>
            </a:r>
            <a:r>
              <a:rPr lang="tr-TR" altLang="tr-TR" sz="2400" dirty="0" smtClean="0">
                <a:latin typeface="Tahoma" pitchFamily="34" charset="0"/>
                <a:cs typeface="Tahoma" pitchFamily="34" charset="0"/>
              </a:rPr>
              <a:t>    3- Sadece </a:t>
            </a:r>
            <a:r>
              <a:rPr lang="tr-TR" altLang="tr-TR" sz="2400" dirty="0">
                <a:solidFill>
                  <a:srgbClr val="FF0000"/>
                </a:solidFill>
                <a:latin typeface="Tahoma" pitchFamily="34" charset="0"/>
                <a:cs typeface="Tahoma" pitchFamily="34" charset="0"/>
              </a:rPr>
              <a:t>K</a:t>
            </a:r>
            <a:r>
              <a:rPr lang="tr-TR" altLang="tr-TR" sz="2400" dirty="0" smtClean="0">
                <a:solidFill>
                  <a:srgbClr val="FF0000"/>
                </a:solidFill>
                <a:latin typeface="Tahoma" pitchFamily="34" charset="0"/>
                <a:cs typeface="Tahoma" pitchFamily="34" charset="0"/>
              </a:rPr>
              <a:t>ural </a:t>
            </a:r>
            <a:r>
              <a:rPr lang="tr-TR" altLang="tr-TR" sz="2400" dirty="0">
                <a:solidFill>
                  <a:srgbClr val="FF0000"/>
                </a:solidFill>
                <a:latin typeface="Tahoma" pitchFamily="34" charset="0"/>
                <a:cs typeface="Tahoma" pitchFamily="34" charset="0"/>
              </a:rPr>
              <a:t>230 </a:t>
            </a:r>
            <a:r>
              <a:rPr lang="tr-TR" altLang="tr-TR" sz="2400" dirty="0" smtClean="0">
                <a:latin typeface="Tahoma" pitchFamily="34" charset="0"/>
                <a:cs typeface="Tahoma" pitchFamily="34" charset="0"/>
              </a:rPr>
              <a:t>yürüyüş yarışmaları ile </a:t>
            </a:r>
            <a:r>
              <a:rPr lang="tr-TR" altLang="tr-TR" sz="2400" dirty="0" smtClean="0">
                <a:solidFill>
                  <a:srgbClr val="FF0000"/>
                </a:solidFill>
                <a:latin typeface="Tahoma" pitchFamily="34" charset="0"/>
                <a:cs typeface="Tahoma" pitchFamily="34" charset="0"/>
              </a:rPr>
              <a:t>Kural 240 </a:t>
            </a:r>
            <a:r>
              <a:rPr lang="tr-TR" altLang="tr-TR" sz="2400" dirty="0" smtClean="0">
                <a:latin typeface="Tahoma" pitchFamily="34" charset="0"/>
                <a:cs typeface="Tahoma" pitchFamily="34" charset="0"/>
              </a:rPr>
              <a:t>yol yarışmaları </a:t>
            </a:r>
            <a:r>
              <a:rPr lang="tr-TR" altLang="tr-TR" sz="2400" dirty="0">
                <a:latin typeface="Tahoma" pitchFamily="34" charset="0"/>
                <a:cs typeface="Tahoma" pitchFamily="34" charset="0"/>
              </a:rPr>
              <a:t>ve </a:t>
            </a:r>
            <a:r>
              <a:rPr lang="tr-TR" altLang="tr-TR" sz="2400" dirty="0" smtClean="0">
                <a:latin typeface="Tahoma" pitchFamily="34" charset="0"/>
                <a:cs typeface="Tahoma" pitchFamily="34" charset="0"/>
              </a:rPr>
              <a:t>kural </a:t>
            </a:r>
            <a:r>
              <a:rPr lang="tr-TR" altLang="tr-TR" sz="2400" dirty="0" smtClean="0">
                <a:solidFill>
                  <a:srgbClr val="FF0000"/>
                </a:solidFill>
                <a:latin typeface="Tahoma" pitchFamily="34" charset="0"/>
                <a:cs typeface="Tahoma" pitchFamily="34" charset="0"/>
              </a:rPr>
              <a:t>250 Kros </a:t>
            </a:r>
            <a:r>
              <a:rPr lang="tr-TR" altLang="tr-TR" sz="2400" dirty="0" smtClean="0">
                <a:latin typeface="Tahoma" pitchFamily="34" charset="0"/>
                <a:cs typeface="Tahoma" pitchFamily="34" charset="0"/>
              </a:rPr>
              <a:t>yarışmaları (dağ koşuları dahil)</a:t>
            </a:r>
            <a:r>
              <a:rPr lang="tr-TR" altLang="tr-TR" sz="2400" dirty="0" smtClean="0">
                <a:solidFill>
                  <a:prstClr val="black"/>
                </a:solidFill>
                <a:latin typeface="Tahoma" pitchFamily="34" charset="0"/>
                <a:cs typeface="Tahoma" pitchFamily="34" charset="0"/>
              </a:rPr>
              <a:t> </a:t>
            </a:r>
            <a:r>
              <a:rPr lang="tr-TR" altLang="tr-TR" sz="2400" dirty="0" smtClean="0">
                <a:latin typeface="Tahoma" pitchFamily="34" charset="0"/>
                <a:cs typeface="Tahoma" pitchFamily="34" charset="0"/>
              </a:rPr>
              <a:t>çipli </a:t>
            </a:r>
            <a:r>
              <a:rPr lang="tr-TR" altLang="tr-TR" sz="2400" dirty="0">
                <a:latin typeface="Tahoma" pitchFamily="34" charset="0"/>
                <a:cs typeface="Tahoma" pitchFamily="34" charset="0"/>
              </a:rPr>
              <a:t>süre ölçüm sistemi tarafından sağlanan zaman ölçme</a:t>
            </a:r>
            <a:r>
              <a:rPr lang="tr-TR" altLang="tr-TR" sz="2400" dirty="0" smtClean="0">
                <a:latin typeface="Tahoma" pitchFamily="34" charset="0"/>
                <a:cs typeface="Tahoma" pitchFamily="34" charset="0"/>
              </a:rPr>
              <a:t>.</a:t>
            </a:r>
            <a:r>
              <a:rPr lang="tr-TR" altLang="tr-TR" sz="2400" dirty="0">
                <a:solidFill>
                  <a:prstClr val="black"/>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a:t>
            </a:r>
            <a:r>
              <a:rPr lang="tr-TR" altLang="tr-TR" sz="2400" dirty="0">
                <a:solidFill>
                  <a:srgbClr val="002060"/>
                </a:solidFill>
                <a:latin typeface="Tahoma" pitchFamily="34" charset="0"/>
                <a:cs typeface="Tahoma" pitchFamily="34" charset="0"/>
              </a:rPr>
              <a:t>tamamı </a:t>
            </a:r>
            <a:r>
              <a:rPr lang="tr-TR" altLang="tr-TR" sz="2400" dirty="0" smtClean="0">
                <a:solidFill>
                  <a:srgbClr val="002060"/>
                </a:solidFill>
                <a:latin typeface="Tahoma" pitchFamily="34" charset="0"/>
                <a:cs typeface="Tahoma" pitchFamily="34" charset="0"/>
              </a:rPr>
              <a:t>stadyum dışında yapılan yarışmalar</a:t>
            </a:r>
            <a:r>
              <a:rPr lang="tr-TR" altLang="tr-TR" sz="2400" dirty="0">
                <a:solidFill>
                  <a:srgbClr val="002060"/>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9293"/>
            <a:ext cx="12191999" cy="705634"/>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1" name="Rectangle 4"/>
          <p:cNvSpPr>
            <a:spLocks noChangeArrowheads="1"/>
          </p:cNvSpPr>
          <p:nvPr/>
        </p:nvSpPr>
        <p:spPr bwMode="auto">
          <a:xfrm>
            <a:off x="0" y="10"/>
            <a:ext cx="7419595"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2533"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22534" name="Text Box 2"/>
          <p:cNvSpPr txBox="1">
            <a:spLocks noChangeArrowheads="1"/>
          </p:cNvSpPr>
          <p:nvPr/>
        </p:nvSpPr>
        <p:spPr bwMode="auto">
          <a:xfrm>
            <a:off x="1332854" y="701049"/>
            <a:ext cx="10859146" cy="2953116"/>
          </a:xfrm>
          <a:prstGeom prst="rect">
            <a:avLst/>
          </a:prstGeom>
          <a:noFill/>
          <a:ln w="9525">
            <a:noFill/>
            <a:miter lim="800000"/>
            <a:headEnd/>
            <a:tailEnd/>
          </a:ln>
        </p:spPr>
        <p:txBody>
          <a:bodyPr wrap="square">
            <a:spAutoFit/>
          </a:bodyPr>
          <a:lstStyle/>
          <a:p>
            <a:pPr algn="just" eaLnBrk="1" hangingPunct="1">
              <a:lnSpc>
                <a:spcPct val="110000"/>
              </a:lnSpc>
            </a:pPr>
            <a:r>
              <a:rPr lang="tr-TR" altLang="tr-TR" sz="2400" dirty="0">
                <a:solidFill>
                  <a:srgbClr val="FF0000"/>
                </a:solidFill>
                <a:latin typeface="Tahoma" pitchFamily="34" charset="0"/>
                <a:cs typeface="Tahoma" pitchFamily="34" charset="0"/>
              </a:rPr>
              <a:t>Kural 165.24 (</a:t>
            </a:r>
            <a:r>
              <a:rPr lang="tr-TR" altLang="tr-TR" sz="2400" dirty="0" smtClean="0">
                <a:solidFill>
                  <a:srgbClr val="FF0000"/>
                </a:solidFill>
                <a:latin typeface="Tahoma" pitchFamily="34" charset="0"/>
                <a:cs typeface="Tahoma" pitchFamily="34" charset="0"/>
              </a:rPr>
              <a:t>f) </a:t>
            </a:r>
          </a:p>
          <a:p>
            <a:pPr algn="just" eaLnBrk="1" hangingPunct="1">
              <a:lnSpc>
                <a:spcPct val="110000"/>
              </a:lnSpc>
            </a:pPr>
            <a:r>
              <a:rPr lang="tr-TR" altLang="tr-TR" sz="2400" b="1" dirty="0">
                <a:solidFill>
                  <a:srgbClr val="FF0000"/>
                </a:solidFill>
                <a:latin typeface="Tahoma" pitchFamily="34" charset="0"/>
                <a:cs typeface="Tahoma" pitchFamily="34" charset="0"/>
              </a:rPr>
              <a:t> </a:t>
            </a:r>
            <a:r>
              <a:rPr lang="tr-TR" altLang="tr-TR" sz="2400" b="1" dirty="0" smtClean="0">
                <a:solidFill>
                  <a:srgbClr val="FF0000"/>
                </a:solidFill>
                <a:latin typeface="Tahoma" pitchFamily="34" charset="0"/>
                <a:cs typeface="Tahoma" pitchFamily="34" charset="0"/>
              </a:rPr>
              <a:t>  </a:t>
            </a:r>
            <a:r>
              <a:rPr lang="tr-TR" altLang="tr-TR" sz="2400" dirty="0" smtClean="0">
                <a:latin typeface="Tahoma" pitchFamily="34" charset="0"/>
                <a:cs typeface="Tahoma" pitchFamily="34" charset="0"/>
              </a:rPr>
              <a:t>Varış </a:t>
            </a:r>
            <a:r>
              <a:rPr lang="tr-TR" altLang="tr-TR" sz="2400" dirty="0">
                <a:latin typeface="Tahoma" pitchFamily="34" charset="0"/>
                <a:cs typeface="Tahoma" pitchFamily="34" charset="0"/>
              </a:rPr>
              <a:t>sıralamasının belirlenmesinde </a:t>
            </a:r>
            <a:r>
              <a:rPr lang="tr-TR" altLang="tr-TR" sz="2400" dirty="0">
                <a:solidFill>
                  <a:srgbClr val="FF0000"/>
                </a:solidFill>
                <a:latin typeface="Tahoma" pitchFamily="34" charset="0"/>
                <a:cs typeface="Tahoma" pitchFamily="34" charset="0"/>
              </a:rPr>
              <a:t>Kural 164.2</a:t>
            </a:r>
            <a:r>
              <a:rPr lang="tr-TR" altLang="tr-TR" sz="2400" dirty="0">
                <a:latin typeface="Tahoma" pitchFamily="34" charset="0"/>
                <a:cs typeface="Tahoma" pitchFamily="34" charset="0"/>
              </a:rPr>
              <a:t> ve </a:t>
            </a:r>
            <a:r>
              <a:rPr lang="tr-TR" altLang="tr-TR" sz="2400" dirty="0">
                <a:solidFill>
                  <a:srgbClr val="FF0000"/>
                </a:solidFill>
                <a:latin typeface="Tahoma" pitchFamily="34" charset="0"/>
                <a:cs typeface="Tahoma" pitchFamily="34" charset="0"/>
              </a:rPr>
              <a:t>165.2</a:t>
            </a:r>
            <a:r>
              <a:rPr lang="tr-TR" altLang="tr-TR" sz="2400" dirty="0">
                <a:latin typeface="Tahoma" pitchFamily="34" charset="0"/>
                <a:cs typeface="Tahoma" pitchFamily="34" charset="0"/>
              </a:rPr>
              <a:t> uygulanır (atletler, </a:t>
            </a:r>
            <a:r>
              <a:rPr lang="tr-TR" altLang="tr-TR" sz="2400" dirty="0" smtClean="0">
                <a:latin typeface="Tahoma" pitchFamily="34" charset="0"/>
                <a:cs typeface="Tahoma" pitchFamily="34" charset="0"/>
              </a:rPr>
              <a:t>baş,boyun,kollar,bacaklar,eller </a:t>
            </a:r>
            <a:r>
              <a:rPr lang="tr-TR" altLang="tr-TR" sz="2400" dirty="0">
                <a:latin typeface="Tahoma" pitchFamily="34" charset="0"/>
                <a:cs typeface="Tahoma" pitchFamily="34" charset="0"/>
              </a:rPr>
              <a:t>ya da ayaklar hariç gövdelerinin, varış çizgisinin iç kenarına indiği varsayılan düşey düzleme ulaşma sırasına göre sıralanırlar). </a:t>
            </a:r>
            <a:r>
              <a:rPr lang="en-US" altLang="tr-TR" sz="2400" dirty="0" smtClean="0">
                <a:solidFill>
                  <a:srgbClr val="FF0000"/>
                </a:solidFill>
                <a:latin typeface="Tahoma" pitchFamily="34" charset="0"/>
                <a:cs typeface="Tahoma" pitchFamily="34" charset="0"/>
              </a:rPr>
              <a:t>Not:</a:t>
            </a:r>
            <a:r>
              <a:rPr lang="tr-TR" altLang="tr-TR" sz="2400" dirty="0" smtClean="0">
                <a:latin typeface="Tahoma" pitchFamily="34" charset="0"/>
                <a:cs typeface="Tahoma" pitchFamily="34" charset="0"/>
              </a:rPr>
              <a:t>Varış sıralamasının belirlenmesinde hakemler ve/veya video kaydedicisinden yardım alınması önerilmektedir.</a:t>
            </a:r>
          </a:p>
          <a:p>
            <a:pPr algn="just">
              <a:lnSpc>
                <a:spcPct val="110000"/>
              </a:lnSpc>
            </a:pPr>
            <a:endParaRPr lang="tr-TR" altLang="tr-TR" sz="2500" dirty="0">
              <a:latin typeface="Tahoma" pitchFamily="34" charset="0"/>
              <a:cs typeface="Tahoma" pitchFamily="34" charset="0"/>
            </a:endParaRPr>
          </a:p>
        </p:txBody>
      </p:sp>
      <p:pic>
        <p:nvPicPr>
          <p:cNvPr id="8" name="Picture 2" descr="F:\1 BELGELER\1 TUM BELGELER\6 Kurs ve Seminerler\Resim.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t="5433" b="11133"/>
          <a:stretch/>
        </p:blipFill>
        <p:spPr bwMode="auto">
          <a:xfrm>
            <a:off x="1956285" y="3472248"/>
            <a:ext cx="2176132" cy="245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2" descr="C:\Users\Müslüm Aksakal\Desktop\400m women final rio 2016.jpg"/>
          <p:cNvPicPr>
            <a:picLocks noChangeAspect="1" noChangeArrowheads="1"/>
          </p:cNvPicPr>
          <p:nvPr/>
        </p:nvPicPr>
        <p:blipFill>
          <a:blip r:embed="rId5" cstate="print"/>
          <a:srcRect/>
          <a:stretch>
            <a:fillRect/>
          </a:stretch>
        </p:blipFill>
        <p:spPr bwMode="auto">
          <a:xfrm>
            <a:off x="8822723" y="3384321"/>
            <a:ext cx="2286001" cy="259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p:cNvPicPr>
            <a:picLocks noChangeAspect="1" noChangeArrowheads="1"/>
          </p:cNvPicPr>
          <p:nvPr/>
        </p:nvPicPr>
        <p:blipFill>
          <a:blip r:embed="rId6" cstate="print"/>
          <a:srcRect/>
          <a:stretch>
            <a:fillRect/>
          </a:stretch>
        </p:blipFill>
        <p:spPr bwMode="auto">
          <a:xfrm>
            <a:off x="4497859" y="3126260"/>
            <a:ext cx="3778486" cy="2846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Rectangle 4"/>
          <p:cNvSpPr>
            <a:spLocks noChangeArrowheads="1"/>
          </p:cNvSpPr>
          <p:nvPr/>
        </p:nvSpPr>
        <p:spPr bwMode="auto">
          <a:xfrm>
            <a:off x="0" y="10"/>
            <a:ext cx="1032571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ATLETİZM YARIŞMALARINDA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Text Box 2"/>
          <p:cNvSpPr txBox="1">
            <a:spLocks noChangeArrowheads="1"/>
          </p:cNvSpPr>
          <p:nvPr/>
        </p:nvSpPr>
        <p:spPr bwMode="auto">
          <a:xfrm>
            <a:off x="457206" y="1196979"/>
            <a:ext cx="11460991" cy="5035225"/>
          </a:xfrm>
          <a:prstGeom prst="rect">
            <a:avLst/>
          </a:prstGeom>
          <a:noFill/>
          <a:ln w="9525">
            <a:noFill/>
            <a:miter lim="800000"/>
            <a:headEnd/>
            <a:tailEnd/>
          </a:ln>
        </p:spPr>
        <p:txBody>
          <a:bodyPr wrap="square">
            <a:spAutoFit/>
          </a:bodyPr>
          <a:lstStyle/>
          <a:p>
            <a:pPr algn="just">
              <a:lnSpc>
                <a:spcPct val="110000"/>
              </a:lnSpc>
            </a:pPr>
            <a:r>
              <a:rPr lang="tr-TR" altLang="tr-TR" sz="2500" dirty="0" smtClean="0">
                <a:latin typeface="Tahoma" pitchFamily="34" charset="0"/>
                <a:cs typeface="Tahoma" pitchFamily="34" charset="0"/>
              </a:rPr>
              <a:t>             </a:t>
            </a:r>
            <a:r>
              <a:rPr lang="tr-TR" altLang="tr-TR" sz="2500" u="sng" dirty="0" smtClean="0">
                <a:latin typeface="Tahoma" pitchFamily="34" charset="0"/>
                <a:cs typeface="Tahoma" pitchFamily="34" charset="0"/>
              </a:rPr>
              <a:t>Fotofiniş zaman eşitliklerinde uygulamalar :</a:t>
            </a:r>
          </a:p>
          <a:p>
            <a:pPr algn="just">
              <a:lnSpc>
                <a:spcPct val="110000"/>
              </a:lnSpc>
            </a:pPr>
            <a:r>
              <a:rPr lang="tr-TR" altLang="tr-TR" sz="2500" dirty="0">
                <a:latin typeface="Tahoma" pitchFamily="34" charset="0"/>
                <a:cs typeface="Tahoma" pitchFamily="34" charset="0"/>
              </a:rPr>
              <a:t> </a:t>
            </a:r>
            <a:r>
              <a:rPr lang="tr-TR" altLang="tr-TR" sz="2500" dirty="0" smtClean="0">
                <a:latin typeface="Tahoma" pitchFamily="34" charset="0"/>
                <a:cs typeface="Tahoma" pitchFamily="34" charset="0"/>
              </a:rPr>
              <a:t>        Serilerde elde edilen aynı dereceli fotofiniş sonuçlarında fotofiniş hakemi</a:t>
            </a:r>
          </a:p>
          <a:p>
            <a:pPr algn="just">
              <a:lnSpc>
                <a:spcPct val="110000"/>
              </a:lnSpc>
            </a:pPr>
            <a:r>
              <a:rPr lang="tr-TR" altLang="tr-TR" sz="2500" dirty="0" smtClean="0">
                <a:latin typeface="Tahoma" pitchFamily="34" charset="0"/>
                <a:cs typeface="Tahoma" pitchFamily="34" charset="0"/>
              </a:rPr>
              <a:t>         aşağıdaki uygulamayı mutlaka yaparak varışa yardımcı olmalıdır.</a:t>
            </a:r>
            <a:endParaRPr lang="tr-TR" altLang="tr-TR" sz="2500" dirty="0">
              <a:latin typeface="Tahoma" pitchFamily="34" charset="0"/>
              <a:cs typeface="Tahoma" pitchFamily="34" charset="0"/>
            </a:endParaRPr>
          </a:p>
          <a:p>
            <a:pPr algn="just">
              <a:lnSpc>
                <a:spcPct val="110000"/>
              </a:lnSpc>
            </a:pPr>
            <a:r>
              <a:rPr lang="tr-TR" altLang="tr-TR" sz="2500" dirty="0">
                <a:latin typeface="Tahoma" pitchFamily="34" charset="0"/>
                <a:cs typeface="Tahoma" pitchFamily="34" charset="0"/>
              </a:rPr>
              <a:t> </a:t>
            </a:r>
            <a:r>
              <a:rPr lang="tr-TR" altLang="tr-TR" sz="2500" dirty="0" smtClean="0">
                <a:latin typeface="Tahoma" pitchFamily="34" charset="0"/>
                <a:cs typeface="Tahoma" pitchFamily="34" charset="0"/>
              </a:rPr>
              <a:t>                                                                           </a:t>
            </a:r>
            <a:r>
              <a:rPr lang="tr-TR" altLang="tr-TR" sz="2400" u="sng" dirty="0" smtClean="0">
                <a:solidFill>
                  <a:srgbClr val="002060"/>
                </a:solidFill>
                <a:latin typeface="Tahoma" pitchFamily="34" charset="0"/>
                <a:cs typeface="Tahoma" pitchFamily="34" charset="0"/>
              </a:rPr>
              <a:t>100 m. sonucu</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1. A. sporcu      9.77</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2. B. sporcu      9.85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3. C. </a:t>
            </a:r>
            <a:r>
              <a:rPr lang="tr-TR" altLang="tr-TR" sz="2400" dirty="0">
                <a:solidFill>
                  <a:srgbClr val="002060"/>
                </a:solidFill>
                <a:latin typeface="Tahoma" pitchFamily="34" charset="0"/>
                <a:cs typeface="Tahoma" pitchFamily="34" charset="0"/>
              </a:rPr>
              <a:t>s</a:t>
            </a:r>
            <a:r>
              <a:rPr lang="tr-TR" altLang="tr-TR" sz="2400" dirty="0" smtClean="0">
                <a:solidFill>
                  <a:srgbClr val="002060"/>
                </a:solidFill>
                <a:latin typeface="Tahoma" pitchFamily="34" charset="0"/>
                <a:cs typeface="Tahoma" pitchFamily="34" charset="0"/>
              </a:rPr>
              <a:t>porcu      9.95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4. D. </a:t>
            </a:r>
            <a:r>
              <a:rPr lang="tr-TR" altLang="tr-TR" sz="2400" dirty="0">
                <a:solidFill>
                  <a:srgbClr val="002060"/>
                </a:solidFill>
                <a:latin typeface="Tahoma" pitchFamily="34" charset="0"/>
                <a:cs typeface="Tahoma" pitchFamily="34" charset="0"/>
              </a:rPr>
              <a:t>s</a:t>
            </a:r>
            <a:r>
              <a:rPr lang="tr-TR" altLang="tr-TR" sz="2400" dirty="0" smtClean="0">
                <a:solidFill>
                  <a:srgbClr val="002060"/>
                </a:solidFill>
                <a:latin typeface="Tahoma" pitchFamily="34" charset="0"/>
                <a:cs typeface="Tahoma" pitchFamily="34" charset="0"/>
              </a:rPr>
              <a:t>porcu      9.98 (9.975)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4. E. </a:t>
            </a:r>
            <a:r>
              <a:rPr lang="tr-TR" altLang="tr-TR" sz="2400" dirty="0">
                <a:solidFill>
                  <a:srgbClr val="002060"/>
                </a:solidFill>
                <a:latin typeface="Tahoma" pitchFamily="34" charset="0"/>
                <a:cs typeface="Tahoma" pitchFamily="34" charset="0"/>
              </a:rPr>
              <a:t>s</a:t>
            </a:r>
            <a:r>
              <a:rPr lang="tr-TR" altLang="tr-TR" sz="2400" dirty="0" smtClean="0">
                <a:solidFill>
                  <a:srgbClr val="002060"/>
                </a:solidFill>
                <a:latin typeface="Tahoma" pitchFamily="34" charset="0"/>
                <a:cs typeface="Tahoma" pitchFamily="34" charset="0"/>
              </a:rPr>
              <a:t>porcu      9.98 (9.975)</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6. F. sporcu     10.04 (10.038)</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7. G. sporcu    10.04 (10.040)</a:t>
            </a:r>
          </a:p>
          <a:p>
            <a:pPr algn="just">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8. H. sporcu     10.21 </a:t>
            </a:r>
            <a:endParaRPr lang="tr-TR" altLang="tr-TR" sz="2400" dirty="0">
              <a:solidFill>
                <a:srgbClr val="002060"/>
              </a:solidFill>
              <a:latin typeface="Tahoma" pitchFamily="34" charset="0"/>
              <a:cs typeface="Tahoma"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64469" y="3129802"/>
            <a:ext cx="5123543" cy="299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82709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79" name="Rectangle 4"/>
          <p:cNvSpPr>
            <a:spLocks noChangeArrowheads="1"/>
          </p:cNvSpPr>
          <p:nvPr/>
        </p:nvSpPr>
        <p:spPr bwMode="auto">
          <a:xfrm>
            <a:off x="0" y="10"/>
            <a:ext cx="964680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EL KRONOMETRESİ İLE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458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24582" name="Text Box 2"/>
          <p:cNvSpPr txBox="1">
            <a:spLocks noChangeArrowheads="1"/>
          </p:cNvSpPr>
          <p:nvPr/>
        </p:nvSpPr>
        <p:spPr bwMode="auto">
          <a:xfrm>
            <a:off x="1642820" y="931990"/>
            <a:ext cx="10063411" cy="5509200"/>
          </a:xfrm>
          <a:prstGeom prst="rect">
            <a:avLst/>
          </a:prstGeom>
          <a:noFill/>
          <a:ln w="9525">
            <a:noFill/>
            <a:miter lim="800000"/>
            <a:headEnd/>
            <a:tailEnd/>
          </a:ln>
        </p:spPr>
        <p:txBody>
          <a:bodyPr wrap="square">
            <a:spAutoFit/>
          </a:bodyPr>
          <a:lstStyle/>
          <a:p>
            <a:pPr algn="just">
              <a:lnSpc>
                <a:spcPct val="110000"/>
              </a:lnSpc>
            </a:pPr>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165.10</a:t>
            </a:r>
          </a:p>
          <a:p>
            <a:pPr algn="just">
              <a:lnSpc>
                <a:spcPct val="110000"/>
              </a:lnSpc>
            </a:pPr>
            <a:endParaRPr lang="tr-TR" altLang="tr-TR" sz="800" b="1" dirty="0">
              <a:solidFill>
                <a:srgbClr val="002060"/>
              </a:solidFill>
              <a:latin typeface="Tahoma" pitchFamily="34" charset="0"/>
              <a:cs typeface="Tahoma" pitchFamily="34" charset="0"/>
            </a:endParaRPr>
          </a:p>
          <a:p>
            <a:pPr>
              <a:lnSpc>
                <a:spcPct val="110000"/>
              </a:lnSpc>
              <a:buFontTx/>
              <a:buAutoNum type="alphaLcParenR"/>
            </a:pPr>
            <a:r>
              <a:rPr lang="tr-TR" altLang="tr-TR" sz="2400" dirty="0">
                <a:latin typeface="Tahoma" pitchFamily="34" charset="0"/>
                <a:cs typeface="Tahoma" pitchFamily="34" charset="0"/>
              </a:rPr>
              <a:t>  Pist yarışmaları için süre tam 0.1 sn olmadıkça sonraki en yakın üst değere yuvarlanacak ve bu şekilde kaydedilecektir.</a:t>
            </a:r>
          </a:p>
          <a:p>
            <a:pPr>
              <a:lnSpc>
                <a:spcPct val="110000"/>
              </a:lnSpc>
              <a:buFontTx/>
              <a:buAutoNum type="alphaLcParenR"/>
            </a:pPr>
            <a:endParaRPr lang="tr-TR" altLang="tr-TR" sz="2400" dirty="0">
              <a:solidFill>
                <a:srgbClr val="002060"/>
              </a:solidFill>
              <a:latin typeface="Tahoma" pitchFamily="34" charset="0"/>
              <a:cs typeface="Tahoma" pitchFamily="34" charset="0"/>
            </a:endParaRPr>
          </a:p>
          <a:p>
            <a:pPr>
              <a:lnSpc>
                <a:spcPct val="110000"/>
              </a:lnSpc>
            </a:pPr>
            <a:r>
              <a:rPr lang="tr-TR" altLang="tr-TR" sz="2400" dirty="0">
                <a:solidFill>
                  <a:srgbClr val="002060"/>
                </a:solidFill>
                <a:latin typeface="Tahoma" pitchFamily="34" charset="0"/>
                <a:cs typeface="Tahoma" pitchFamily="34" charset="0"/>
              </a:rPr>
              <a:t>             </a:t>
            </a:r>
            <a:r>
              <a:rPr lang="tr-TR" altLang="tr-TR" sz="2400" dirty="0">
                <a:solidFill>
                  <a:srgbClr val="FF0000"/>
                </a:solidFill>
                <a:latin typeface="Tahoma" pitchFamily="34" charset="0"/>
                <a:cs typeface="Tahoma" pitchFamily="34" charset="0"/>
              </a:rPr>
              <a:t>Örnek: </a:t>
            </a:r>
            <a:r>
              <a:rPr lang="tr-TR" altLang="tr-TR" sz="2400" dirty="0">
                <a:solidFill>
                  <a:srgbClr val="002060"/>
                </a:solidFill>
                <a:latin typeface="Tahoma" pitchFamily="34" charset="0"/>
                <a:cs typeface="Tahoma" pitchFamily="34" charset="0"/>
              </a:rPr>
              <a:t>	10.11 			</a:t>
            </a:r>
            <a:r>
              <a:rPr lang="tr-TR" altLang="tr-TR" sz="2400" dirty="0" smtClean="0">
                <a:solidFill>
                  <a:srgbClr val="002060"/>
                </a:solidFill>
                <a:latin typeface="Tahoma" pitchFamily="34" charset="0"/>
                <a:cs typeface="Tahoma" pitchFamily="34" charset="0"/>
              </a:rPr>
              <a:t>10.2</a:t>
            </a:r>
            <a:endParaRPr lang="tr-TR" altLang="tr-TR" sz="2400" dirty="0">
              <a:solidFill>
                <a:srgbClr val="002060"/>
              </a:solidFill>
              <a:latin typeface="Tahoma" pitchFamily="34" charset="0"/>
              <a:cs typeface="Tahoma" pitchFamily="34" charset="0"/>
            </a:endParaRPr>
          </a:p>
          <a:p>
            <a:pPr>
              <a:lnSpc>
                <a:spcPct val="110000"/>
              </a:lnSpc>
            </a:pPr>
            <a:r>
              <a:rPr lang="tr-TR" altLang="tr-TR" sz="1200" dirty="0" smtClean="0">
                <a:solidFill>
                  <a:srgbClr val="002060"/>
                </a:solidFill>
                <a:latin typeface="Tahoma" pitchFamily="34" charset="0"/>
                <a:cs typeface="Tahoma" pitchFamily="34" charset="0"/>
              </a:rPr>
              <a:t>                         (100 m. sonucu)</a:t>
            </a:r>
            <a:r>
              <a:rPr lang="tr-TR" altLang="tr-TR" sz="2400" dirty="0">
                <a:solidFill>
                  <a:srgbClr val="002060"/>
                </a:solidFill>
                <a:latin typeface="Tahoma" pitchFamily="34" charset="0"/>
                <a:cs typeface="Tahoma" pitchFamily="34" charset="0"/>
              </a:rPr>
              <a:t>	11.00			11.0</a:t>
            </a:r>
          </a:p>
          <a:p>
            <a:pPr>
              <a:lnSpc>
                <a:spcPct val="110000"/>
              </a:lnSpc>
            </a:pPr>
            <a:r>
              <a:rPr lang="tr-TR" altLang="tr-TR" sz="2400" dirty="0">
                <a:solidFill>
                  <a:srgbClr val="002060"/>
                </a:solidFill>
                <a:latin typeface="Tahoma" pitchFamily="34" charset="0"/>
                <a:cs typeface="Tahoma" pitchFamily="34" charset="0"/>
              </a:rPr>
              <a:t>                      	11.09			11.1</a:t>
            </a:r>
          </a:p>
          <a:p>
            <a:pPr>
              <a:lnSpc>
                <a:spcPct val="110000"/>
              </a:lnSpc>
            </a:pPr>
            <a:r>
              <a:rPr lang="tr-TR" altLang="tr-TR" sz="2400" dirty="0">
                <a:solidFill>
                  <a:srgbClr val="002060"/>
                </a:solidFill>
                <a:latin typeface="Tahoma" pitchFamily="34" charset="0"/>
                <a:cs typeface="Tahoma" pitchFamily="34" charset="0"/>
              </a:rPr>
              <a:t>                             12.87			12.9</a:t>
            </a:r>
          </a:p>
          <a:p>
            <a:pPr>
              <a:lnSpc>
                <a:spcPct val="110000"/>
              </a:lnSpc>
            </a:pPr>
            <a:r>
              <a:rPr lang="tr-TR" altLang="tr-TR" sz="2400" dirty="0">
                <a:solidFill>
                  <a:srgbClr val="002060"/>
                </a:solidFill>
                <a:latin typeface="Tahoma" pitchFamily="34" charset="0"/>
                <a:cs typeface="Tahoma" pitchFamily="34" charset="0"/>
              </a:rPr>
              <a:t>b)  </a:t>
            </a:r>
            <a:r>
              <a:rPr lang="tr-TR" altLang="tr-TR" sz="2400" dirty="0">
                <a:latin typeface="Tahoma" pitchFamily="34" charset="0"/>
                <a:cs typeface="Tahoma" pitchFamily="34" charset="0"/>
              </a:rPr>
              <a:t>Kısmen ya da tamamen stadyum dışında koşulan yarışmaların zamanları bir sonraki tam saniyeye yuvarlanacaktır.</a:t>
            </a:r>
          </a:p>
          <a:p>
            <a:pPr>
              <a:lnSpc>
                <a:spcPct val="110000"/>
              </a:lnSpc>
            </a:pPr>
            <a:endParaRPr lang="tr-TR" altLang="tr-TR" sz="2400" dirty="0">
              <a:solidFill>
                <a:srgbClr val="002060"/>
              </a:solidFill>
              <a:latin typeface="Tahoma" pitchFamily="34" charset="0"/>
              <a:cs typeface="Tahoma" pitchFamily="34" charset="0"/>
            </a:endParaRPr>
          </a:p>
          <a:p>
            <a:pPr>
              <a:lnSpc>
                <a:spcPct val="110000"/>
              </a:lnSpc>
            </a:pPr>
            <a:r>
              <a:rPr lang="tr-TR" altLang="tr-TR" sz="2400" dirty="0">
                <a:solidFill>
                  <a:srgbClr val="002060"/>
                </a:solidFill>
                <a:latin typeface="Tahoma" pitchFamily="34" charset="0"/>
                <a:cs typeface="Tahoma" pitchFamily="34" charset="0"/>
              </a:rPr>
              <a:t>	    </a:t>
            </a:r>
            <a:r>
              <a:rPr lang="tr-TR" altLang="tr-TR" sz="2400" dirty="0">
                <a:solidFill>
                  <a:srgbClr val="FF0000"/>
                </a:solidFill>
                <a:latin typeface="Tahoma" pitchFamily="34" charset="0"/>
                <a:cs typeface="Tahoma" pitchFamily="34" charset="0"/>
              </a:rPr>
              <a:t>Örnek</a:t>
            </a:r>
            <a:r>
              <a:rPr lang="tr-TR" altLang="tr-TR" sz="2400" dirty="0" smtClean="0">
                <a:solidFill>
                  <a:srgbClr val="FF0000"/>
                </a:solidFill>
                <a:latin typeface="Tahoma" pitchFamily="34" charset="0"/>
                <a:cs typeface="Tahoma" pitchFamily="34" charset="0"/>
              </a:rPr>
              <a:t>: </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2:09:44.75</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2:09:45</a:t>
            </a:r>
            <a:endParaRPr lang="tr-TR" altLang="tr-TR" sz="2400" dirty="0">
              <a:solidFill>
                <a:srgbClr val="002060"/>
              </a:solidFill>
              <a:latin typeface="Tahoma" pitchFamily="34" charset="0"/>
              <a:cs typeface="Tahoma" pitchFamily="34" charset="0"/>
            </a:endParaRPr>
          </a:p>
          <a:p>
            <a:pPr>
              <a:lnSpc>
                <a:spcPct val="110000"/>
              </a:lnSpc>
            </a:pP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  </a:t>
            </a:r>
            <a:r>
              <a:rPr lang="tr-TR" altLang="tr-TR" sz="1400" dirty="0" smtClean="0">
                <a:solidFill>
                  <a:srgbClr val="002060"/>
                </a:solidFill>
                <a:latin typeface="Tahoma" pitchFamily="34" charset="0"/>
                <a:cs typeface="Tahoma" pitchFamily="34" charset="0"/>
              </a:rPr>
              <a:t>(maraton sonucu)</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2:12:38.19</a:t>
            </a:r>
            <a:r>
              <a:rPr lang="tr-TR" altLang="tr-TR" sz="2400" dirty="0">
                <a:solidFill>
                  <a:srgbClr val="002060"/>
                </a:solidFill>
                <a:latin typeface="Tahoma" pitchFamily="34" charset="0"/>
                <a:cs typeface="Tahoma" pitchFamily="34" charset="0"/>
              </a:rPr>
              <a:t>			</a:t>
            </a:r>
            <a:r>
              <a:rPr lang="tr-TR" altLang="tr-TR" sz="2400" dirty="0" smtClean="0">
                <a:solidFill>
                  <a:srgbClr val="002060"/>
                </a:solidFill>
                <a:latin typeface="Tahoma" pitchFamily="34" charset="0"/>
                <a:cs typeface="Tahoma" pitchFamily="34" charset="0"/>
              </a:rPr>
              <a:t>2:12:39</a:t>
            </a:r>
            <a:endParaRPr lang="tr-TR" altLang="tr-TR" sz="2500" dirty="0">
              <a:latin typeface="Tahoma" pitchFamily="34" charset="0"/>
              <a:cs typeface="Tahoma" pitchFamily="34" charset="0"/>
            </a:endParaRPr>
          </a:p>
        </p:txBody>
      </p:sp>
      <p:grpSp>
        <p:nvGrpSpPr>
          <p:cNvPr id="16" name="Group 15"/>
          <p:cNvGrpSpPr/>
          <p:nvPr/>
        </p:nvGrpSpPr>
        <p:grpSpPr>
          <a:xfrm>
            <a:off x="5187953" y="5720658"/>
            <a:ext cx="1235075" cy="407987"/>
            <a:chOff x="5187950" y="5525778"/>
            <a:chExt cx="1235075" cy="407987"/>
          </a:xfrm>
        </p:grpSpPr>
        <p:cxnSp>
          <p:nvCxnSpPr>
            <p:cNvPr id="12" name="Straight Arrow Connector 11"/>
            <p:cNvCxnSpPr/>
            <p:nvPr/>
          </p:nvCxnSpPr>
          <p:spPr>
            <a:xfrm>
              <a:off x="5187950" y="5525778"/>
              <a:ext cx="1204913"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218113" y="5933765"/>
              <a:ext cx="1204912"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426656" y="2938645"/>
            <a:ext cx="1231197" cy="1231900"/>
            <a:chOff x="4426653" y="2533915"/>
            <a:chExt cx="1231197" cy="1231900"/>
          </a:xfrm>
        </p:grpSpPr>
        <p:cxnSp>
          <p:nvCxnSpPr>
            <p:cNvPr id="10" name="Straight Arrow Connector 9"/>
            <p:cNvCxnSpPr/>
            <p:nvPr/>
          </p:nvCxnSpPr>
          <p:spPr>
            <a:xfrm>
              <a:off x="4426653" y="2533915"/>
              <a:ext cx="1203325"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48878" y="3365765"/>
              <a:ext cx="1204912"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52938" y="2948253"/>
              <a:ext cx="1204912"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0"/>
            <p:cNvCxnSpPr/>
            <p:nvPr/>
          </p:nvCxnSpPr>
          <p:spPr>
            <a:xfrm>
              <a:off x="4440055" y="3765815"/>
              <a:ext cx="1204913"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07" name="Rectangle 4"/>
          <p:cNvSpPr>
            <a:spLocks noChangeArrowheads="1"/>
          </p:cNvSpPr>
          <p:nvPr/>
        </p:nvSpPr>
        <p:spPr bwMode="auto">
          <a:xfrm>
            <a:off x="0" y="10"/>
            <a:ext cx="9405780"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ÇİPLİ SİSTEMLE  ZAMAN </a:t>
            </a:r>
            <a:r>
              <a:rPr lang="tr-TR" altLang="tr-TR" sz="3600" dirty="0">
                <a:solidFill>
                  <a:schemeClr val="bg1"/>
                </a:solidFill>
              </a:rPr>
              <a:t>ÖLÇÜMÜ</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1509"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21510" name="Text Box 2"/>
          <p:cNvSpPr txBox="1">
            <a:spLocks noChangeArrowheads="1"/>
          </p:cNvSpPr>
          <p:nvPr/>
        </p:nvSpPr>
        <p:spPr bwMode="auto">
          <a:xfrm>
            <a:off x="1596325" y="1196975"/>
            <a:ext cx="10109906" cy="5170646"/>
          </a:xfrm>
          <a:prstGeom prst="rect">
            <a:avLst/>
          </a:prstGeom>
          <a:noFill/>
          <a:ln w="9525">
            <a:noFill/>
            <a:miter lim="800000"/>
            <a:headEnd/>
            <a:tailEnd/>
          </a:ln>
        </p:spPr>
        <p:txBody>
          <a:bodyPr wrap="square">
            <a:spAutoFit/>
          </a:bodyPr>
          <a:lstStyle/>
          <a:p>
            <a:pPr algn="just">
              <a:lnSpc>
                <a:spcPct val="110000"/>
              </a:lnSpc>
            </a:pPr>
            <a:r>
              <a:rPr lang="tr-TR" altLang="tr-TR" sz="2500" b="1" dirty="0" smtClean="0">
                <a:solidFill>
                  <a:srgbClr val="FF0000"/>
                </a:solidFill>
                <a:latin typeface="Tahoma" pitchFamily="34" charset="0"/>
                <a:cs typeface="Tahoma" pitchFamily="34" charset="0"/>
              </a:rPr>
              <a:t>      </a:t>
            </a:r>
            <a:r>
              <a:rPr lang="tr-TR" altLang="tr-TR" sz="2500" dirty="0" smtClean="0">
                <a:latin typeface="Tahoma" pitchFamily="34" charset="0"/>
                <a:cs typeface="Tahoma" pitchFamily="34" charset="0"/>
              </a:rPr>
              <a:t>Geçmişte yapılan bazı yol koşularının çipli sistemle zaman ölçümünde sorunlar yaşanmıştır. Çipli sistemle zaman ölçümünde :</a:t>
            </a:r>
            <a:endParaRPr lang="tr-TR" altLang="tr-TR" sz="2500" dirty="0">
              <a:latin typeface="Tahoma" pitchFamily="34" charset="0"/>
              <a:cs typeface="Tahoma" pitchFamily="34" charset="0"/>
            </a:endParaRPr>
          </a:p>
          <a:p>
            <a:pPr lvl="0" algn="just">
              <a:lnSpc>
                <a:spcPct val="110000"/>
              </a:lnSpc>
            </a:pPr>
            <a:r>
              <a:rPr lang="tr-TR" altLang="tr-TR" sz="2500" dirty="0">
                <a:solidFill>
                  <a:srgbClr val="FF0000"/>
                </a:solidFill>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    </a:t>
            </a:r>
          </a:p>
          <a:p>
            <a:pPr lvl="0" algn="just">
              <a:lnSpc>
                <a:spcPct val="110000"/>
              </a:lnSpc>
            </a:pPr>
            <a:r>
              <a:rPr lang="tr-TR" altLang="tr-TR" sz="2500" u="sng" dirty="0" smtClean="0">
                <a:solidFill>
                  <a:srgbClr val="FF0000"/>
                </a:solidFill>
                <a:latin typeface="Tahoma" pitchFamily="34" charset="0"/>
                <a:cs typeface="Tahoma" pitchFamily="34" charset="0"/>
              </a:rPr>
              <a:t>Kural </a:t>
            </a:r>
            <a:r>
              <a:rPr lang="tr-TR" altLang="tr-TR" sz="2500" u="sng" dirty="0">
                <a:solidFill>
                  <a:srgbClr val="FF0000"/>
                </a:solidFill>
                <a:latin typeface="Tahoma" pitchFamily="34" charset="0"/>
                <a:cs typeface="Tahoma" pitchFamily="34" charset="0"/>
              </a:rPr>
              <a:t>165.24 </a:t>
            </a:r>
          </a:p>
          <a:p>
            <a:pPr algn="just">
              <a:lnSpc>
                <a:spcPct val="110000"/>
              </a:lnSpc>
            </a:pPr>
            <a:r>
              <a:rPr lang="tr-TR" altLang="tr-TR" sz="2500" dirty="0" smtClean="0">
                <a:solidFill>
                  <a:srgbClr val="FF0000"/>
                </a:solidFill>
                <a:latin typeface="Tahoma" pitchFamily="34" charset="0"/>
                <a:cs typeface="Tahoma" pitchFamily="34" charset="0"/>
              </a:rPr>
              <a:t>  </a:t>
            </a:r>
          </a:p>
          <a:p>
            <a:pPr algn="just">
              <a:lnSpc>
                <a:spcPct val="110000"/>
              </a:lnSpc>
            </a:pPr>
            <a:r>
              <a:rPr lang="tr-TR" altLang="tr-TR" sz="2500" dirty="0">
                <a:solidFill>
                  <a:srgbClr val="FF0000"/>
                </a:solidFill>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     </a:t>
            </a:r>
            <a:r>
              <a:rPr lang="tr-TR" altLang="tr-TR" sz="2500" dirty="0" smtClean="0">
                <a:solidFill>
                  <a:srgbClr val="00B0F0"/>
                </a:solidFill>
                <a:latin typeface="Tahoma" pitchFamily="34" charset="0"/>
                <a:cs typeface="Tahoma" pitchFamily="34" charset="0"/>
              </a:rPr>
              <a:t>Resmi </a:t>
            </a:r>
            <a:r>
              <a:rPr lang="tr-TR" altLang="tr-TR" sz="2500" dirty="0">
                <a:solidFill>
                  <a:srgbClr val="00B0F0"/>
                </a:solidFill>
                <a:latin typeface="Tahoma" pitchFamily="34" charset="0"/>
                <a:cs typeface="Tahoma" pitchFamily="34" charset="0"/>
              </a:rPr>
              <a:t>süre, tabancanın ateşlenmesi ile sporcunun varış çizgisine ulaşması arasında geçen süre </a:t>
            </a:r>
            <a:r>
              <a:rPr lang="tr-TR" altLang="tr-TR" sz="2500" dirty="0" smtClean="0">
                <a:solidFill>
                  <a:srgbClr val="00B0F0"/>
                </a:solidFill>
                <a:latin typeface="Tahoma" pitchFamily="34" charset="0"/>
                <a:cs typeface="Tahoma" pitchFamily="34" charset="0"/>
              </a:rPr>
              <a:t>olmalıdır.</a:t>
            </a:r>
            <a:endParaRPr lang="tr-TR" altLang="tr-TR" sz="2500" dirty="0">
              <a:solidFill>
                <a:srgbClr val="00B0F0"/>
              </a:solidFill>
              <a:latin typeface="Tahoma" pitchFamily="34" charset="0"/>
              <a:cs typeface="Tahoma" pitchFamily="34" charset="0"/>
            </a:endParaRPr>
          </a:p>
          <a:p>
            <a:pPr algn="just">
              <a:lnSpc>
                <a:spcPct val="110000"/>
              </a:lnSpc>
            </a:pPr>
            <a:endParaRPr lang="tr-TR" altLang="tr-TR" sz="2500" dirty="0">
              <a:latin typeface="Tahoma" pitchFamily="34" charset="0"/>
              <a:cs typeface="Tahoma" pitchFamily="34" charset="0"/>
            </a:endParaRPr>
          </a:p>
          <a:p>
            <a:pPr algn="just">
              <a:lnSpc>
                <a:spcPct val="110000"/>
              </a:lnSpc>
            </a:pPr>
            <a:r>
              <a:rPr lang="tr-TR" altLang="tr-TR" sz="2500" dirty="0">
                <a:latin typeface="Tahoma" pitchFamily="34" charset="0"/>
                <a:cs typeface="Tahoma" pitchFamily="34" charset="0"/>
              </a:rPr>
              <a:t>      Sporcunun çıkış çizgisi ile varış çizgisi arasındaki süresi kendisine ayrıca bildirilebilir ancak bu değer resmi sonuç olarak kabul </a:t>
            </a:r>
            <a:r>
              <a:rPr lang="tr-TR" altLang="tr-TR" sz="2500" dirty="0" smtClean="0">
                <a:latin typeface="Tahoma" pitchFamily="34" charset="0"/>
                <a:cs typeface="Tahoma" pitchFamily="34" charset="0"/>
              </a:rPr>
              <a:t>edilmemelidir.</a:t>
            </a:r>
            <a:endParaRPr lang="tr-TR" altLang="tr-TR" sz="2500" dirty="0">
              <a:latin typeface="Tahoma" pitchFamily="34" charset="0"/>
              <a:cs typeface="Tahoma" pitchFamily="34" charset="0"/>
            </a:endParaRPr>
          </a:p>
          <a:p>
            <a:pPr algn="just">
              <a:lnSpc>
                <a:spcPct val="110000"/>
              </a:lnSpc>
            </a:pPr>
            <a:endParaRPr lang="tr-TR" altLang="tr-TR" sz="25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288"/>
            <a:ext cx="12192000" cy="69215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603" name="Rectangle 4"/>
          <p:cNvSpPr>
            <a:spLocks noChangeArrowheads="1"/>
          </p:cNvSpPr>
          <p:nvPr/>
        </p:nvSpPr>
        <p:spPr bwMode="auto">
          <a:xfrm>
            <a:off x="6" y="10"/>
            <a:ext cx="944521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5605" name="TextBox 6"/>
          <p:cNvSpPr txBox="1">
            <a:spLocks noChangeArrowheads="1"/>
          </p:cNvSpPr>
          <p:nvPr/>
        </p:nvSpPr>
        <p:spPr bwMode="auto">
          <a:xfrm>
            <a:off x="1549831" y="1813642"/>
            <a:ext cx="6121830" cy="3785652"/>
          </a:xfrm>
          <a:prstGeom prst="rect">
            <a:avLst/>
          </a:prstGeom>
          <a:noFill/>
          <a:ln w="9525">
            <a:noFill/>
            <a:miter lim="800000"/>
            <a:headEnd/>
            <a:tailEnd/>
          </a:ln>
        </p:spPr>
        <p:txBody>
          <a:bodyPr wrap="square">
            <a:spAutoFit/>
          </a:bodyPr>
          <a:lstStyle/>
          <a:p>
            <a:r>
              <a:rPr lang="tr-TR" altLang="tr-TR" sz="2400" dirty="0" smtClean="0">
                <a:latin typeface="Tahoma" pitchFamily="34" charset="0"/>
                <a:ea typeface="Tahoma" pitchFamily="34" charset="0"/>
                <a:cs typeface="Tahoma" pitchFamily="34" charset="0"/>
              </a:rPr>
              <a:t>   Yardımcı hakemler, engelli yarışmalarda, virajlı koşulan kulvarlı koşularda ve bayrak yarışmalarında çok dikkatli olmalıdırlar. </a:t>
            </a:r>
          </a:p>
          <a:p>
            <a:endParaRPr lang="tr-TR" altLang="tr-TR" sz="2400" dirty="0" smtClean="0">
              <a:latin typeface="Tahoma" pitchFamily="34" charset="0"/>
              <a:ea typeface="Tahoma" pitchFamily="34" charset="0"/>
              <a:cs typeface="Tahoma" pitchFamily="34" charset="0"/>
            </a:endParaRPr>
          </a:p>
          <a:p>
            <a:pPr lvl="0"/>
            <a:r>
              <a:rPr lang="tr-TR" altLang="tr-TR" sz="2400" dirty="0" smtClean="0">
                <a:latin typeface="Tahoma" pitchFamily="34" charset="0"/>
                <a:ea typeface="Tahoma" pitchFamily="34" charset="0"/>
                <a:cs typeface="Tahoma" pitchFamily="34" charset="0"/>
              </a:rPr>
              <a:t>   Herhangi bir hata tespit ettiklerinde hatanın yapıldığı yeri </a:t>
            </a:r>
            <a:r>
              <a:rPr lang="tr-TR" altLang="tr-TR" sz="2400" dirty="0">
                <a:solidFill>
                  <a:prstClr val="black"/>
                </a:solidFill>
                <a:latin typeface="Tahoma" pitchFamily="34" charset="0"/>
                <a:ea typeface="Tahoma" pitchFamily="34" charset="0"/>
                <a:cs typeface="Tahoma" pitchFamily="34" charset="0"/>
              </a:rPr>
              <a:t>mutlaka </a:t>
            </a:r>
            <a:r>
              <a:rPr lang="tr-TR" altLang="tr-TR" sz="2400" dirty="0" smtClean="0">
                <a:solidFill>
                  <a:prstClr val="black"/>
                </a:solidFill>
                <a:latin typeface="Tahoma" pitchFamily="34" charset="0"/>
                <a:ea typeface="Tahoma" pitchFamily="34" charset="0"/>
                <a:cs typeface="Tahoma" pitchFamily="34" charset="0"/>
              </a:rPr>
              <a:t>bantla</a:t>
            </a:r>
          </a:p>
          <a:p>
            <a:pPr lvl="0"/>
            <a:r>
              <a:rPr lang="tr-TR" altLang="tr-TR" sz="2400" dirty="0" smtClean="0">
                <a:solidFill>
                  <a:prstClr val="black"/>
                </a:solidFill>
                <a:latin typeface="Tahoma" pitchFamily="34" charset="0"/>
                <a:ea typeface="Tahoma" pitchFamily="34" charset="0"/>
                <a:cs typeface="Tahoma" pitchFamily="34" charset="0"/>
              </a:rPr>
              <a:t>ya </a:t>
            </a:r>
            <a:r>
              <a:rPr lang="tr-TR" altLang="tr-TR" sz="2400" dirty="0">
                <a:solidFill>
                  <a:prstClr val="black"/>
                </a:solidFill>
                <a:latin typeface="Tahoma" pitchFamily="34" charset="0"/>
                <a:ea typeface="Tahoma" pitchFamily="34" charset="0"/>
                <a:cs typeface="Tahoma" pitchFamily="34" charset="0"/>
              </a:rPr>
              <a:t>da başka bir şekilde </a:t>
            </a:r>
            <a:r>
              <a:rPr lang="tr-TR" altLang="tr-TR" sz="2400" dirty="0" smtClean="0">
                <a:solidFill>
                  <a:prstClr val="black"/>
                </a:solidFill>
                <a:latin typeface="Tahoma" pitchFamily="34" charset="0"/>
                <a:ea typeface="Tahoma" pitchFamily="34" charset="0"/>
                <a:cs typeface="Tahoma" pitchFamily="34" charset="0"/>
              </a:rPr>
              <a:t>işaretlemeli ve</a:t>
            </a:r>
            <a:endParaRPr lang="tr-TR" altLang="tr-TR" sz="2400" dirty="0">
              <a:solidFill>
                <a:prstClr val="black"/>
              </a:solidFill>
              <a:latin typeface="Tahoma" pitchFamily="34" charset="0"/>
              <a:ea typeface="Tahoma" pitchFamily="34" charset="0"/>
              <a:cs typeface="Tahoma" pitchFamily="34" charset="0"/>
            </a:endParaRPr>
          </a:p>
          <a:p>
            <a:r>
              <a:rPr lang="tr-TR" altLang="tr-TR" sz="2400" b="1" dirty="0" smtClean="0">
                <a:solidFill>
                  <a:srgbClr val="FFC000"/>
                </a:solidFill>
                <a:latin typeface="Tahoma" pitchFamily="34" charset="0"/>
                <a:ea typeface="Tahoma" pitchFamily="34" charset="0"/>
                <a:cs typeface="Tahoma" pitchFamily="34" charset="0"/>
              </a:rPr>
              <a:t>SARI </a:t>
            </a:r>
            <a:r>
              <a:rPr lang="tr-TR" altLang="tr-TR" sz="2400" dirty="0" smtClean="0">
                <a:latin typeface="Tahoma" pitchFamily="34" charset="0"/>
                <a:ea typeface="Tahoma" pitchFamily="34" charset="0"/>
                <a:cs typeface="Tahoma" pitchFamily="34" charset="0"/>
              </a:rPr>
              <a:t>bayrak</a:t>
            </a:r>
            <a:r>
              <a:rPr lang="tr-TR" altLang="tr-TR" sz="2400" b="1" dirty="0" smtClean="0">
                <a:latin typeface="Tahoma" pitchFamily="34" charset="0"/>
                <a:ea typeface="Tahoma" pitchFamily="34" charset="0"/>
                <a:cs typeface="Tahoma" pitchFamily="34" charset="0"/>
              </a:rPr>
              <a:t> </a:t>
            </a:r>
            <a:r>
              <a:rPr lang="tr-TR" altLang="tr-TR" sz="2400" dirty="0" smtClean="0">
                <a:latin typeface="Tahoma" pitchFamily="34" charset="0"/>
                <a:ea typeface="Tahoma" pitchFamily="34" charset="0"/>
                <a:cs typeface="Tahoma" pitchFamily="34" charset="0"/>
              </a:rPr>
              <a:t>kaldırarak Başhakemin gelmesi sağlanmalıdır.</a:t>
            </a:r>
          </a:p>
          <a:p>
            <a:endParaRPr lang="tr-TR" altLang="tr-TR" sz="2400" dirty="0" smtClean="0">
              <a:latin typeface="Tahoma" pitchFamily="34" charset="0"/>
              <a:ea typeface="Tahoma" pitchFamily="34" charset="0"/>
              <a:cs typeface="Tahoma" pitchFamily="34" charset="0"/>
            </a:endParaRPr>
          </a:p>
        </p:txBody>
      </p:sp>
      <p:grpSp>
        <p:nvGrpSpPr>
          <p:cNvPr id="25606" name="Group 8"/>
          <p:cNvGrpSpPr>
            <a:grpSpLocks/>
          </p:cNvGrpSpPr>
          <p:nvPr/>
        </p:nvGrpSpPr>
        <p:grpSpPr bwMode="auto">
          <a:xfrm>
            <a:off x="7667636" y="3268225"/>
            <a:ext cx="3167114" cy="3022344"/>
            <a:chOff x="1124095" y="4894425"/>
            <a:chExt cx="3166934" cy="3608308"/>
          </a:xfrm>
        </p:grpSpPr>
        <p:pic>
          <p:nvPicPr>
            <p:cNvPr id="10" name="Picture 4"/>
            <p:cNvPicPr>
              <a:picLocks noChangeAspect="1" noChangeArrowheads="1"/>
            </p:cNvPicPr>
            <p:nvPr/>
          </p:nvPicPr>
          <p:blipFill>
            <a:blip r:embed="rId3" cstate="email">
              <a:extLst/>
            </a:blip>
            <a:srcRect/>
            <a:stretch>
              <a:fillRect/>
            </a:stretch>
          </p:blipFill>
          <p:spPr bwMode="auto">
            <a:xfrm>
              <a:off x="1335324" y="4894425"/>
              <a:ext cx="2955705" cy="36083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cxnSp>
          <p:nvCxnSpPr>
            <p:cNvPr id="12" name="Düz Ok Bağlayıcısı 2"/>
            <p:cNvCxnSpPr/>
            <p:nvPr/>
          </p:nvCxnSpPr>
          <p:spPr>
            <a:xfrm rot="16200000" flipH="1">
              <a:off x="825353" y="5311754"/>
              <a:ext cx="1237140" cy="639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46081" name="Picture 1" descr="C:\Users\Müslüm Aksakal\Desktop\RESİM (ATLETİZM)\engel.png"/>
          <p:cNvPicPr>
            <a:picLocks noChangeAspect="1" noChangeArrowheads="1"/>
          </p:cNvPicPr>
          <p:nvPr/>
        </p:nvPicPr>
        <p:blipFill>
          <a:blip r:embed="rId4" cstate="print"/>
          <a:srcRect/>
          <a:stretch>
            <a:fillRect/>
          </a:stretch>
        </p:blipFill>
        <p:spPr bwMode="auto">
          <a:xfrm>
            <a:off x="8600340" y="797440"/>
            <a:ext cx="3253352" cy="22546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12 Dikdörtgen"/>
          <p:cNvSpPr/>
          <p:nvPr/>
        </p:nvSpPr>
        <p:spPr>
          <a:xfrm>
            <a:off x="8279027" y="3244334"/>
            <a:ext cx="3707027" cy="369332"/>
          </a:xfrm>
          <a:prstGeom prst="rect">
            <a:avLst/>
          </a:prstGeom>
        </p:spPr>
        <p:txBody>
          <a:bodyPr wrap="square">
            <a:spAutoFit/>
          </a:bodyPr>
          <a:lstStyle/>
          <a:p>
            <a:r>
              <a:rPr lang="tr-TR" altLang="tr-TR" dirty="0" smtClean="0">
                <a:latin typeface="Tahoma" pitchFamily="34" charset="0"/>
                <a:ea typeface="Tahoma" pitchFamily="34" charset="0"/>
                <a:cs typeface="Tahoma" pitchFamily="34" charset="0"/>
              </a:rPr>
              <a:t>Engel geçişine rakibini engelleme  </a:t>
            </a:r>
            <a:endParaRPr lang="tr-TR" dirty="0"/>
          </a:p>
        </p:txBody>
      </p:sp>
      <p:sp>
        <p:nvSpPr>
          <p:cNvPr id="15" name="14 Dikdörtgen"/>
          <p:cNvSpPr/>
          <p:nvPr/>
        </p:nvSpPr>
        <p:spPr>
          <a:xfrm>
            <a:off x="7661189" y="6012301"/>
            <a:ext cx="4139513" cy="646331"/>
          </a:xfrm>
          <a:prstGeom prst="rect">
            <a:avLst/>
          </a:prstGeom>
        </p:spPr>
        <p:txBody>
          <a:bodyPr wrap="square">
            <a:spAutoFit/>
          </a:bodyPr>
          <a:lstStyle/>
          <a:p>
            <a:r>
              <a:rPr lang="tr-TR" altLang="tr-TR" dirty="0" smtClean="0">
                <a:latin typeface="Tahoma" pitchFamily="34" charset="0"/>
                <a:ea typeface="Tahoma" pitchFamily="34" charset="0"/>
                <a:cs typeface="Tahoma" pitchFamily="34" charset="0"/>
              </a:rPr>
              <a:t>Çekme ayağını engel tahtasının yatay </a:t>
            </a:r>
          </a:p>
          <a:p>
            <a:r>
              <a:rPr lang="tr-TR" altLang="tr-TR" dirty="0" smtClean="0">
                <a:latin typeface="Tahoma" pitchFamily="34" charset="0"/>
                <a:ea typeface="Tahoma" pitchFamily="34" charset="0"/>
                <a:cs typeface="Tahoma" pitchFamily="34" charset="0"/>
              </a:rPr>
              <a:t>düzleminin altından almak </a:t>
            </a:r>
            <a:endParaRPr lang="tr-TR" dirty="0"/>
          </a:p>
        </p:txBody>
      </p:sp>
      <p:cxnSp>
        <p:nvCxnSpPr>
          <p:cNvPr id="14" name="Düz Ok Bağlayıcısı 2"/>
          <p:cNvCxnSpPr/>
          <p:nvPr/>
        </p:nvCxnSpPr>
        <p:spPr bwMode="auto">
          <a:xfrm rot="16200000" flipH="1">
            <a:off x="8387884" y="962671"/>
            <a:ext cx="1036237" cy="63969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15 Dikdörtgen"/>
          <p:cNvSpPr/>
          <p:nvPr/>
        </p:nvSpPr>
        <p:spPr>
          <a:xfrm>
            <a:off x="160639" y="6012302"/>
            <a:ext cx="1173892" cy="400110"/>
          </a:xfrm>
          <a:prstGeom prst="rect">
            <a:avLst/>
          </a:prstGeom>
        </p:spPr>
        <p:txBody>
          <a:bodyPr wrap="square">
            <a:spAutoFit/>
          </a:bodyPr>
          <a:lstStyle/>
          <a:p>
            <a:r>
              <a:rPr lang="tr-TR" altLang="tr-TR" sz="2000" dirty="0" smtClean="0">
                <a:solidFill>
                  <a:srgbClr val="FF0000"/>
                </a:solidFill>
                <a:latin typeface="Tahoma" pitchFamily="34" charset="0"/>
                <a:ea typeface="Tahoma" pitchFamily="34" charset="0"/>
                <a:cs typeface="Tahoma" pitchFamily="34" charset="0"/>
                <a:hlinkClick r:id="rId5"/>
              </a:rPr>
              <a:t>VİDEO 3</a:t>
            </a:r>
            <a:endParaRPr lang="tr-TR" altLang="tr-TR" sz="2000" dirty="0">
              <a:solidFill>
                <a:srgbClr val="FF00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89587" y="1946787"/>
            <a:ext cx="11673963" cy="4663563"/>
          </a:xfrm>
        </p:spPr>
        <p:txBody>
          <a:bodyPr>
            <a:normAutofit/>
          </a:bodyPr>
          <a:lstStyle/>
          <a:p>
            <a: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t/>
            </a:r>
            <a:b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br>
            <a: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t/>
            </a:r>
            <a:b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br>
            <a: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t/>
            </a:r>
            <a:b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br>
            <a: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t/>
            </a:r>
            <a:br>
              <a:rPr lang="tr-TR" dirty="0" smtClean="0">
                <a:solidFill>
                  <a:srgbClr val="002060"/>
                </a:solidFill>
                <a:effectLst>
                  <a:outerShdw blurRad="38100" dist="38100" dir="2700000" algn="tl">
                    <a:srgbClr val="000000">
                      <a:alpha val="43137"/>
                    </a:srgbClr>
                  </a:outerShdw>
                </a:effectLst>
                <a:latin typeface="AR BERKLEY" panose="02000000000000000000" pitchFamily="2" charset="0"/>
              </a:rPr>
            </a:br>
            <a:r>
              <a:rPr lang="tr-TR" dirty="0" smtClean="0">
                <a:solidFill>
                  <a:schemeClr val="accent6">
                    <a:lumMod val="50000"/>
                  </a:schemeClr>
                </a:solidFill>
                <a:effectLst>
                  <a:outerShdw blurRad="38100" dist="38100" dir="2700000" algn="tl">
                    <a:srgbClr val="000000">
                      <a:alpha val="43137"/>
                    </a:srgbClr>
                  </a:outerShdw>
                </a:effectLst>
                <a:latin typeface="AR BLANCA" pitchFamily="2" charset="0"/>
              </a:rPr>
              <a:t>2016-2017 </a:t>
            </a:r>
            <a:r>
              <a:rPr lang="tr-TR" dirty="0" err="1" smtClean="0">
                <a:solidFill>
                  <a:schemeClr val="accent6">
                    <a:lumMod val="50000"/>
                  </a:schemeClr>
                </a:solidFill>
                <a:effectLst>
                  <a:outerShdw blurRad="38100" dist="38100" dir="2700000" algn="tl">
                    <a:srgbClr val="000000">
                      <a:alpha val="43137"/>
                    </a:srgbClr>
                  </a:outerShdw>
                </a:effectLst>
                <a:latin typeface="AR BLANCA" pitchFamily="2" charset="0"/>
              </a:rPr>
              <a:t>Faalİyet</a:t>
            </a:r>
            <a:r>
              <a:rPr lang="tr-TR" dirty="0" smtClean="0">
                <a:solidFill>
                  <a:schemeClr val="accent6">
                    <a:lumMod val="50000"/>
                  </a:schemeClr>
                </a:solidFill>
                <a:effectLst>
                  <a:outerShdw blurRad="38100" dist="38100" dir="2700000" algn="tl">
                    <a:srgbClr val="000000">
                      <a:alpha val="43137"/>
                    </a:srgbClr>
                  </a:outerShdw>
                </a:effectLst>
                <a:latin typeface="AR BLANCA" pitchFamily="2" charset="0"/>
              </a:rPr>
              <a:t> Sezonunda Tüm Hakem </a:t>
            </a:r>
            <a:r>
              <a:rPr lang="tr-TR" dirty="0" err="1" smtClean="0">
                <a:solidFill>
                  <a:schemeClr val="accent6">
                    <a:lumMod val="50000"/>
                  </a:schemeClr>
                </a:solidFill>
                <a:effectLst>
                  <a:outerShdw blurRad="38100" dist="38100" dir="2700000" algn="tl">
                    <a:srgbClr val="000000">
                      <a:alpha val="43137"/>
                    </a:srgbClr>
                  </a:outerShdw>
                </a:effectLst>
                <a:latin typeface="AR BLANCA" pitchFamily="2" charset="0"/>
              </a:rPr>
              <a:t>ArkadaşlarIma</a:t>
            </a:r>
            <a:r>
              <a:rPr lang="tr-TR" dirty="0" smtClean="0">
                <a:solidFill>
                  <a:schemeClr val="accent6">
                    <a:lumMod val="50000"/>
                  </a:schemeClr>
                </a:solidFill>
                <a:effectLst>
                  <a:outerShdw blurRad="38100" dist="38100" dir="2700000" algn="tl">
                    <a:srgbClr val="000000">
                      <a:alpha val="43137"/>
                    </a:srgbClr>
                  </a:outerShdw>
                </a:effectLst>
                <a:latin typeface="AR BLANCA" pitchFamily="2" charset="0"/>
              </a:rPr>
              <a:t> </a:t>
            </a:r>
            <a:r>
              <a:rPr lang="tr-TR" dirty="0" err="1" smtClean="0">
                <a:solidFill>
                  <a:schemeClr val="accent6">
                    <a:lumMod val="50000"/>
                  </a:schemeClr>
                </a:solidFill>
                <a:effectLst>
                  <a:outerShdw blurRad="38100" dist="38100" dir="2700000" algn="tl">
                    <a:srgbClr val="000000">
                      <a:alpha val="43137"/>
                    </a:srgbClr>
                  </a:outerShdw>
                </a:effectLst>
                <a:latin typeface="AR BLANCA" pitchFamily="2" charset="0"/>
              </a:rPr>
              <a:t>BaşarIlar</a:t>
            </a:r>
            <a:r>
              <a:rPr lang="tr-TR" dirty="0" smtClean="0">
                <a:solidFill>
                  <a:schemeClr val="accent6">
                    <a:lumMod val="50000"/>
                  </a:schemeClr>
                </a:solidFill>
                <a:effectLst>
                  <a:outerShdw blurRad="38100" dist="38100" dir="2700000" algn="tl">
                    <a:srgbClr val="000000">
                      <a:alpha val="43137"/>
                    </a:srgbClr>
                  </a:outerShdw>
                </a:effectLst>
                <a:latin typeface="AR BLANCA" pitchFamily="2" charset="0"/>
              </a:rPr>
              <a:t> </a:t>
            </a:r>
            <a:r>
              <a:rPr lang="tr-TR" dirty="0" err="1" smtClean="0">
                <a:solidFill>
                  <a:schemeClr val="accent6">
                    <a:lumMod val="50000"/>
                  </a:schemeClr>
                </a:solidFill>
                <a:effectLst>
                  <a:outerShdw blurRad="38100" dist="38100" dir="2700000" algn="tl">
                    <a:srgbClr val="000000">
                      <a:alpha val="43137"/>
                    </a:srgbClr>
                  </a:outerShdw>
                </a:effectLst>
                <a:latin typeface="AR BLANCA" pitchFamily="2" charset="0"/>
              </a:rPr>
              <a:t>Dİlerİm</a:t>
            </a:r>
            <a:r>
              <a:rPr lang="tr-TR" dirty="0" smtClean="0">
                <a:solidFill>
                  <a:schemeClr val="accent6">
                    <a:lumMod val="50000"/>
                  </a:schemeClr>
                </a:solidFill>
                <a:effectLst>
                  <a:outerShdw blurRad="38100" dist="38100" dir="2700000" algn="tl">
                    <a:srgbClr val="000000">
                      <a:alpha val="43137"/>
                    </a:srgbClr>
                  </a:outerShdw>
                </a:effectLst>
                <a:latin typeface="AR BLANCA" pitchFamily="2" charset="0"/>
              </a:rPr>
              <a:t>.</a:t>
            </a:r>
            <a:endParaRPr lang="tr-TR" dirty="0">
              <a:solidFill>
                <a:schemeClr val="accent6">
                  <a:lumMod val="50000"/>
                </a:schemeClr>
              </a:solidFill>
              <a:effectLst>
                <a:outerShdw blurRad="38100" dist="38100" dir="2700000" algn="tl">
                  <a:srgbClr val="000000">
                    <a:alpha val="43137"/>
                  </a:srgbClr>
                </a:outerShdw>
              </a:effectLst>
              <a:latin typeface="AR BLANCA" pitchFamily="2" charset="0"/>
            </a:endParaRPr>
          </a:p>
        </p:txBody>
      </p:sp>
      <p:pic>
        <p:nvPicPr>
          <p:cNvPr id="77825" name="Picture 1" descr="C:\Users\Müslüm Aksakal\Desktop\250_151006133510_2.jpg"/>
          <p:cNvPicPr>
            <a:picLocks noGrp="1" noChangeAspect="1" noChangeArrowheads="1"/>
          </p:cNvPicPr>
          <p:nvPr>
            <p:ph idx="1"/>
          </p:nvPr>
        </p:nvPicPr>
        <p:blipFill>
          <a:blip r:embed="rId2" cstate="print"/>
          <a:srcRect/>
          <a:stretch>
            <a:fillRect/>
          </a:stretch>
        </p:blipFill>
        <p:spPr bwMode="auto">
          <a:xfrm>
            <a:off x="2348492" y="407772"/>
            <a:ext cx="4250016" cy="3174633"/>
          </a:xfrm>
          <a:prstGeom prst="rect">
            <a:avLst/>
          </a:prstGeom>
          <a:noFill/>
        </p:spPr>
      </p:pic>
      <p:sp>
        <p:nvSpPr>
          <p:cNvPr id="4" name="Dikdörtgen 3"/>
          <p:cNvSpPr/>
          <p:nvPr/>
        </p:nvSpPr>
        <p:spPr>
          <a:xfrm>
            <a:off x="1371601" y="3701761"/>
            <a:ext cx="6253315" cy="707886"/>
          </a:xfrm>
          <a:prstGeom prst="rect">
            <a:avLst/>
          </a:prstGeom>
        </p:spPr>
        <p:txBody>
          <a:bodyPr wrap="square">
            <a:spAutoFit/>
          </a:bodyPr>
          <a:lstStyle/>
          <a:p>
            <a:pPr lvl="0" algn="ctr" eaLnBrk="1" hangingPunct="1"/>
            <a:r>
              <a:rPr lang="tr-TR" altLang="tr-TR" sz="2000" b="1" dirty="0">
                <a:solidFill>
                  <a:schemeClr val="accent6">
                    <a:lumMod val="50000"/>
                  </a:schemeClr>
                </a:solidFill>
                <a:latin typeface="Javanese Text" pitchFamily="2" charset="0"/>
                <a:cs typeface="Courier New" pitchFamily="49" charset="0"/>
              </a:rPr>
              <a:t>Fatih </a:t>
            </a:r>
            <a:r>
              <a:rPr lang="tr-TR" altLang="tr-TR" sz="2000" b="1" dirty="0" err="1">
                <a:solidFill>
                  <a:schemeClr val="accent6">
                    <a:lumMod val="50000"/>
                  </a:schemeClr>
                </a:solidFill>
                <a:latin typeface="Javanese Text" pitchFamily="2" charset="0"/>
                <a:cs typeface="Courier New" pitchFamily="49" charset="0"/>
              </a:rPr>
              <a:t>Çintimar</a:t>
            </a:r>
            <a:endParaRPr lang="tr-TR" altLang="tr-TR" sz="2000" b="1" dirty="0">
              <a:solidFill>
                <a:schemeClr val="accent6">
                  <a:lumMod val="50000"/>
                </a:schemeClr>
              </a:solidFill>
              <a:latin typeface="Javanese Text" pitchFamily="2" charset="0"/>
              <a:cs typeface="Courier New" pitchFamily="49" charset="0"/>
            </a:endParaRPr>
          </a:p>
          <a:p>
            <a:pPr lvl="0" algn="ctr" eaLnBrk="1" hangingPunct="1"/>
            <a:r>
              <a:rPr lang="tr-TR" altLang="tr-TR" sz="2000" b="1" dirty="0">
                <a:solidFill>
                  <a:schemeClr val="accent6">
                    <a:lumMod val="50000"/>
                  </a:schemeClr>
                </a:solidFill>
                <a:latin typeface="Javanese Text" pitchFamily="2" charset="0"/>
                <a:cs typeface="Courier New" pitchFamily="49" charset="0"/>
              </a:rPr>
              <a:t>Atletizm </a:t>
            </a:r>
            <a:r>
              <a:rPr lang="tr-TR" altLang="tr-TR" sz="2000" b="1" dirty="0" smtClean="0">
                <a:solidFill>
                  <a:schemeClr val="accent6">
                    <a:lumMod val="50000"/>
                  </a:schemeClr>
                </a:solidFill>
                <a:latin typeface="Javanese Text" pitchFamily="2" charset="0"/>
                <a:cs typeface="Courier New" pitchFamily="49" charset="0"/>
              </a:rPr>
              <a:t>Federasyonu </a:t>
            </a:r>
            <a:r>
              <a:rPr lang="tr-TR" altLang="tr-TR" sz="2000" b="1" dirty="0">
                <a:solidFill>
                  <a:schemeClr val="accent6">
                    <a:lumMod val="50000"/>
                  </a:schemeClr>
                </a:solidFill>
                <a:latin typeface="Javanese Text" pitchFamily="2" charset="0"/>
                <a:cs typeface="Courier New" pitchFamily="49" charset="0"/>
              </a:rPr>
              <a:t>Başkanı</a:t>
            </a:r>
          </a:p>
        </p:txBody>
      </p:sp>
      <p:pic>
        <p:nvPicPr>
          <p:cNvPr id="47106" name="Picture 2" descr="C:\Users\Müslüm Aksakal\Desktop\atletizm-logo.png"/>
          <p:cNvPicPr>
            <a:picLocks noChangeAspect="1" noChangeArrowheads="1"/>
          </p:cNvPicPr>
          <p:nvPr/>
        </p:nvPicPr>
        <p:blipFill>
          <a:blip r:embed="rId3" cstate="print"/>
          <a:srcRect/>
          <a:stretch>
            <a:fillRect/>
          </a:stretch>
        </p:blipFill>
        <p:spPr bwMode="auto">
          <a:xfrm>
            <a:off x="9364588" y="768404"/>
            <a:ext cx="1880062" cy="1880062"/>
          </a:xfrm>
          <a:prstGeom prst="rect">
            <a:avLst/>
          </a:prstGeom>
          <a:noFill/>
        </p:spPr>
      </p:pic>
    </p:spTree>
    <p:extLst>
      <p:ext uri="{BB962C8B-B14F-4D97-AF65-F5344CB8AC3E}">
        <p14:creationId xmlns:p14="http://schemas.microsoft.com/office/powerpoint/2010/main" xmlns="" val="1558758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675" name="Rectangle 4"/>
          <p:cNvSpPr>
            <a:spLocks noChangeArrowheads="1"/>
          </p:cNvSpPr>
          <p:nvPr/>
        </p:nvSpPr>
        <p:spPr bwMode="auto">
          <a:xfrm>
            <a:off x="6" y="10"/>
            <a:ext cx="923682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13" name="Picture 4"/>
          <p:cNvPicPr>
            <a:picLocks noChangeAspect="1" noChangeArrowheads="1"/>
          </p:cNvPicPr>
          <p:nvPr/>
        </p:nvPicPr>
        <p:blipFill>
          <a:blip r:embed="rId3" cstate="print"/>
          <a:srcRect/>
          <a:stretch>
            <a:fillRect/>
          </a:stretch>
        </p:blipFill>
        <p:spPr bwMode="auto">
          <a:xfrm>
            <a:off x="7121553" y="1169702"/>
            <a:ext cx="4725573" cy="33631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2" name="Dikdörtgen 1"/>
          <p:cNvSpPr/>
          <p:nvPr/>
        </p:nvSpPr>
        <p:spPr>
          <a:xfrm>
            <a:off x="1534332" y="852408"/>
            <a:ext cx="5982346" cy="1938992"/>
          </a:xfrm>
          <a:prstGeom prst="rect">
            <a:avLst/>
          </a:prstGeom>
        </p:spPr>
        <p:txBody>
          <a:bodyPr wrap="square">
            <a:spAutoFit/>
          </a:bodyPr>
          <a:lstStyle/>
          <a:p>
            <a:r>
              <a:rPr lang="tr-TR" altLang="tr-TR" sz="2400" dirty="0" smtClean="0">
                <a:solidFill>
                  <a:prstClr val="black"/>
                </a:solidFill>
                <a:latin typeface="Tahoma" pitchFamily="34" charset="0"/>
                <a:ea typeface="Tahoma" pitchFamily="34" charset="0"/>
                <a:cs typeface="Tahoma" pitchFamily="34" charset="0"/>
              </a:rPr>
              <a:t>  Kulvarlı yarışmalarda, engelli yarışmalarda ve bayrak yarışmalarında yardımcı </a:t>
            </a:r>
            <a:r>
              <a:rPr lang="tr-TR" sz="2400" dirty="0" smtClean="0">
                <a:solidFill>
                  <a:prstClr val="black"/>
                </a:solidFill>
                <a:latin typeface="Tahoma" pitchFamily="34" charset="0"/>
                <a:ea typeface="Tahoma" pitchFamily="34" charset="0"/>
                <a:cs typeface="Tahoma" pitchFamily="34" charset="0"/>
              </a:rPr>
              <a:t>hakemlerin dikkatli olmaları kadar yarışmayı takip etmek için bulundukları konumları da çok önemlidir. </a:t>
            </a:r>
            <a:endParaRPr lang="tr-TR" sz="2400" dirty="0"/>
          </a:p>
        </p:txBody>
      </p:sp>
      <p:sp>
        <p:nvSpPr>
          <p:cNvPr id="11" name="Akış Çizelgesi: Bağlayıcı 10"/>
          <p:cNvSpPr/>
          <p:nvPr/>
        </p:nvSpPr>
        <p:spPr>
          <a:xfrm>
            <a:off x="4296905" y="4122548"/>
            <a:ext cx="457200" cy="457200"/>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pic>
        <p:nvPicPr>
          <p:cNvPr id="41985" name="Picture 1" descr="C:\Users\Müslüm Aksakal\Desktop\200m.dq.png"/>
          <p:cNvPicPr>
            <a:picLocks noChangeAspect="1" noChangeArrowheads="1"/>
          </p:cNvPicPr>
          <p:nvPr/>
        </p:nvPicPr>
        <p:blipFill>
          <a:blip r:embed="rId4" cstate="print"/>
          <a:srcRect/>
          <a:stretch>
            <a:fillRect/>
          </a:stretch>
        </p:blipFill>
        <p:spPr bwMode="auto">
          <a:xfrm>
            <a:off x="2287246" y="3447537"/>
            <a:ext cx="4220199" cy="21517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9 Dikdörtgen"/>
          <p:cNvSpPr/>
          <p:nvPr/>
        </p:nvSpPr>
        <p:spPr>
          <a:xfrm>
            <a:off x="432486" y="5999944"/>
            <a:ext cx="2508421" cy="400110"/>
          </a:xfrm>
          <a:prstGeom prst="rect">
            <a:avLst/>
          </a:prstGeom>
        </p:spPr>
        <p:txBody>
          <a:bodyPr wrap="square">
            <a:spAutoFit/>
          </a:bodyPr>
          <a:lstStyle/>
          <a:p>
            <a:r>
              <a:rPr lang="tr-TR" sz="2000" dirty="0" smtClean="0">
                <a:solidFill>
                  <a:srgbClr val="FF0000"/>
                </a:solidFill>
                <a:latin typeface="Tahoma" pitchFamily="34" charset="0"/>
                <a:ea typeface="Tahoma" pitchFamily="34" charset="0"/>
                <a:cs typeface="Tahoma" pitchFamily="34" charset="0"/>
                <a:hlinkClick r:id="rId5"/>
              </a:rPr>
              <a:t>VİDEO  4 </a:t>
            </a:r>
            <a:r>
              <a:rPr lang="tr-TR" sz="2000" dirty="0" smtClean="0">
                <a:solidFill>
                  <a:srgbClr val="FF0000"/>
                </a:solidFill>
                <a:latin typeface="Tahoma" pitchFamily="34" charset="0"/>
                <a:ea typeface="Tahoma" pitchFamily="34" charset="0"/>
                <a:cs typeface="Tahoma" pitchFamily="34" charset="0"/>
              </a:rPr>
              <a:t>- </a:t>
            </a:r>
            <a:r>
              <a:rPr lang="tr-TR" sz="2000" dirty="0" smtClean="0">
                <a:solidFill>
                  <a:srgbClr val="FF0000"/>
                </a:solidFill>
                <a:latin typeface="Tahoma" pitchFamily="34" charset="0"/>
                <a:ea typeface="Tahoma" pitchFamily="34" charset="0"/>
                <a:cs typeface="Tahoma" pitchFamily="34" charset="0"/>
                <a:hlinkClick r:id="rId6"/>
              </a:rPr>
              <a:t>VİDEO 5 </a:t>
            </a:r>
            <a:endParaRPr lang="tr-TR" sz="20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699" name="Rectangle 4"/>
          <p:cNvSpPr>
            <a:spLocks noChangeArrowheads="1"/>
          </p:cNvSpPr>
          <p:nvPr/>
        </p:nvSpPr>
        <p:spPr bwMode="auto">
          <a:xfrm>
            <a:off x="6" y="10"/>
            <a:ext cx="913262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29701" name="Dikdörtgen 1"/>
          <p:cNvSpPr>
            <a:spLocks noChangeArrowheads="1"/>
          </p:cNvSpPr>
          <p:nvPr/>
        </p:nvSpPr>
        <p:spPr bwMode="auto">
          <a:xfrm>
            <a:off x="1735810" y="956300"/>
            <a:ext cx="10975856" cy="1200329"/>
          </a:xfrm>
          <a:prstGeom prst="rect">
            <a:avLst/>
          </a:prstGeom>
          <a:noFill/>
          <a:ln w="9525">
            <a:noFill/>
            <a:miter lim="800000"/>
            <a:headEnd/>
            <a:tailEnd/>
          </a:ln>
        </p:spPr>
        <p:txBody>
          <a:bodyPr wrap="square">
            <a:spAutoFit/>
          </a:bodyPr>
          <a:lstStyle/>
          <a:p>
            <a:pPr eaLnBrk="1" hangingPunct="1"/>
            <a:r>
              <a:rPr lang="tr-TR" altLang="tr-TR" sz="2000" dirty="0">
                <a:latin typeface="Tahoma" pitchFamily="34" charset="0"/>
                <a:cs typeface="Tahoma" pitchFamily="34" charset="0"/>
              </a:rPr>
              <a:t> </a:t>
            </a:r>
            <a:r>
              <a:rPr lang="tr-TR" altLang="tr-TR" sz="2000" dirty="0" smtClean="0">
                <a:latin typeface="Tahoma" pitchFamily="34" charset="0"/>
                <a:cs typeface="Tahoma" pitchFamily="34" charset="0"/>
              </a:rPr>
              <a:t>    </a:t>
            </a:r>
            <a:r>
              <a:rPr lang="tr-TR" altLang="tr-TR" sz="2400" dirty="0" smtClean="0">
                <a:latin typeface="Tahoma" pitchFamily="34" charset="0"/>
                <a:cs typeface="Tahoma" pitchFamily="34" charset="0"/>
              </a:rPr>
              <a:t>Yardımcı hakemler hatanın </a:t>
            </a:r>
            <a:r>
              <a:rPr lang="tr-TR" altLang="tr-TR" sz="2400" dirty="0">
                <a:latin typeface="Tahoma" pitchFamily="34" charset="0"/>
                <a:cs typeface="Tahoma" pitchFamily="34" charset="0"/>
              </a:rPr>
              <a:t>yapıldığı yerde </a:t>
            </a:r>
            <a:r>
              <a:rPr lang="tr-TR" altLang="tr-TR" sz="2400" b="1" dirty="0">
                <a:solidFill>
                  <a:srgbClr val="FFC000"/>
                </a:solidFill>
                <a:latin typeface="Tahoma" pitchFamily="34" charset="0"/>
                <a:cs typeface="Tahoma" pitchFamily="34" charset="0"/>
              </a:rPr>
              <a:t>sarı</a:t>
            </a:r>
            <a:r>
              <a:rPr lang="tr-TR" altLang="tr-TR" sz="2400" dirty="0">
                <a:solidFill>
                  <a:srgbClr val="FFC000"/>
                </a:solidFill>
                <a:latin typeface="Tahoma" pitchFamily="34" charset="0"/>
                <a:cs typeface="Tahoma" pitchFamily="34" charset="0"/>
              </a:rPr>
              <a:t> </a:t>
            </a:r>
            <a:r>
              <a:rPr lang="tr-TR" altLang="tr-TR" sz="2400" dirty="0">
                <a:latin typeface="Tahoma" pitchFamily="34" charset="0"/>
                <a:cs typeface="Tahoma" pitchFamily="34" charset="0"/>
              </a:rPr>
              <a:t>bayrak kaldırıp </a:t>
            </a:r>
            <a:endParaRPr lang="tr-TR" altLang="tr-TR" sz="2400" dirty="0" smtClean="0">
              <a:latin typeface="Tahoma" pitchFamily="34" charset="0"/>
              <a:cs typeface="Tahoma" pitchFamily="34" charset="0"/>
            </a:endParaRPr>
          </a:p>
          <a:p>
            <a:pPr eaLnBrk="1" hangingPunct="1"/>
            <a:r>
              <a:rPr lang="tr-TR" altLang="tr-TR" sz="2400" dirty="0" smtClean="0">
                <a:latin typeface="Tahoma" pitchFamily="34" charset="0"/>
                <a:cs typeface="Tahoma" pitchFamily="34" charset="0"/>
              </a:rPr>
              <a:t>mutlaka bantla </a:t>
            </a:r>
            <a:r>
              <a:rPr lang="tr-TR" altLang="tr-TR" sz="2400" dirty="0">
                <a:latin typeface="Tahoma" pitchFamily="34" charset="0"/>
                <a:cs typeface="Tahoma" pitchFamily="34" charset="0"/>
              </a:rPr>
              <a:t>ya da başka bir şekilde </a:t>
            </a:r>
            <a:r>
              <a:rPr lang="tr-TR" altLang="tr-TR" sz="2400" dirty="0" smtClean="0">
                <a:latin typeface="Tahoma" pitchFamily="34" charset="0"/>
                <a:cs typeface="Tahoma" pitchFamily="34" charset="0"/>
              </a:rPr>
              <a:t>hatanın yapıldığı yeri </a:t>
            </a:r>
          </a:p>
          <a:p>
            <a:pPr eaLnBrk="1" hangingPunct="1"/>
            <a:r>
              <a:rPr lang="tr-TR" altLang="tr-TR" sz="2400" dirty="0" smtClean="0">
                <a:latin typeface="Tahoma" pitchFamily="34" charset="0"/>
                <a:cs typeface="Tahoma" pitchFamily="34" charset="0"/>
              </a:rPr>
              <a:t>işaretlemelidirler.</a:t>
            </a:r>
            <a:endParaRPr lang="tr-TR" altLang="tr-TR" sz="2400" dirty="0">
              <a:latin typeface="Tahoma" pitchFamily="34" charset="0"/>
              <a:cs typeface="Tahoma" pitchFamily="34" charset="0"/>
            </a:endParaRPr>
          </a:p>
        </p:txBody>
      </p:sp>
      <p:pic>
        <p:nvPicPr>
          <p:cNvPr id="39937" name="Picture 1" descr="C:\Users\Müslüm Aksakal\Desktop\RESİM (ATLETİZM)\Hatalı Bayrak Alışı.PNG"/>
          <p:cNvPicPr>
            <a:picLocks noChangeAspect="1" noChangeArrowheads="1"/>
          </p:cNvPicPr>
          <p:nvPr/>
        </p:nvPicPr>
        <p:blipFill>
          <a:blip r:embed="rId3" cstate="print"/>
          <a:srcRect/>
          <a:stretch>
            <a:fillRect/>
          </a:stretch>
        </p:blipFill>
        <p:spPr bwMode="auto">
          <a:xfrm>
            <a:off x="2583587" y="1927654"/>
            <a:ext cx="7623093" cy="4497859"/>
          </a:xfrm>
          <a:prstGeom prst="ellipse">
            <a:avLst/>
          </a:prstGeom>
          <a:ln>
            <a:noFill/>
          </a:ln>
          <a:effectLst>
            <a:softEdge rad="112500"/>
          </a:effectLst>
        </p:spPr>
      </p:pic>
      <p:cxnSp>
        <p:nvCxnSpPr>
          <p:cNvPr id="15" name="14 Düz Ok Bağlayıcısı"/>
          <p:cNvCxnSpPr/>
          <p:nvPr/>
        </p:nvCxnSpPr>
        <p:spPr>
          <a:xfrm>
            <a:off x="3657601" y="3954162"/>
            <a:ext cx="494270" cy="518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p:nvPr/>
        </p:nvCxnSpPr>
        <p:spPr>
          <a:xfrm flipH="1">
            <a:off x="4646141" y="4040659"/>
            <a:ext cx="444844" cy="518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Düz Ok Bağlayıcısı"/>
          <p:cNvCxnSpPr/>
          <p:nvPr/>
        </p:nvCxnSpPr>
        <p:spPr>
          <a:xfrm>
            <a:off x="2829698" y="4028303"/>
            <a:ext cx="543697" cy="5436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1" name="Rectangle 4"/>
          <p:cNvSpPr>
            <a:spLocks noChangeArrowheads="1"/>
          </p:cNvSpPr>
          <p:nvPr/>
        </p:nvSpPr>
        <p:spPr bwMode="auto">
          <a:xfrm>
            <a:off x="0" y="10"/>
            <a:ext cx="8030981"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BAYRAK </a:t>
            </a:r>
            <a:r>
              <a:rPr lang="tr-TR" altLang="tr-TR" sz="3600" dirty="0">
                <a:solidFill>
                  <a:schemeClr val="bg1"/>
                </a:solidFill>
              </a:rPr>
              <a:t>YARIŞMALARI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2293" name="Dikdörtgen 1"/>
          <p:cNvSpPr>
            <a:spLocks noChangeArrowheads="1"/>
          </p:cNvSpPr>
          <p:nvPr/>
        </p:nvSpPr>
        <p:spPr bwMode="auto">
          <a:xfrm>
            <a:off x="1858780" y="1058868"/>
            <a:ext cx="9812527" cy="4555093"/>
          </a:xfrm>
          <a:prstGeom prst="rect">
            <a:avLst/>
          </a:prstGeom>
          <a:noFill/>
          <a:ln w="9525">
            <a:noFill/>
            <a:miter lim="800000"/>
            <a:headEnd/>
            <a:tailEnd/>
          </a:ln>
        </p:spPr>
        <p:txBody>
          <a:bodyPr wrap="square">
            <a:spAutoFit/>
          </a:bodyPr>
          <a:lstStyle/>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170.3</a:t>
            </a:r>
            <a:endParaRPr lang="tr-TR" altLang="tr-TR" sz="2200" u="sng" dirty="0">
              <a:solidFill>
                <a:srgbClr val="FF0000"/>
              </a:solidFill>
              <a:latin typeface="Tahoma" pitchFamily="34" charset="0"/>
              <a:cs typeface="Tahoma" pitchFamily="34" charset="0"/>
            </a:endParaRPr>
          </a:p>
          <a:p>
            <a:pPr eaLnBrk="1" hangingPunct="1"/>
            <a:endParaRPr lang="tr-TR" altLang="tr-TR" sz="2400" b="1" u="sng" dirty="0">
              <a:latin typeface="Tahoma" pitchFamily="34" charset="0"/>
              <a:cs typeface="Tahoma" pitchFamily="34" charset="0"/>
            </a:endParaRPr>
          </a:p>
          <a:p>
            <a:pPr algn="just" eaLnBrk="1" hangingPunct="1"/>
            <a:r>
              <a:rPr lang="tr-TR" altLang="tr-TR" sz="2400" dirty="0" smtClean="0">
                <a:solidFill>
                  <a:srgbClr val="0070C0"/>
                </a:solidFill>
                <a:latin typeface="Tahoma" pitchFamily="34" charset="0"/>
                <a:cs typeface="Tahoma" pitchFamily="34" charset="0"/>
              </a:rPr>
              <a:t>     </a:t>
            </a:r>
            <a:r>
              <a:rPr lang="en-US" altLang="tr-TR" sz="2200" dirty="0" smtClean="0">
                <a:latin typeface="Tahoma" pitchFamily="34" charset="0"/>
                <a:cs typeface="Tahoma" pitchFamily="34" charset="0"/>
              </a:rPr>
              <a:t>Her </a:t>
            </a:r>
            <a:r>
              <a:rPr lang="en-US" altLang="tr-TR" sz="2200" dirty="0" err="1">
                <a:latin typeface="Tahoma" pitchFamily="34" charset="0"/>
                <a:cs typeface="Tahoma" pitchFamily="34" charset="0"/>
              </a:rPr>
              <a:t>bayrak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değiştirme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bölgesi</a:t>
            </a:r>
            <a:r>
              <a:rPr lang="en-US" altLang="tr-TR" sz="2200" dirty="0">
                <a:latin typeface="Tahoma" pitchFamily="34" charset="0"/>
                <a:cs typeface="Tahoma" pitchFamily="34" charset="0"/>
              </a:rPr>
              <a:t> 20 </a:t>
            </a:r>
            <a:r>
              <a:rPr lang="en-US" altLang="tr-TR" sz="2200" dirty="0" smtClean="0">
                <a:latin typeface="Tahoma" pitchFamily="34" charset="0"/>
                <a:cs typeface="Tahoma" pitchFamily="34" charset="0"/>
              </a:rPr>
              <a:t>m.</a:t>
            </a:r>
            <a:r>
              <a:rPr lang="tr-TR" altLang="tr-TR" sz="2200" dirty="0" smtClean="0">
                <a:latin typeface="Tahoma" pitchFamily="34" charset="0"/>
                <a:cs typeface="Tahoma" pitchFamily="34" charset="0"/>
              </a:rPr>
              <a:t> mesafeli olmalı</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tr-TR" altLang="tr-TR" sz="2200" dirty="0" smtClean="0">
                <a:latin typeface="Tahoma" pitchFamily="34" charset="0"/>
                <a:cs typeface="Tahoma" pitchFamily="34" charset="0"/>
              </a:rPr>
              <a:t>başlangıcı ile bitişi</a:t>
            </a:r>
            <a:r>
              <a:rPr lang="en-US" altLang="tr-TR" sz="2200" dirty="0" smtClean="0">
                <a:latin typeface="Tahoma" pitchFamily="34" charset="0"/>
                <a:cs typeface="Tahoma" pitchFamily="34" charset="0"/>
              </a:rPr>
              <a:t> </a:t>
            </a:r>
            <a:r>
              <a:rPr lang="tr-TR" altLang="tr-TR" sz="2200" dirty="0" smtClean="0">
                <a:latin typeface="Tahoma" pitchFamily="34" charset="0"/>
                <a:cs typeface="Tahoma" pitchFamily="34" charset="0"/>
              </a:rPr>
              <a:t>çentikli sarı çizgilerle </a:t>
            </a:r>
            <a:r>
              <a:rPr lang="en-US" altLang="tr-TR" sz="2200" dirty="0" err="1" smtClean="0">
                <a:latin typeface="Tahoma" pitchFamily="34" charset="0"/>
                <a:cs typeface="Tahoma" pitchFamily="34" charset="0"/>
              </a:rPr>
              <a:t>belirlenm</a:t>
            </a:r>
            <a:r>
              <a:rPr lang="tr-TR" altLang="tr-TR" sz="2200" dirty="0" smtClean="0">
                <a:latin typeface="Tahoma" pitchFamily="34" charset="0"/>
                <a:cs typeface="Tahoma" pitchFamily="34" charset="0"/>
              </a:rPr>
              <a:t>elidir</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Bayrak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değiştirme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bölgeleri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bölgeyi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belirleyen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çizgilerin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koşu</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yönündeki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en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yakın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kenarında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başlayacak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bitecektir</a:t>
            </a:r>
            <a:r>
              <a:rPr lang="en-US" altLang="tr-TR" sz="2200" dirty="0">
                <a:latin typeface="Tahoma" pitchFamily="34" charset="0"/>
                <a:cs typeface="Tahoma" pitchFamily="34" charset="0"/>
              </a:rPr>
              <a:t>. </a:t>
            </a:r>
            <a:endParaRPr lang="tr-TR" altLang="tr-TR" sz="2200" dirty="0" smtClean="0">
              <a:latin typeface="Tahoma" pitchFamily="34" charset="0"/>
              <a:cs typeface="Tahoma" pitchFamily="34" charset="0"/>
            </a:endParaRPr>
          </a:p>
          <a:p>
            <a:pPr algn="just" eaLnBrk="1" hangingPunct="1"/>
            <a:endParaRPr lang="tr-TR" altLang="tr-TR" sz="2200" b="1" dirty="0">
              <a:solidFill>
                <a:srgbClr val="0070C0"/>
              </a:solidFill>
              <a:latin typeface="Tahoma" pitchFamily="34" charset="0"/>
              <a:cs typeface="Tahoma" pitchFamily="34" charset="0"/>
            </a:endParaRPr>
          </a:p>
          <a:p>
            <a:pPr algn="just" eaLnBrk="1" hangingPunct="1"/>
            <a:r>
              <a:rPr lang="tr-TR" altLang="tr-TR" sz="2200" b="1" dirty="0" smtClean="0">
                <a:solidFill>
                  <a:srgbClr val="0070C0"/>
                </a:solidFill>
                <a:latin typeface="Tahoma" pitchFamily="34" charset="0"/>
                <a:cs typeface="Tahoma" pitchFamily="34" charset="0"/>
              </a:rPr>
              <a:t>  </a:t>
            </a:r>
            <a:r>
              <a:rPr lang="en-US" altLang="tr-TR" sz="2200" dirty="0" err="1" smtClean="0">
                <a:latin typeface="Tahoma" pitchFamily="34" charset="0"/>
                <a:cs typeface="Tahoma" pitchFamily="34" charset="0"/>
              </a:rPr>
              <a:t>Kulvarda</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gerçekleşen</a:t>
            </a:r>
            <a:r>
              <a:rPr lang="en-US" altLang="tr-TR" sz="2200" dirty="0">
                <a:latin typeface="Tahoma" pitchFamily="34" charset="0"/>
                <a:cs typeface="Tahoma" pitchFamily="34" charset="0"/>
              </a:rPr>
              <a:t> her </a:t>
            </a:r>
            <a:r>
              <a:rPr lang="en-US" altLang="tr-TR" sz="2200" dirty="0" err="1">
                <a:latin typeface="Tahoma" pitchFamily="34" charset="0"/>
                <a:cs typeface="Tahoma" pitchFamily="34" charset="0"/>
              </a:rPr>
              <a:t>bayrak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değişimi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için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atanmış</a:t>
            </a:r>
            <a:r>
              <a:rPr lang="en-US" altLang="tr-TR" sz="2200" dirty="0">
                <a:latin typeface="Tahoma" pitchFamily="34" charset="0"/>
                <a:cs typeface="Tahoma" pitchFamily="34" charset="0"/>
              </a:rPr>
              <a:t>/</a:t>
            </a:r>
            <a:r>
              <a:rPr lang="en-US" altLang="tr-TR" sz="2200" dirty="0" err="1">
                <a:latin typeface="Tahoma" pitchFamily="34" charset="0"/>
                <a:cs typeface="Tahoma" pitchFamily="34" charset="0"/>
              </a:rPr>
              <a:t>görevlendirilmiş</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bir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hakem</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sporcuların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doğru</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değişim</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bölgesinde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olmasını</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geçerli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hız</a:t>
            </a:r>
            <a:r>
              <a:rPr lang="en-US" altLang="tr-TR" sz="2200" dirty="0">
                <a:latin typeface="Tahoma" pitchFamily="34" charset="0"/>
                <a:cs typeface="Tahoma" pitchFamily="34" charset="0"/>
              </a:rPr>
              <a:t> alma </a:t>
            </a:r>
            <a:r>
              <a:rPr lang="en-US" altLang="tr-TR" sz="2200" dirty="0" err="1">
                <a:latin typeface="Tahoma" pitchFamily="34" charset="0"/>
                <a:cs typeface="Tahoma" pitchFamily="34" charset="0"/>
              </a:rPr>
              <a:t>bölgesinden</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haberdar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olmalarını</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sağlayacaktır</a:t>
            </a:r>
            <a:r>
              <a:rPr lang="en-US" altLang="tr-TR" sz="2200" dirty="0">
                <a:latin typeface="Tahoma" pitchFamily="34" charset="0"/>
                <a:cs typeface="Tahoma" pitchFamily="34" charset="0"/>
              </a:rPr>
              <a:t>.</a:t>
            </a:r>
            <a:r>
              <a:rPr lang="en-US" altLang="tr-TR" sz="2200" dirty="0">
                <a:solidFill>
                  <a:srgbClr val="0070C0"/>
                </a:solidFill>
                <a:latin typeface="Tahoma" pitchFamily="34" charset="0"/>
                <a:cs typeface="Tahoma" pitchFamily="34" charset="0"/>
              </a:rPr>
              <a:t> </a:t>
            </a:r>
            <a:endParaRPr lang="tr-TR" altLang="tr-TR" sz="2200" dirty="0" smtClean="0">
              <a:solidFill>
                <a:srgbClr val="0070C0"/>
              </a:solidFill>
              <a:latin typeface="Tahoma" pitchFamily="34" charset="0"/>
              <a:cs typeface="Tahoma" pitchFamily="34" charset="0"/>
            </a:endParaRPr>
          </a:p>
          <a:p>
            <a:pPr algn="just" eaLnBrk="1" hangingPunct="1"/>
            <a:endParaRPr lang="tr-TR" altLang="tr-TR" sz="2200" dirty="0" smtClean="0">
              <a:solidFill>
                <a:srgbClr val="0070C0"/>
              </a:solidFill>
              <a:latin typeface="Tahoma" pitchFamily="34" charset="0"/>
              <a:cs typeface="Tahoma" pitchFamily="34" charset="0"/>
            </a:endParaRPr>
          </a:p>
          <a:p>
            <a:pPr algn="just" eaLnBrk="1" hangingPunct="1"/>
            <a:r>
              <a:rPr lang="tr-TR" altLang="tr-TR" sz="2200" dirty="0">
                <a:solidFill>
                  <a:srgbClr val="0070C0"/>
                </a:solidFill>
                <a:latin typeface="Tahoma" pitchFamily="34" charset="0"/>
                <a:cs typeface="Tahoma" pitchFamily="34" charset="0"/>
              </a:rPr>
              <a:t> </a:t>
            </a:r>
            <a:r>
              <a:rPr lang="tr-TR" altLang="tr-TR" sz="2200" dirty="0" smtClean="0">
                <a:solidFill>
                  <a:srgbClr val="0070C0"/>
                </a:solidFill>
                <a:latin typeface="Tahoma" pitchFamily="34" charset="0"/>
                <a:cs typeface="Tahoma" pitchFamily="34" charset="0"/>
              </a:rPr>
              <a:t>  </a:t>
            </a:r>
            <a:r>
              <a:rPr lang="en-US" altLang="tr-TR" sz="2200" dirty="0" err="1" smtClean="0">
                <a:latin typeface="Tahoma" pitchFamily="34" charset="0"/>
                <a:cs typeface="Tahoma" pitchFamily="34" charset="0"/>
              </a:rPr>
              <a:t>Atanmış</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hakem</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aynı</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zamanda</a:t>
            </a:r>
            <a:r>
              <a:rPr lang="en-US" altLang="tr-TR" sz="2200" dirty="0">
                <a:latin typeface="Tahoma" pitchFamily="34" charset="0"/>
                <a:cs typeface="Tahoma" pitchFamily="34" charset="0"/>
              </a:rPr>
              <a:t> </a:t>
            </a:r>
            <a:r>
              <a:rPr lang="en-US" altLang="tr-TR" sz="2200" dirty="0" err="1">
                <a:solidFill>
                  <a:srgbClr val="FF0000"/>
                </a:solidFill>
                <a:latin typeface="Tahoma" pitchFamily="34" charset="0"/>
                <a:cs typeface="Tahoma" pitchFamily="34" charset="0"/>
              </a:rPr>
              <a:t>Kural</a:t>
            </a:r>
            <a:r>
              <a:rPr lang="en-US" altLang="tr-TR" sz="2200" dirty="0">
                <a:solidFill>
                  <a:srgbClr val="FF0000"/>
                </a:solidFill>
                <a:latin typeface="Tahoma" pitchFamily="34" charset="0"/>
                <a:cs typeface="Tahoma" pitchFamily="34" charset="0"/>
              </a:rPr>
              <a:t> 170.4’e </a:t>
            </a:r>
            <a:r>
              <a:rPr lang="tr-TR" altLang="tr-TR" sz="2200" dirty="0" smtClean="0">
                <a:latin typeface="Tahoma" pitchFamily="34" charset="0"/>
                <a:cs typeface="Tahoma" pitchFamily="34" charset="0"/>
              </a:rPr>
              <a:t>(işaretlerin boyutları) </a:t>
            </a:r>
            <a:r>
              <a:rPr lang="en-US" altLang="tr-TR" sz="2200" dirty="0" smtClean="0">
                <a:latin typeface="Tahoma" pitchFamily="34" charset="0"/>
                <a:cs typeface="Tahoma" pitchFamily="34" charset="0"/>
              </a:rPr>
              <a:t>de </a:t>
            </a:r>
            <a:r>
              <a:rPr lang="en-US" altLang="tr-TR" sz="2200" dirty="0" err="1">
                <a:latin typeface="Tahoma" pitchFamily="34" charset="0"/>
                <a:cs typeface="Tahoma" pitchFamily="34" charset="0"/>
              </a:rPr>
              <a:t>dikkat</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edecektir</a:t>
            </a:r>
            <a:r>
              <a:rPr lang="en-US" altLang="tr-TR" sz="2200" dirty="0">
                <a:latin typeface="Tahoma" pitchFamily="34" charset="0"/>
                <a:cs typeface="Tahoma" pitchFamily="34" charset="0"/>
              </a:rPr>
              <a:t>. </a:t>
            </a:r>
            <a:endParaRPr lang="tr-TR" altLang="tr-TR"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23" name="Rectangle 4"/>
          <p:cNvSpPr>
            <a:spLocks noChangeArrowheads="1"/>
          </p:cNvSpPr>
          <p:nvPr/>
        </p:nvSpPr>
        <p:spPr bwMode="auto">
          <a:xfrm>
            <a:off x="0" y="10"/>
            <a:ext cx="896290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KOŞULAR </a:t>
            </a:r>
            <a:r>
              <a:rPr lang="tr-TR" altLang="tr-TR" sz="3600" dirty="0">
                <a:solidFill>
                  <a:schemeClr val="bg1"/>
                </a:solidFill>
              </a:rPr>
              <a:t>– BAYRAK YARIŞMALARI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0725" name="Dikdörtgen 1"/>
          <p:cNvSpPr>
            <a:spLocks noChangeArrowheads="1"/>
          </p:cNvSpPr>
          <p:nvPr/>
        </p:nvSpPr>
        <p:spPr bwMode="auto">
          <a:xfrm>
            <a:off x="1611824" y="1058868"/>
            <a:ext cx="10291258" cy="3816429"/>
          </a:xfrm>
          <a:prstGeom prst="rect">
            <a:avLst/>
          </a:prstGeom>
          <a:noFill/>
          <a:ln w="9525">
            <a:noFill/>
            <a:miter lim="800000"/>
            <a:headEnd/>
            <a:tailEnd/>
          </a:ln>
        </p:spPr>
        <p:txBody>
          <a:bodyPr wrap="square">
            <a:spAutoFit/>
          </a:bodyPr>
          <a:lstStyle/>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170.4</a:t>
            </a:r>
          </a:p>
          <a:p>
            <a:pPr eaLnBrk="1" hangingPunct="1"/>
            <a:endParaRPr lang="tr-TR" altLang="tr-TR" sz="2200" dirty="0">
              <a:latin typeface="Tahoma" pitchFamily="34" charset="0"/>
              <a:cs typeface="Tahoma" pitchFamily="34" charset="0"/>
            </a:endParaRPr>
          </a:p>
          <a:p>
            <a:pPr eaLnBrk="1" hangingPunct="1"/>
            <a:r>
              <a:rPr lang="tr-TR" altLang="tr-TR" sz="2200" dirty="0" smtClean="0">
                <a:solidFill>
                  <a:srgbClr val="0070C0"/>
                </a:solidFill>
                <a:latin typeface="Tahoma" pitchFamily="34" charset="0"/>
                <a:cs typeface="Tahoma" pitchFamily="34" charset="0"/>
              </a:rPr>
              <a:t>     Bayrak yarışmalarında kontrol </a:t>
            </a:r>
            <a:r>
              <a:rPr lang="tr-TR" altLang="tr-TR" sz="2200" dirty="0">
                <a:solidFill>
                  <a:srgbClr val="0070C0"/>
                </a:solidFill>
                <a:latin typeface="Tahoma" pitchFamily="34" charset="0"/>
                <a:cs typeface="Tahoma" pitchFamily="34" charset="0"/>
              </a:rPr>
              <a:t>işaretleri: </a:t>
            </a:r>
          </a:p>
          <a:p>
            <a:pPr eaLnBrk="1" hangingPunct="1"/>
            <a:endParaRPr lang="tr-TR" altLang="tr-TR" sz="2200" b="1" dirty="0">
              <a:latin typeface="Tahoma" pitchFamily="34" charset="0"/>
              <a:cs typeface="Tahoma" pitchFamily="34" charset="0"/>
            </a:endParaRPr>
          </a:p>
          <a:p>
            <a:pPr eaLnBrk="1" hangingPunct="1"/>
            <a:r>
              <a:rPr lang="tr-TR" altLang="tr-TR" sz="2200" dirty="0" smtClean="0">
                <a:latin typeface="Tahoma" pitchFamily="34" charset="0"/>
                <a:cs typeface="Tahoma" pitchFamily="34" charset="0"/>
              </a:rPr>
              <a:t>     Bayrak </a:t>
            </a:r>
            <a:r>
              <a:rPr lang="tr-TR" altLang="tr-TR" sz="2200" dirty="0">
                <a:latin typeface="Tahoma" pitchFamily="34" charset="0"/>
                <a:cs typeface="Tahoma" pitchFamily="34" charset="0"/>
              </a:rPr>
              <a:t>yarışlarının tamamı ya da ilk kısmı kulvarlı koşulduğunda, sporcu kendi kulvarında, pist üzerinde </a:t>
            </a:r>
            <a:r>
              <a:rPr lang="tr-TR" altLang="tr-TR" sz="2200" dirty="0">
                <a:solidFill>
                  <a:srgbClr val="FF0000"/>
                </a:solidFill>
                <a:latin typeface="Tahoma" pitchFamily="34" charset="0"/>
                <a:cs typeface="Tahoma" pitchFamily="34" charset="0"/>
              </a:rPr>
              <a:t>bir adet kontrol işareti </a:t>
            </a:r>
            <a:r>
              <a:rPr lang="tr-TR" altLang="tr-TR" sz="2200" dirty="0">
                <a:latin typeface="Tahoma" pitchFamily="34" charset="0"/>
                <a:cs typeface="Tahoma" pitchFamily="34" charset="0"/>
              </a:rPr>
              <a:t>koyabilir. </a:t>
            </a:r>
            <a:endParaRPr lang="tr-TR" altLang="tr-TR" sz="2200" dirty="0" smtClean="0">
              <a:latin typeface="Tahoma" pitchFamily="34" charset="0"/>
              <a:cs typeface="Tahoma" pitchFamily="34" charset="0"/>
            </a:endParaRPr>
          </a:p>
          <a:p>
            <a:pPr eaLnBrk="1" hangingPunct="1"/>
            <a:endParaRPr lang="tr-TR" altLang="tr-TR" sz="2200" dirty="0">
              <a:latin typeface="Tahoma" pitchFamily="34" charset="0"/>
              <a:cs typeface="Tahoma" pitchFamily="34" charset="0"/>
            </a:endParaRPr>
          </a:p>
          <a:p>
            <a:pPr eaLnBrk="1" hangingPunct="1"/>
            <a:r>
              <a:rPr lang="tr-TR" altLang="tr-TR" sz="2200" dirty="0" smtClean="0">
                <a:latin typeface="Tahoma" pitchFamily="34" charset="0"/>
                <a:cs typeface="Tahoma" pitchFamily="34" charset="0"/>
              </a:rPr>
              <a:t>     Bu </a:t>
            </a:r>
            <a:r>
              <a:rPr lang="tr-TR" altLang="tr-TR" sz="2200" dirty="0">
                <a:latin typeface="Tahoma" pitchFamily="34" charset="0"/>
                <a:cs typeface="Tahoma" pitchFamily="34" charset="0"/>
              </a:rPr>
              <a:t>işaret en çok </a:t>
            </a:r>
            <a:r>
              <a:rPr lang="tr-TR" altLang="tr-TR" sz="2200" dirty="0">
                <a:solidFill>
                  <a:srgbClr val="FF0000"/>
                </a:solidFill>
                <a:latin typeface="Tahoma" pitchFamily="34" charset="0"/>
                <a:cs typeface="Tahoma" pitchFamily="34" charset="0"/>
              </a:rPr>
              <a:t>5cmx40cm</a:t>
            </a:r>
            <a:r>
              <a:rPr lang="tr-TR" altLang="tr-TR" sz="2200" dirty="0">
                <a:latin typeface="Tahoma" pitchFamily="34" charset="0"/>
                <a:cs typeface="Tahoma" pitchFamily="34" charset="0"/>
              </a:rPr>
              <a:t> boyutunda, pistteki daimi çizgilerle karışmayacak şekilde, farklı renkte yapışkanlı bant </a:t>
            </a:r>
            <a:r>
              <a:rPr lang="tr-TR" altLang="tr-TR" sz="2200" dirty="0" smtClean="0">
                <a:latin typeface="Tahoma" pitchFamily="34" charset="0"/>
                <a:cs typeface="Tahoma" pitchFamily="34" charset="0"/>
              </a:rPr>
              <a:t>olmalıdır</a:t>
            </a:r>
            <a:r>
              <a:rPr lang="tr-TR" altLang="tr-TR" sz="2200" dirty="0">
                <a:latin typeface="Tahoma" pitchFamily="34" charset="0"/>
                <a:cs typeface="Tahoma" pitchFamily="34" charset="0"/>
              </a:rPr>
              <a:t>. </a:t>
            </a:r>
            <a:endParaRPr lang="tr-TR" altLang="tr-TR" sz="2200" dirty="0" smtClean="0">
              <a:latin typeface="Tahoma" pitchFamily="34" charset="0"/>
              <a:cs typeface="Tahoma" pitchFamily="34" charset="0"/>
            </a:endParaRPr>
          </a:p>
          <a:p>
            <a:pPr eaLnBrk="1" hangingPunct="1"/>
            <a:endParaRPr lang="tr-TR" altLang="tr-TR" sz="2200" dirty="0">
              <a:latin typeface="Tahoma" pitchFamily="34" charset="0"/>
              <a:cs typeface="Tahoma" pitchFamily="34" charset="0"/>
            </a:endParaRPr>
          </a:p>
          <a:p>
            <a:pPr eaLnBrk="1" hangingPunct="1"/>
            <a:r>
              <a:rPr lang="tr-TR" altLang="tr-TR" sz="2200" dirty="0" smtClean="0">
                <a:latin typeface="Tahoma" pitchFamily="34" charset="0"/>
                <a:cs typeface="Tahoma" pitchFamily="34" charset="0"/>
              </a:rPr>
              <a:t>     Başka </a:t>
            </a:r>
            <a:r>
              <a:rPr lang="tr-TR" altLang="tr-TR" sz="2200" dirty="0">
                <a:latin typeface="Tahoma" pitchFamily="34" charset="0"/>
                <a:cs typeface="Tahoma" pitchFamily="34" charset="0"/>
              </a:rPr>
              <a:t>bir kontrol işareti </a:t>
            </a:r>
            <a:r>
              <a:rPr lang="tr-TR" altLang="tr-TR" sz="2200" dirty="0" smtClean="0">
                <a:latin typeface="Tahoma" pitchFamily="34" charset="0"/>
                <a:cs typeface="Tahoma" pitchFamily="34" charset="0"/>
              </a:rPr>
              <a:t>kullanılmasına müsaade edilmemelidir</a:t>
            </a:r>
            <a:r>
              <a:rPr lang="tr-TR" altLang="tr-TR" sz="2200" dirty="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747" name="Rectangle 4"/>
          <p:cNvSpPr>
            <a:spLocks noChangeArrowheads="1"/>
          </p:cNvSpPr>
          <p:nvPr/>
        </p:nvSpPr>
        <p:spPr bwMode="auto">
          <a:xfrm>
            <a:off x="0" y="10"/>
            <a:ext cx="6462218" cy="646331"/>
          </a:xfrm>
          <a:prstGeom prst="rect">
            <a:avLst/>
          </a:prstGeom>
          <a:noFill/>
          <a:ln w="9525">
            <a:noFill/>
            <a:miter lim="800000"/>
            <a:headEnd/>
            <a:tailEnd/>
          </a:ln>
        </p:spPr>
        <p:txBody>
          <a:bodyPr wrap="none">
            <a:spAutoFit/>
          </a:bodyPr>
          <a:lstStyle/>
          <a:p>
            <a:r>
              <a:rPr lang="tr-TR" altLang="tr-TR" sz="3600">
                <a:solidFill>
                  <a:schemeClr val="bg1"/>
                </a:solidFill>
              </a:rPr>
              <a:t>KOŞULAR – BAYRAK YARIŞMALARI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1749" name="Dikdörtgen 1"/>
          <p:cNvSpPr>
            <a:spLocks noChangeArrowheads="1"/>
          </p:cNvSpPr>
          <p:nvPr/>
        </p:nvSpPr>
        <p:spPr bwMode="auto">
          <a:xfrm>
            <a:off x="1596324" y="748132"/>
            <a:ext cx="6865751" cy="5570756"/>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170.18</a:t>
            </a: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4x100 m. bayrak </a:t>
            </a:r>
            <a:r>
              <a:rPr lang="tr-TR" altLang="tr-TR" sz="2200" dirty="0">
                <a:latin typeface="Tahoma" pitchFamily="34" charset="0"/>
                <a:cs typeface="Tahoma" pitchFamily="34" charset="0"/>
              </a:rPr>
              <a:t>yarışmalarında, </a:t>
            </a:r>
            <a:r>
              <a:rPr lang="tr-TR" altLang="tr-TR" sz="2200" dirty="0" smtClean="0">
                <a:latin typeface="Tahoma" pitchFamily="34" charset="0"/>
                <a:cs typeface="Tahoma" pitchFamily="34" charset="0"/>
              </a:rPr>
              <a:t>ilk koşucunun dışındaki </a:t>
            </a:r>
            <a:r>
              <a:rPr lang="tr-TR" altLang="tr-TR" sz="2200" dirty="0">
                <a:latin typeface="Tahoma" pitchFamily="34" charset="0"/>
                <a:cs typeface="Tahoma" pitchFamily="34" charset="0"/>
              </a:rPr>
              <a:t>sporcular, bayrak </a:t>
            </a:r>
            <a:r>
              <a:rPr lang="tr-TR" altLang="tr-TR" sz="2200" dirty="0" smtClean="0">
                <a:latin typeface="Tahoma" pitchFamily="34" charset="0"/>
                <a:cs typeface="Tahoma" pitchFamily="34" charset="0"/>
              </a:rPr>
              <a:t> değiştirme </a:t>
            </a:r>
            <a:r>
              <a:rPr lang="tr-TR" altLang="tr-TR" sz="2200" dirty="0">
                <a:latin typeface="Tahoma" pitchFamily="34" charset="0"/>
                <a:cs typeface="Tahoma" pitchFamily="34" charset="0"/>
              </a:rPr>
              <a:t>bölgesinin </a:t>
            </a:r>
            <a:endParaRPr lang="tr-TR" altLang="tr-TR" sz="2200" dirty="0" smtClean="0">
              <a:latin typeface="Tahoma" pitchFamily="34" charset="0"/>
              <a:cs typeface="Tahoma" pitchFamily="34" charset="0"/>
            </a:endParaRPr>
          </a:p>
          <a:p>
            <a:pPr eaLnBrk="1" hangingPunct="1"/>
            <a:r>
              <a:rPr lang="tr-TR" altLang="tr-TR" sz="2200" dirty="0" smtClean="0">
                <a:latin typeface="Tahoma" pitchFamily="34" charset="0"/>
                <a:cs typeface="Tahoma" pitchFamily="34" charset="0"/>
              </a:rPr>
              <a:t>dışında</a:t>
            </a:r>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10m.’lik hız alma  çizgisinin önünde olmayacak </a:t>
            </a:r>
            <a:r>
              <a:rPr lang="tr-TR" altLang="tr-TR" sz="2200" dirty="0">
                <a:latin typeface="Tahoma" pitchFamily="34" charset="0"/>
                <a:cs typeface="Tahoma" pitchFamily="34" charset="0"/>
              </a:rPr>
              <a:t>şekilde koşuya başlayabilir. </a:t>
            </a:r>
          </a:p>
          <a:p>
            <a:pPr eaLnBrk="1" hangingPunct="1"/>
            <a:endParaRPr lang="tr-TR" altLang="tr-TR" sz="2200" dirty="0" smtClean="0">
              <a:solidFill>
                <a:srgbClr val="FF0000"/>
              </a:solidFill>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Bu </a:t>
            </a:r>
            <a:r>
              <a:rPr lang="tr-TR" altLang="tr-TR" sz="2200" dirty="0">
                <a:latin typeface="Tahoma" pitchFamily="34" charset="0"/>
                <a:cs typeface="Tahoma" pitchFamily="34" charset="0"/>
              </a:rPr>
              <a:t>sınırı göstermek için her </a:t>
            </a:r>
            <a:r>
              <a:rPr lang="tr-TR" altLang="tr-TR" sz="2200" dirty="0" smtClean="0">
                <a:latin typeface="Tahoma" pitchFamily="34" charset="0"/>
                <a:cs typeface="Tahoma" pitchFamily="34" charset="0"/>
              </a:rPr>
              <a:t>kulvarda ayırt </a:t>
            </a:r>
            <a:r>
              <a:rPr lang="tr-TR" altLang="tr-TR" sz="2200" dirty="0">
                <a:latin typeface="Tahoma" pitchFamily="34" charset="0"/>
                <a:cs typeface="Tahoma" pitchFamily="34" charset="0"/>
              </a:rPr>
              <a:t>edici </a:t>
            </a:r>
            <a:r>
              <a:rPr lang="tr-TR" altLang="tr-TR" sz="2200" dirty="0" smtClean="0">
                <a:latin typeface="Tahoma" pitchFamily="34" charset="0"/>
                <a:cs typeface="Tahoma" pitchFamily="34" charset="0"/>
              </a:rPr>
              <a:t>bir çizgi </a:t>
            </a:r>
            <a:r>
              <a:rPr lang="tr-TR" altLang="tr-TR" sz="2200" dirty="0">
                <a:latin typeface="Tahoma" pitchFamily="34" charset="0"/>
                <a:cs typeface="Tahoma" pitchFamily="34" charset="0"/>
              </a:rPr>
              <a:t>bulunmalıdır. Eğer bir </a:t>
            </a:r>
            <a:r>
              <a:rPr lang="tr-TR" altLang="tr-TR" sz="2200" dirty="0" smtClean="0">
                <a:latin typeface="Tahoma" pitchFamily="34" charset="0"/>
                <a:cs typeface="Tahoma" pitchFamily="34" charset="0"/>
              </a:rPr>
              <a:t>sporcu hız alma alanından önce koşuya başlar ya da hız alma alanı içerisinde bayrak değiştirirse takımı diskalifiye edilmelidir. </a:t>
            </a:r>
          </a:p>
          <a:p>
            <a:pPr eaLnBrk="1" hangingPunct="1"/>
            <a:endParaRPr lang="tr-TR" altLang="tr-TR" sz="2200" dirty="0" smtClean="0">
              <a:solidFill>
                <a:srgbClr val="FF0000"/>
              </a:solidFill>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4x400m. Bayrak yarışmalarında 10m.’lik hız alma alanı kullanılmaz, bayrak 20m.’lik alanda verilip alınmalıdır.</a:t>
            </a:r>
          </a:p>
          <a:p>
            <a:pPr eaLnBrk="1" hangingPunct="1"/>
            <a:r>
              <a:rPr lang="tr-TR" altLang="tr-TR" sz="2200" dirty="0" smtClean="0">
                <a:latin typeface="Tahoma" pitchFamily="34" charset="0"/>
                <a:cs typeface="Tahoma" pitchFamily="34" charset="0"/>
              </a:rPr>
              <a:t> </a:t>
            </a:r>
            <a:endParaRPr lang="tr-TR" altLang="tr-TR" sz="2400" dirty="0">
              <a:latin typeface="Tahoma" pitchFamily="34" charset="0"/>
              <a:cs typeface="Tahoma" pitchFamily="34" charset="0"/>
            </a:endParaRPr>
          </a:p>
          <a:p>
            <a:pPr eaLnBrk="1" hangingPunct="1"/>
            <a:endParaRPr lang="tr-TR" altLang="tr-TR" sz="2400" dirty="0">
              <a:latin typeface="Tahoma" pitchFamily="34" charset="0"/>
              <a:cs typeface="Tahoma" pitchFamily="34" charset="0"/>
            </a:endParaRPr>
          </a:p>
        </p:txBody>
      </p:sp>
      <p:pic>
        <p:nvPicPr>
          <p:cNvPr id="31750" name="Picture 7" descr="http://sprintathletics.com/wp-content/uploads/2011/05/36319_w600xh400.jpg"/>
          <p:cNvPicPr>
            <a:picLocks noChangeAspect="1" noChangeArrowheads="1"/>
          </p:cNvPicPr>
          <p:nvPr/>
        </p:nvPicPr>
        <p:blipFill>
          <a:blip r:embed="rId3" cstate="print"/>
          <a:srcRect/>
          <a:stretch>
            <a:fillRect/>
          </a:stretch>
        </p:blipFill>
        <p:spPr bwMode="auto">
          <a:xfrm>
            <a:off x="7872044" y="508963"/>
            <a:ext cx="4087481" cy="27234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62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TextBox 6"/>
          <p:cNvSpPr txBox="1">
            <a:spLocks noChangeArrowheads="1"/>
          </p:cNvSpPr>
          <p:nvPr/>
        </p:nvSpPr>
        <p:spPr bwMode="auto">
          <a:xfrm>
            <a:off x="1476968" y="918876"/>
            <a:ext cx="9919172" cy="3847207"/>
          </a:xfrm>
          <a:prstGeom prst="rect">
            <a:avLst/>
          </a:prstGeom>
          <a:noFill/>
          <a:ln w="9525">
            <a:noFill/>
            <a:miter lim="800000"/>
            <a:headEnd/>
            <a:tailEnd/>
          </a:ln>
        </p:spPr>
        <p:txBody>
          <a:bodyPr wrap="square">
            <a:spAutoFit/>
          </a:bodyPr>
          <a:lstStyle/>
          <a:p>
            <a:pPr lvl="0"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170.20</a:t>
            </a:r>
            <a:endParaRPr lang="tr-TR" altLang="tr-TR" sz="2200" u="sng" dirty="0">
              <a:solidFill>
                <a:srgbClr val="FF0000"/>
              </a:solidFill>
              <a:latin typeface="Tahoma" pitchFamily="34" charset="0"/>
              <a:cs typeface="Tahoma" pitchFamily="34" charset="0"/>
            </a:endParaRPr>
          </a:p>
          <a:p>
            <a:pPr lvl="0" eaLnBrk="1" hangingPunct="1"/>
            <a:r>
              <a:rPr lang="tr-TR" altLang="tr-TR" sz="2200" dirty="0" smtClean="0">
                <a:solidFill>
                  <a:srgbClr val="FF0000"/>
                </a:solidFill>
                <a:latin typeface="Tahoma" pitchFamily="34" charset="0"/>
                <a:cs typeface="Tahoma" pitchFamily="34" charset="0"/>
              </a:rPr>
              <a:t>      </a:t>
            </a:r>
          </a:p>
          <a:p>
            <a:pPr lvl="0" eaLnBrk="1" hangingPunct="1"/>
            <a:r>
              <a:rPr lang="tr-TR" altLang="tr-TR" sz="2200" dirty="0" smtClean="0">
                <a:solidFill>
                  <a:srgbClr val="FF0000"/>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4x400 </a:t>
            </a:r>
            <a:r>
              <a:rPr lang="tr-TR" altLang="tr-TR" sz="2200" dirty="0">
                <a:solidFill>
                  <a:prstClr val="black"/>
                </a:solidFill>
                <a:latin typeface="Tahoma" pitchFamily="34" charset="0"/>
                <a:cs typeface="Tahoma" pitchFamily="34" charset="0"/>
              </a:rPr>
              <a:t>m. bayrak </a:t>
            </a:r>
            <a:r>
              <a:rPr lang="tr-TR" altLang="tr-TR" sz="2200" dirty="0" smtClean="0">
                <a:solidFill>
                  <a:prstClr val="black"/>
                </a:solidFill>
                <a:latin typeface="Tahoma" pitchFamily="34" charset="0"/>
                <a:cs typeface="Tahoma" pitchFamily="34" charset="0"/>
              </a:rPr>
              <a:t>yarışmalarında, 3. ve 4. </a:t>
            </a:r>
          </a:p>
          <a:p>
            <a:pPr lvl="0" eaLnBrk="1" hangingPunct="1"/>
            <a:r>
              <a:rPr lang="tr-TR" altLang="tr-TR" sz="2200" dirty="0" smtClean="0">
                <a:solidFill>
                  <a:prstClr val="black"/>
                </a:solidFill>
                <a:latin typeface="Tahoma" pitchFamily="34" charset="0"/>
                <a:cs typeface="Tahoma" pitchFamily="34" charset="0"/>
              </a:rPr>
              <a:t>   sırada koşan sporcular görevli hakemin</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talimatına göre takım elemanlarının son</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viraja (200m. </a:t>
            </a:r>
            <a:r>
              <a:rPr lang="tr-TR" altLang="tr-TR" sz="2200" dirty="0">
                <a:solidFill>
                  <a:prstClr val="black"/>
                </a:solidFill>
                <a:latin typeface="Tahoma" pitchFamily="34" charset="0"/>
                <a:cs typeface="Tahoma" pitchFamily="34" charset="0"/>
              </a:rPr>
              <a:t>k</a:t>
            </a:r>
            <a:r>
              <a:rPr lang="tr-TR" altLang="tr-TR" sz="2200" dirty="0" smtClean="0">
                <a:solidFill>
                  <a:prstClr val="black"/>
                </a:solidFill>
                <a:latin typeface="Tahoma" pitchFamily="34" charset="0"/>
                <a:cs typeface="Tahoma" pitchFamily="34" charset="0"/>
              </a:rPr>
              <a:t>öşesi) girdiği sırayla aynı</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sırada (içten dışa doğru) bekleme yerinde</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pozisyon almalıdır.</a:t>
            </a:r>
          </a:p>
          <a:p>
            <a:pPr lvl="0" eaLnBrk="1" hangingPunct="1"/>
            <a:endParaRPr lang="tr-TR" altLang="tr-TR" sz="2200" dirty="0">
              <a:solidFill>
                <a:prstClr val="black"/>
              </a:solidFill>
              <a:latin typeface="Tahoma" pitchFamily="34" charset="0"/>
              <a:cs typeface="Tahoma" pitchFamily="34" charset="0"/>
            </a:endParaRPr>
          </a:p>
          <a:p>
            <a:pPr lvl="0" eaLnBrk="1" hangingPunct="1"/>
            <a:r>
              <a:rPr lang="tr-TR" altLang="tr-TR" sz="2200" dirty="0" smtClean="0">
                <a:solidFill>
                  <a:prstClr val="black"/>
                </a:solidFill>
                <a:latin typeface="Tahoma" pitchFamily="34" charset="0"/>
                <a:cs typeface="Tahoma" pitchFamily="34" charset="0"/>
              </a:rPr>
              <a:t>   </a:t>
            </a:r>
          </a:p>
          <a:p>
            <a:pPr lvl="0" eaLnBrk="1" hangingPunct="1"/>
            <a:endParaRPr lang="tr-TR" altLang="tr-TR" sz="2400" dirty="0">
              <a:latin typeface="Tahoma" pitchFamily="34" charset="0"/>
              <a:ea typeface="Tahoma" pitchFamily="34" charset="0"/>
              <a:cs typeface="Tahoma" pitchFamily="34" charset="0"/>
            </a:endParaRPr>
          </a:p>
        </p:txBody>
      </p:sp>
      <p:pic>
        <p:nvPicPr>
          <p:cNvPr id="7169" name="Picture 1" descr="C:\Users\Müslüm Aksakal\Desktop\18897_1454883514823582_5514206076598755894_n.jpg"/>
          <p:cNvPicPr>
            <a:picLocks noChangeAspect="1" noChangeArrowheads="1"/>
          </p:cNvPicPr>
          <p:nvPr/>
        </p:nvPicPr>
        <p:blipFill>
          <a:blip r:embed="rId3" cstate="print"/>
          <a:srcRect/>
          <a:stretch>
            <a:fillRect/>
          </a:stretch>
        </p:blipFill>
        <p:spPr bwMode="auto">
          <a:xfrm>
            <a:off x="6328122" y="2726459"/>
            <a:ext cx="4689986" cy="259653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62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KOŞULAR </a:t>
            </a:r>
            <a:r>
              <a:rPr lang="tr-TR" altLang="tr-TR" sz="3600" dirty="0">
                <a:solidFill>
                  <a:schemeClr val="bg1"/>
                </a:solidFill>
              </a:rPr>
              <a:t>– YARDIMCI HAKEMLER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TextBox 6"/>
          <p:cNvSpPr txBox="1">
            <a:spLocks noChangeArrowheads="1"/>
          </p:cNvSpPr>
          <p:nvPr/>
        </p:nvSpPr>
        <p:spPr bwMode="auto">
          <a:xfrm>
            <a:off x="1476967" y="918876"/>
            <a:ext cx="10715033" cy="6894195"/>
          </a:xfrm>
          <a:prstGeom prst="rect">
            <a:avLst/>
          </a:prstGeom>
          <a:noFill/>
          <a:ln w="9525">
            <a:noFill/>
            <a:miter lim="800000"/>
            <a:headEnd/>
            <a:tailEnd/>
          </a:ln>
        </p:spPr>
        <p:txBody>
          <a:bodyPr wrap="square">
            <a:spAutoFit/>
          </a:bodyPr>
          <a:lstStyle/>
          <a:p>
            <a:pPr lvl="0"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170.20</a:t>
            </a:r>
            <a:endParaRPr lang="tr-TR" altLang="tr-TR" sz="2200" u="sng" dirty="0">
              <a:solidFill>
                <a:srgbClr val="FF0000"/>
              </a:solidFill>
              <a:latin typeface="Tahoma" pitchFamily="34" charset="0"/>
              <a:cs typeface="Tahoma" pitchFamily="34" charset="0"/>
            </a:endParaRPr>
          </a:p>
          <a:p>
            <a:pPr lvl="0" eaLnBrk="1" hangingPunct="1"/>
            <a:r>
              <a:rPr lang="tr-TR" altLang="tr-TR" sz="2200" dirty="0" smtClean="0">
                <a:solidFill>
                  <a:srgbClr val="FF0000"/>
                </a:solidFill>
                <a:latin typeface="Tahoma" pitchFamily="34" charset="0"/>
                <a:cs typeface="Tahoma" pitchFamily="34" charset="0"/>
              </a:rPr>
              <a:t>      </a:t>
            </a:r>
          </a:p>
          <a:p>
            <a:pPr lvl="0" eaLnBrk="1" hangingPunct="1"/>
            <a:r>
              <a:rPr lang="tr-TR" altLang="tr-TR" sz="2200" dirty="0" smtClean="0">
                <a:solidFill>
                  <a:srgbClr val="FF0000"/>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Bayrağı getiren sporcu bu noktayı geçtiğinde,</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bekleyen sporcu sırasını korumalı ve bayrak</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değiştirme bölgesinin başındaki pozisyonunu</a:t>
            </a:r>
          </a:p>
          <a:p>
            <a:pPr lvl="0" eaLnBrk="1" hangingPunct="1"/>
            <a:r>
              <a:rPr lang="tr-TR" altLang="tr-TR" sz="2200" dirty="0">
                <a:solidFill>
                  <a:prstClr val="black"/>
                </a:solidFill>
                <a:latin typeface="Tahoma" pitchFamily="34" charset="0"/>
                <a:cs typeface="Tahoma" pitchFamily="34" charset="0"/>
              </a:rPr>
              <a:t> </a:t>
            </a:r>
            <a:r>
              <a:rPr lang="tr-TR" altLang="tr-TR" sz="2200" dirty="0" smtClean="0">
                <a:solidFill>
                  <a:prstClr val="black"/>
                </a:solidFill>
                <a:latin typeface="Tahoma" pitchFamily="34" charset="0"/>
                <a:cs typeface="Tahoma" pitchFamily="34" charset="0"/>
              </a:rPr>
              <a:t>  (diziliş sırasını) değiştirmemelidir.</a:t>
            </a:r>
          </a:p>
          <a:p>
            <a:pPr lvl="0" eaLnBrk="1" hangingPunct="1"/>
            <a:r>
              <a:rPr lang="tr-TR" altLang="tr-TR" sz="2200" dirty="0" smtClean="0">
                <a:solidFill>
                  <a:srgbClr val="002060"/>
                </a:solidFill>
                <a:latin typeface="Tahoma" pitchFamily="34" charset="0"/>
                <a:cs typeface="Tahoma" pitchFamily="34" charset="0"/>
              </a:rPr>
              <a:t>   Bu kurala uymayan, bekleme sırasını değiştiren</a:t>
            </a:r>
          </a:p>
          <a:p>
            <a:pPr lvl="0" eaLnBrk="1" hangingPunct="1"/>
            <a:r>
              <a:rPr lang="tr-TR" altLang="tr-TR" sz="2200" dirty="0" smtClean="0">
                <a:solidFill>
                  <a:srgbClr val="002060"/>
                </a:solidFill>
                <a:latin typeface="Tahoma" pitchFamily="34" charset="0"/>
                <a:cs typeface="Tahoma" pitchFamily="34" charset="0"/>
              </a:rPr>
              <a:t>   sporcu, takımının diskalifiye olmasına neden </a:t>
            </a:r>
          </a:p>
          <a:p>
            <a:pPr lvl="0" eaLnBrk="1" hangingPunct="1"/>
            <a:r>
              <a:rPr lang="tr-TR" altLang="tr-TR" sz="2200" dirty="0" smtClean="0">
                <a:solidFill>
                  <a:srgbClr val="002060"/>
                </a:solidFill>
                <a:latin typeface="Tahoma" pitchFamily="34" charset="0"/>
                <a:cs typeface="Tahoma" pitchFamily="34" charset="0"/>
              </a:rPr>
              <a:t>   olacaktır.</a:t>
            </a:r>
          </a:p>
          <a:p>
            <a:pPr lvl="0" eaLnBrk="1" hangingPunct="1"/>
            <a:endParaRPr lang="tr-TR" altLang="tr-TR" sz="2200" dirty="0" smtClean="0">
              <a:solidFill>
                <a:prstClr val="black"/>
              </a:solidFill>
              <a:latin typeface="Tahoma" pitchFamily="34" charset="0"/>
              <a:cs typeface="Tahoma" pitchFamily="34" charset="0"/>
            </a:endParaRPr>
          </a:p>
          <a:p>
            <a:pPr lvl="0" eaLnBrk="1" hangingPunct="1"/>
            <a:r>
              <a:rPr lang="tr-TR" altLang="tr-TR" sz="2200" dirty="0" smtClean="0">
                <a:solidFill>
                  <a:prstClr val="black"/>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170.20/6</a:t>
            </a:r>
          </a:p>
          <a:p>
            <a:pPr lvl="0" eaLnBrk="1" hangingPunct="1"/>
            <a:r>
              <a:rPr lang="tr-TR" altLang="tr-TR" sz="2200" dirty="0" smtClean="0">
                <a:solidFill>
                  <a:srgbClr val="002060"/>
                </a:solidFill>
                <a:latin typeface="Tahoma" pitchFamily="34" charset="0"/>
                <a:cs typeface="Tahoma" pitchFamily="34" charset="0"/>
              </a:rPr>
              <a:t>   </a:t>
            </a:r>
            <a:r>
              <a:rPr lang="tr-TR" altLang="tr-TR" sz="2200" dirty="0" smtClean="0">
                <a:latin typeface="Tahoma" pitchFamily="34" charset="0"/>
                <a:cs typeface="Tahoma" pitchFamily="34" charset="0"/>
              </a:rPr>
              <a:t>Bayrağı düşürmek bir diskalifiye nedeni değildir ancak bayrak düşüren sporcu     </a:t>
            </a:r>
          </a:p>
          <a:p>
            <a:pPr lvl="0" eaLnBrk="1" hangingPunct="1"/>
            <a:r>
              <a:rPr lang="tr-TR" altLang="tr-TR" sz="2200" dirty="0" smtClean="0">
                <a:latin typeface="Tahoma" pitchFamily="34" charset="0"/>
                <a:cs typeface="Tahoma" pitchFamily="34" charset="0"/>
              </a:rPr>
              <a:t>   tarafından alınmalıdır.Düşüren sporcu, bayrak sopasını almak için kulvar</a:t>
            </a:r>
          </a:p>
          <a:p>
            <a:pPr lvl="0" eaLnBrk="1" hangingPunct="1"/>
            <a:r>
              <a:rPr lang="tr-TR" altLang="tr-TR" sz="2200" dirty="0" smtClean="0">
                <a:latin typeface="Tahoma" pitchFamily="34" charset="0"/>
                <a:cs typeface="Tahoma" pitchFamily="34" charset="0"/>
              </a:rPr>
              <a:t>   değiştirebilir, fakat koşulacak mesafeyi kısaltmamalı ve rakiplerini engellememelidir.</a:t>
            </a:r>
          </a:p>
          <a:p>
            <a:pPr lvl="0" eaLnBrk="1" hangingPunct="1"/>
            <a:endParaRPr lang="tr-TR" altLang="tr-TR" sz="2200" dirty="0" smtClean="0">
              <a:latin typeface="Tahoma" pitchFamily="34" charset="0"/>
              <a:cs typeface="Tahoma" pitchFamily="34" charset="0"/>
            </a:endParaRPr>
          </a:p>
          <a:p>
            <a:pPr lvl="0" eaLnBrk="1" hangingPunct="1"/>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hlinkClick r:id="rId3"/>
              </a:rPr>
              <a:t>VİDEO 6</a:t>
            </a:r>
            <a:endParaRPr lang="tr-TR" altLang="tr-TR" sz="2200" dirty="0" smtClean="0">
              <a:solidFill>
                <a:srgbClr val="FF0000"/>
              </a:solidFill>
              <a:latin typeface="Tahoma" pitchFamily="34" charset="0"/>
              <a:cs typeface="Tahoma" pitchFamily="34" charset="0"/>
            </a:endParaRPr>
          </a:p>
          <a:p>
            <a:pPr lvl="0" eaLnBrk="1" hangingPunct="1"/>
            <a:r>
              <a:rPr lang="tr-TR" altLang="tr-TR" sz="2200" dirty="0" smtClean="0">
                <a:latin typeface="Tahoma" pitchFamily="34" charset="0"/>
                <a:cs typeface="Tahoma" pitchFamily="34" charset="0"/>
              </a:rPr>
              <a:t>   </a:t>
            </a:r>
          </a:p>
          <a:p>
            <a:pPr lvl="0" eaLnBrk="1" hangingPunct="1"/>
            <a:endParaRPr lang="tr-TR" altLang="tr-TR" sz="2200" dirty="0">
              <a:solidFill>
                <a:prstClr val="black"/>
              </a:solidFill>
              <a:latin typeface="Tahoma" pitchFamily="34" charset="0"/>
              <a:cs typeface="Tahoma" pitchFamily="34" charset="0"/>
            </a:endParaRPr>
          </a:p>
          <a:p>
            <a:pPr lvl="0" eaLnBrk="1" hangingPunct="1"/>
            <a:r>
              <a:rPr lang="tr-TR" altLang="tr-TR" sz="2200" dirty="0" smtClean="0">
                <a:solidFill>
                  <a:prstClr val="black"/>
                </a:solidFill>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   </a:t>
            </a:r>
          </a:p>
          <a:p>
            <a:pPr lvl="0" eaLnBrk="1" hangingPunct="1"/>
            <a:endParaRPr lang="tr-TR" altLang="tr-TR" sz="2400" dirty="0">
              <a:latin typeface="Tahoma" pitchFamily="34" charset="0"/>
              <a:ea typeface="Tahoma" pitchFamily="34" charset="0"/>
              <a:cs typeface="Tahoma" pitchFamily="34" charset="0"/>
            </a:endParaRPr>
          </a:p>
        </p:txBody>
      </p:sp>
      <p:pic>
        <p:nvPicPr>
          <p:cNvPr id="9" name="Picture 6" descr="4x400 m. 2.3. adamlar bayrak veri+şi,al¦-+ş¦-.jpg"/>
          <p:cNvPicPr>
            <a:picLocks noChangeAspect="1"/>
          </p:cNvPicPr>
          <p:nvPr/>
        </p:nvPicPr>
        <p:blipFill>
          <a:blip r:embed="rId4" cstate="print"/>
          <a:srcRect/>
          <a:stretch>
            <a:fillRect/>
          </a:stretch>
        </p:blipFill>
        <p:spPr bwMode="auto">
          <a:xfrm>
            <a:off x="7388941" y="1067156"/>
            <a:ext cx="4803059" cy="275662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19" name="Rectangle 4"/>
          <p:cNvSpPr>
            <a:spLocks noChangeArrowheads="1"/>
          </p:cNvSpPr>
          <p:nvPr/>
        </p:nvSpPr>
        <p:spPr bwMode="auto">
          <a:xfrm>
            <a:off x="0" y="10"/>
            <a:ext cx="674415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ÇIKIŞ</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922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9222" name="Text Box 2"/>
          <p:cNvSpPr txBox="1">
            <a:spLocks noChangeArrowheads="1"/>
          </p:cNvSpPr>
          <p:nvPr/>
        </p:nvSpPr>
        <p:spPr bwMode="auto">
          <a:xfrm>
            <a:off x="1693889" y="811816"/>
            <a:ext cx="9983763" cy="6186309"/>
          </a:xfrm>
          <a:prstGeom prst="rect">
            <a:avLst/>
          </a:prstGeom>
          <a:noFill/>
          <a:ln w="9525">
            <a:noFill/>
            <a:miter lim="800000"/>
            <a:headEnd/>
            <a:tailEnd/>
          </a:ln>
        </p:spPr>
        <p:txBody>
          <a:bodyPr wrap="square">
            <a:spAutoFit/>
          </a:bodyPr>
          <a:lstStyle/>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162.6 </a:t>
            </a:r>
          </a:p>
          <a:p>
            <a:pPr algn="just" eaLnBrk="1" hangingPunct="1"/>
            <a:r>
              <a:rPr lang="tr-TR" altLang="tr-TR" sz="2200" dirty="0" smtClean="0">
                <a:solidFill>
                  <a:srgbClr val="FF0000"/>
                </a:solidFill>
                <a:latin typeface="Tahoma" pitchFamily="34" charset="0"/>
                <a:cs typeface="Tahoma" pitchFamily="34" charset="0"/>
              </a:rPr>
              <a:t>       Not </a:t>
            </a:r>
            <a:r>
              <a:rPr lang="tr-TR" altLang="tr-TR" sz="2200" dirty="0">
                <a:solidFill>
                  <a:srgbClr val="FF0000"/>
                </a:solidFill>
                <a:latin typeface="Tahoma" pitchFamily="34" charset="0"/>
                <a:cs typeface="Tahoma" pitchFamily="34" charset="0"/>
              </a:rPr>
              <a:t>(i): </a:t>
            </a:r>
            <a:endParaRPr lang="tr-TR" altLang="tr-TR" sz="2200" dirty="0" smtClean="0">
              <a:solidFill>
                <a:srgbClr val="FF0000"/>
              </a:solidFill>
              <a:latin typeface="Tahoma" pitchFamily="34" charset="0"/>
              <a:cs typeface="Tahoma" pitchFamily="34" charset="0"/>
            </a:endParaRPr>
          </a:p>
          <a:p>
            <a:pPr algn="just"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Alçak çıkışlı koşularda Atletin ayağının </a:t>
            </a:r>
            <a:r>
              <a:rPr lang="tr-TR" altLang="tr-TR" sz="2200" dirty="0">
                <a:latin typeface="Tahoma" pitchFamily="34" charset="0"/>
                <a:cs typeface="Tahoma" pitchFamily="34" charset="0"/>
              </a:rPr>
              <a:t>(ayaklarının), çıkış takozunun ayaklığı (ayaklıkları) </a:t>
            </a:r>
            <a:r>
              <a:rPr lang="tr-TR" altLang="tr-TR" sz="2200" dirty="0" smtClean="0">
                <a:latin typeface="Tahoma" pitchFamily="34" charset="0"/>
                <a:cs typeface="Tahoma" pitchFamily="34" charset="0"/>
              </a:rPr>
              <a:t>ile </a:t>
            </a:r>
            <a:r>
              <a:rPr lang="tr-TR" altLang="tr-TR" sz="2200" dirty="0">
                <a:latin typeface="Tahoma" pitchFamily="34" charset="0"/>
                <a:cs typeface="Tahoma" pitchFamily="34" charset="0"/>
              </a:rPr>
              <a:t>ya da elinin (ellerinin) zemin ile temasının kesilmesini içermeyen veya </a:t>
            </a:r>
            <a:r>
              <a:rPr lang="tr-TR" altLang="tr-TR" sz="2200" dirty="0" smtClean="0">
                <a:latin typeface="Tahoma" pitchFamily="34" charset="0"/>
                <a:cs typeface="Tahoma" pitchFamily="34" charset="0"/>
              </a:rPr>
              <a:t>bu </a:t>
            </a:r>
            <a:r>
              <a:rPr lang="tr-TR" altLang="tr-TR" sz="2200" dirty="0">
                <a:latin typeface="Tahoma" pitchFamily="34" charset="0"/>
                <a:cs typeface="Tahoma" pitchFamily="34" charset="0"/>
              </a:rPr>
              <a:t>şekilde sonuçlanmayan herhangi bir hareketi, çıkış hareketinin </a:t>
            </a:r>
            <a:r>
              <a:rPr lang="tr-TR" altLang="tr-TR" sz="2200" dirty="0" smtClean="0">
                <a:latin typeface="Tahoma" pitchFamily="34" charset="0"/>
                <a:cs typeface="Tahoma" pitchFamily="34" charset="0"/>
              </a:rPr>
              <a:t>başlangıcı </a:t>
            </a:r>
            <a:r>
              <a:rPr lang="tr-TR" altLang="tr-TR" sz="2200" dirty="0">
                <a:latin typeface="Tahoma" pitchFamily="34" charset="0"/>
                <a:cs typeface="Tahoma" pitchFamily="34" charset="0"/>
              </a:rPr>
              <a:t>kabul edilmeyecektir. Böyle bir durumda, eğer uygunsa, disiplin </a:t>
            </a:r>
            <a:r>
              <a:rPr lang="tr-TR" altLang="tr-TR" sz="2200" dirty="0" smtClean="0">
                <a:latin typeface="Tahoma" pitchFamily="34" charset="0"/>
                <a:cs typeface="Tahoma" pitchFamily="34" charset="0"/>
              </a:rPr>
              <a:t>suçu </a:t>
            </a:r>
            <a:r>
              <a:rPr lang="tr-TR" altLang="tr-TR" sz="2200" dirty="0">
                <a:latin typeface="Tahoma" pitchFamily="34" charset="0"/>
                <a:cs typeface="Tahoma" pitchFamily="34" charset="0"/>
              </a:rPr>
              <a:t>uyarısı (</a:t>
            </a:r>
            <a:r>
              <a:rPr lang="tr-TR" altLang="tr-TR" sz="2200" b="1" dirty="0">
                <a:solidFill>
                  <a:srgbClr val="FFC000"/>
                </a:solidFill>
                <a:latin typeface="Tahoma" pitchFamily="34" charset="0"/>
                <a:cs typeface="Tahoma" pitchFamily="34" charset="0"/>
              </a:rPr>
              <a:t>sarı </a:t>
            </a:r>
            <a:r>
              <a:rPr lang="tr-TR" altLang="tr-TR" sz="2200" dirty="0">
                <a:latin typeface="Tahoma" pitchFamily="34" charset="0"/>
                <a:cs typeface="Tahoma" pitchFamily="34" charset="0"/>
              </a:rPr>
              <a:t>kart) söz konusu olabilir.</a:t>
            </a:r>
          </a:p>
          <a:p>
            <a:pPr algn="just">
              <a:lnSpc>
                <a:spcPct val="110000"/>
              </a:lnSpc>
            </a:pPr>
            <a:endParaRPr lang="tr-TR" altLang="tr-TR" sz="2200" dirty="0">
              <a:latin typeface="Tahoma" pitchFamily="34" charset="0"/>
              <a:cs typeface="Tahoma" pitchFamily="34" charset="0"/>
            </a:endParaRPr>
          </a:p>
          <a:p>
            <a:pPr algn="just">
              <a:lnSpc>
                <a:spcPct val="110000"/>
              </a:lnSpc>
            </a:pPr>
            <a:r>
              <a:rPr lang="tr-TR" altLang="tr-TR" sz="2200" dirty="0" smtClean="0">
                <a:solidFill>
                  <a:srgbClr val="FF0000"/>
                </a:solidFill>
                <a:latin typeface="Tahoma" pitchFamily="34" charset="0"/>
                <a:cs typeface="Tahoma" pitchFamily="34" charset="0"/>
              </a:rPr>
              <a:t>       </a:t>
            </a:r>
          </a:p>
          <a:p>
            <a:pPr algn="just">
              <a:lnSpc>
                <a:spcPct val="110000"/>
              </a:lnSpc>
            </a:pPr>
            <a:endParaRPr lang="tr-TR" altLang="tr-TR" sz="2200" dirty="0" smtClean="0">
              <a:solidFill>
                <a:srgbClr val="FF0000"/>
              </a:solidFill>
              <a:latin typeface="Tahoma" pitchFamily="34" charset="0"/>
              <a:cs typeface="Tahoma" pitchFamily="34" charset="0"/>
            </a:endParaRPr>
          </a:p>
          <a:p>
            <a:pPr algn="just">
              <a:lnSpc>
                <a:spcPct val="110000"/>
              </a:lnSpc>
            </a:pPr>
            <a:endParaRPr lang="tr-TR" altLang="tr-TR" sz="2200" dirty="0" smtClean="0">
              <a:solidFill>
                <a:srgbClr val="FF0000"/>
              </a:solidFill>
              <a:latin typeface="Tahoma" pitchFamily="34" charset="0"/>
              <a:cs typeface="Tahoma" pitchFamily="34" charset="0"/>
            </a:endParaRPr>
          </a:p>
          <a:p>
            <a:pPr algn="just">
              <a:lnSpc>
                <a:spcPct val="110000"/>
              </a:lnSpc>
            </a:pPr>
            <a:endParaRPr lang="tr-TR" altLang="tr-TR" sz="2200" dirty="0" smtClean="0">
              <a:solidFill>
                <a:srgbClr val="FF0000"/>
              </a:solidFill>
              <a:latin typeface="Tahoma" pitchFamily="34" charset="0"/>
              <a:cs typeface="Tahoma" pitchFamily="34" charset="0"/>
            </a:endParaRPr>
          </a:p>
          <a:p>
            <a:pPr algn="just">
              <a:lnSpc>
                <a:spcPct val="110000"/>
              </a:lnSpc>
            </a:pPr>
            <a:r>
              <a:rPr lang="tr-TR" altLang="tr-TR" sz="2200" dirty="0" smtClean="0">
                <a:solidFill>
                  <a:srgbClr val="FF0000"/>
                </a:solidFill>
                <a:latin typeface="Tahoma" pitchFamily="34" charset="0"/>
                <a:cs typeface="Tahoma" pitchFamily="34" charset="0"/>
              </a:rPr>
              <a:t>Not (</a:t>
            </a:r>
            <a:r>
              <a:rPr lang="tr-TR" altLang="tr-TR" sz="2200" dirty="0" err="1" smtClean="0">
                <a:solidFill>
                  <a:srgbClr val="FF0000"/>
                </a:solidFill>
                <a:latin typeface="Tahoma" pitchFamily="34" charset="0"/>
                <a:cs typeface="Tahoma" pitchFamily="34" charset="0"/>
              </a:rPr>
              <a:t>ii</a:t>
            </a:r>
            <a:r>
              <a:rPr lang="tr-TR" altLang="tr-TR" sz="2200" dirty="0" smtClean="0">
                <a:solidFill>
                  <a:srgbClr val="FF0000"/>
                </a:solidFill>
                <a:latin typeface="Tahoma" pitchFamily="34" charset="0"/>
                <a:cs typeface="Tahoma" pitchFamily="34" charset="0"/>
              </a:rPr>
              <a:t>):</a:t>
            </a:r>
          </a:p>
          <a:p>
            <a:pPr algn="just">
              <a:lnSpc>
                <a:spcPct val="110000"/>
              </a:lnSpc>
            </a:pPr>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Yüksek çıkışlı (ayakta çıkılan) </a:t>
            </a:r>
            <a:r>
              <a:rPr lang="tr-TR" altLang="tr-TR" sz="2200" dirty="0">
                <a:latin typeface="Tahoma" pitchFamily="34" charset="0"/>
                <a:cs typeface="Tahoma" pitchFamily="34" charset="0"/>
              </a:rPr>
              <a:t>yarışlarda atletler dengelerini kaybetmeye </a:t>
            </a:r>
            <a:endParaRPr lang="tr-TR" altLang="tr-TR" sz="2200" dirty="0" smtClean="0">
              <a:latin typeface="Tahoma" pitchFamily="34" charset="0"/>
              <a:cs typeface="Tahoma" pitchFamily="34" charset="0"/>
            </a:endParaRPr>
          </a:p>
          <a:p>
            <a:pPr algn="just">
              <a:lnSpc>
                <a:spcPct val="110000"/>
              </a:lnSpc>
            </a:pPr>
            <a:r>
              <a:rPr lang="tr-TR" altLang="tr-TR" sz="2200" dirty="0" smtClean="0">
                <a:latin typeface="Tahoma" pitchFamily="34" charset="0"/>
                <a:cs typeface="Tahoma" pitchFamily="34" charset="0"/>
              </a:rPr>
              <a:t>meyilli </a:t>
            </a:r>
            <a:r>
              <a:rPr lang="tr-TR" altLang="tr-TR" sz="2200" dirty="0">
                <a:latin typeface="Tahoma" pitchFamily="34" charset="0"/>
                <a:cs typeface="Tahoma" pitchFamily="34" charset="0"/>
              </a:rPr>
              <a:t>olduklarından, böyle bir hareketin kazaen olduğu düşünülürse, </a:t>
            </a:r>
            <a:endParaRPr lang="tr-TR" altLang="tr-TR" sz="2200" dirty="0" smtClean="0">
              <a:latin typeface="Tahoma" pitchFamily="34" charset="0"/>
              <a:cs typeface="Tahoma" pitchFamily="34" charset="0"/>
            </a:endParaRPr>
          </a:p>
          <a:p>
            <a:pPr algn="just">
              <a:lnSpc>
                <a:spcPct val="110000"/>
              </a:lnSpc>
            </a:pPr>
            <a:r>
              <a:rPr lang="tr-TR" altLang="tr-TR" sz="2200" dirty="0" smtClean="0">
                <a:latin typeface="Tahoma" pitchFamily="34" charset="0"/>
                <a:cs typeface="Tahoma" pitchFamily="34" charset="0"/>
              </a:rPr>
              <a:t>çıkış “</a:t>
            </a:r>
            <a:r>
              <a:rPr lang="tr-TR" altLang="tr-TR" sz="2200" dirty="0" smtClean="0">
                <a:solidFill>
                  <a:srgbClr val="FF0000"/>
                </a:solidFill>
                <a:latin typeface="Tahoma" pitchFamily="34" charset="0"/>
                <a:cs typeface="Tahoma" pitchFamily="34" charset="0"/>
              </a:rPr>
              <a:t>dengesizlik olarak</a:t>
            </a:r>
            <a:r>
              <a:rPr lang="tr-TR" altLang="tr-TR" sz="2200" dirty="0" smtClean="0">
                <a:latin typeface="Tahoma" pitchFamily="34" charset="0"/>
                <a:cs typeface="Tahoma" pitchFamily="34" charset="0"/>
              </a:rPr>
              <a:t>’”kabul edilmeli ve </a:t>
            </a:r>
            <a:r>
              <a:rPr lang="tr-TR" altLang="tr-TR" sz="2200" dirty="0">
                <a:latin typeface="Tahoma" pitchFamily="34" charset="0"/>
                <a:cs typeface="Tahoma" pitchFamily="34" charset="0"/>
              </a:rPr>
              <a:t>(</a:t>
            </a:r>
            <a:r>
              <a:rPr lang="tr-TR" altLang="tr-TR" sz="2200" b="1" dirty="0" smtClean="0">
                <a:solidFill>
                  <a:srgbClr val="00B050"/>
                </a:solidFill>
                <a:latin typeface="Tahoma" pitchFamily="34" charset="0"/>
                <a:cs typeface="Tahoma" pitchFamily="34" charset="0"/>
              </a:rPr>
              <a:t>Yeşil Kart</a:t>
            </a:r>
            <a:r>
              <a:rPr lang="tr-TR" altLang="tr-TR" sz="2200" b="1" dirty="0" smtClean="0">
                <a:solidFill>
                  <a:srgbClr val="0070C0"/>
                </a:solidFill>
                <a:latin typeface="Tahoma" pitchFamily="34" charset="0"/>
                <a:cs typeface="Tahoma" pitchFamily="34" charset="0"/>
              </a:rPr>
              <a:t> </a:t>
            </a:r>
            <a:r>
              <a:rPr lang="tr-TR" altLang="tr-TR" sz="2200" dirty="0" smtClean="0">
                <a:latin typeface="Tahoma" pitchFamily="34" charset="0"/>
                <a:cs typeface="Tahoma" pitchFamily="34" charset="0"/>
              </a:rPr>
              <a:t>)</a:t>
            </a:r>
            <a:r>
              <a:rPr lang="tr-TR" altLang="tr-TR" sz="2200" dirty="0" smtClean="0">
                <a:solidFill>
                  <a:srgbClr val="0070C0"/>
                </a:solidFill>
                <a:latin typeface="Tahoma" pitchFamily="34" charset="0"/>
                <a:cs typeface="Tahoma" pitchFamily="34" charset="0"/>
              </a:rPr>
              <a:t> </a:t>
            </a:r>
            <a:r>
              <a:rPr lang="tr-TR" altLang="tr-TR" sz="2200" dirty="0" smtClean="0">
                <a:latin typeface="Tahoma" pitchFamily="34" charset="0"/>
                <a:cs typeface="Tahoma" pitchFamily="34" charset="0"/>
              </a:rPr>
              <a:t>gösterilmelidir.</a:t>
            </a:r>
            <a:endParaRPr lang="tr-TR" altLang="tr-TR" sz="2200" dirty="0">
              <a:latin typeface="Tahoma" pitchFamily="34" charset="0"/>
              <a:cs typeface="Tahoma" pitchFamily="34" charset="0"/>
            </a:endParaRPr>
          </a:p>
          <a:p>
            <a:pPr algn="just">
              <a:lnSpc>
                <a:spcPct val="110000"/>
              </a:lnSpc>
            </a:pPr>
            <a:r>
              <a:rPr lang="tr-TR" altLang="tr-TR" sz="2200" dirty="0" smtClean="0">
                <a:solidFill>
                  <a:srgbClr val="0070C0"/>
                </a:solidFill>
                <a:latin typeface="Tahoma" pitchFamily="34" charset="0"/>
                <a:cs typeface="Tahoma" pitchFamily="34" charset="0"/>
              </a:rPr>
              <a:t>             </a:t>
            </a:r>
            <a:endParaRPr lang="tr-TR" altLang="tr-TR" sz="2200" dirty="0">
              <a:solidFill>
                <a:srgbClr val="0070C0"/>
              </a:solidFill>
              <a:latin typeface="Tahoma" pitchFamily="34" charset="0"/>
              <a:cs typeface="Tahoma" pitchFamily="34" charset="0"/>
            </a:endParaRPr>
          </a:p>
        </p:txBody>
      </p:sp>
      <p:pic>
        <p:nvPicPr>
          <p:cNvPr id="7" name="Picture 1" descr="C:\Users\Müslüm Aksakal\Desktop\RESİM (ATLETİZM)\START.jpg"/>
          <p:cNvPicPr>
            <a:picLocks noChangeAspect="1" noChangeArrowheads="1"/>
          </p:cNvPicPr>
          <p:nvPr/>
        </p:nvPicPr>
        <p:blipFill>
          <a:blip r:embed="rId3" cstate="print"/>
          <a:srcRect/>
          <a:stretch>
            <a:fillRect/>
          </a:stretch>
        </p:blipFill>
        <p:spPr bwMode="auto">
          <a:xfrm>
            <a:off x="4695567" y="3217350"/>
            <a:ext cx="3595816" cy="19362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19" name="Rectangle 4"/>
          <p:cNvSpPr>
            <a:spLocks noChangeArrowheads="1"/>
          </p:cNvSpPr>
          <p:nvPr/>
        </p:nvSpPr>
        <p:spPr bwMode="auto">
          <a:xfrm>
            <a:off x="0" y="10"/>
            <a:ext cx="674415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ÇIKIŞ</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9221" name="TextBox 6"/>
          <p:cNvSpPr txBox="1">
            <a:spLocks noChangeArrowheads="1"/>
          </p:cNvSpPr>
          <p:nvPr/>
        </p:nvSpPr>
        <p:spPr bwMode="auto">
          <a:xfrm>
            <a:off x="352425" y="1044585"/>
            <a:ext cx="11587163" cy="461963"/>
          </a:xfrm>
          <a:prstGeom prst="rect">
            <a:avLst/>
          </a:prstGeom>
          <a:noFill/>
          <a:ln w="9525">
            <a:noFill/>
            <a:miter lim="800000"/>
            <a:headEnd/>
            <a:tailEnd/>
          </a:ln>
        </p:spPr>
        <p:txBody>
          <a:bodyPr>
            <a:spAutoFit/>
          </a:bodyPr>
          <a:lstStyle/>
          <a:p>
            <a:endParaRPr lang="tr-TR" altLang="tr-TR" sz="2400"/>
          </a:p>
        </p:txBody>
      </p:sp>
      <p:sp>
        <p:nvSpPr>
          <p:cNvPr id="9222" name="Text Box 2"/>
          <p:cNvSpPr txBox="1">
            <a:spLocks noChangeArrowheads="1"/>
          </p:cNvSpPr>
          <p:nvPr/>
        </p:nvSpPr>
        <p:spPr bwMode="auto">
          <a:xfrm>
            <a:off x="1693889" y="811816"/>
            <a:ext cx="9983763" cy="5763116"/>
          </a:xfrm>
          <a:prstGeom prst="rect">
            <a:avLst/>
          </a:prstGeom>
          <a:noFill/>
          <a:ln w="9525">
            <a:noFill/>
            <a:miter lim="800000"/>
            <a:headEnd/>
            <a:tailEnd/>
          </a:ln>
        </p:spPr>
        <p:txBody>
          <a:bodyPr wrap="square">
            <a:spAutoFit/>
          </a:bodyPr>
          <a:lstStyle/>
          <a:p>
            <a:pPr eaLnBrk="1" hangingPunct="1"/>
            <a:endParaRPr lang="tr-TR" altLang="tr-TR" sz="2200" dirty="0" smtClean="0">
              <a:solidFill>
                <a:srgbClr val="FF0000"/>
              </a:solidFill>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162.6 </a:t>
            </a:r>
          </a:p>
          <a:p>
            <a:pPr algn="just" eaLnBrk="1" hangingPunct="1"/>
            <a:endParaRPr lang="tr-TR" altLang="tr-TR" sz="2200" dirty="0" smtClean="0">
              <a:latin typeface="Tahoma" pitchFamily="34" charset="0"/>
              <a:cs typeface="Tahoma" pitchFamily="34" charset="0"/>
            </a:endParaRPr>
          </a:p>
          <a:p>
            <a:pPr algn="just" eaLnBrk="1" hangingPunct="1"/>
            <a:endParaRPr lang="tr-TR" altLang="tr-TR" sz="2200" dirty="0" smtClean="0">
              <a:latin typeface="Tahoma" pitchFamily="34" charset="0"/>
              <a:cs typeface="Tahoma" pitchFamily="34" charset="0"/>
            </a:endParaRPr>
          </a:p>
          <a:p>
            <a:pPr algn="just" eaLnBrk="1" hangingPunct="1"/>
            <a:r>
              <a:rPr lang="tr-TR" altLang="tr-TR" sz="2200" dirty="0" smtClean="0">
                <a:latin typeface="Tahoma" pitchFamily="34" charset="0"/>
                <a:cs typeface="Tahoma" pitchFamily="34" charset="0"/>
              </a:rPr>
              <a:t>     Eğer </a:t>
            </a:r>
            <a:r>
              <a:rPr lang="tr-TR" altLang="tr-TR" sz="2200" dirty="0">
                <a:latin typeface="Tahoma" pitchFamily="34" charset="0"/>
                <a:cs typeface="Tahoma" pitchFamily="34" charset="0"/>
              </a:rPr>
              <a:t>bir atlet, çıkış öncesinde bir başka atlet tarafından çıkış </a:t>
            </a:r>
            <a:endParaRPr lang="tr-TR" altLang="tr-TR" sz="2200" dirty="0" smtClean="0">
              <a:latin typeface="Tahoma" pitchFamily="34" charset="0"/>
              <a:cs typeface="Tahoma" pitchFamily="34" charset="0"/>
            </a:endParaRPr>
          </a:p>
          <a:p>
            <a:pPr algn="just" eaLnBrk="1" hangingPunct="1"/>
            <a:endParaRPr lang="tr-TR" altLang="tr-TR" sz="2200" dirty="0" smtClean="0">
              <a:latin typeface="Tahoma" pitchFamily="34" charset="0"/>
              <a:cs typeface="Tahoma" pitchFamily="34" charset="0"/>
            </a:endParaRPr>
          </a:p>
          <a:p>
            <a:pPr algn="just" eaLnBrk="1" hangingPunct="1"/>
            <a:r>
              <a:rPr lang="tr-TR" altLang="tr-TR" sz="2200" dirty="0" smtClean="0">
                <a:latin typeface="Tahoma" pitchFamily="34" charset="0"/>
                <a:cs typeface="Tahoma" pitchFamily="34" charset="0"/>
              </a:rPr>
              <a:t>çizgisinin </a:t>
            </a:r>
            <a:r>
              <a:rPr lang="tr-TR" altLang="tr-TR" sz="2200" dirty="0">
                <a:latin typeface="Tahoma" pitchFamily="34" charset="0"/>
                <a:cs typeface="Tahoma" pitchFamily="34" charset="0"/>
              </a:rPr>
              <a:t>ilerisine itilmişse, herhangi bir ceza görmemelidir. </a:t>
            </a:r>
            <a:endParaRPr lang="tr-TR" altLang="tr-TR" sz="2200" dirty="0" smtClean="0">
              <a:latin typeface="Tahoma" pitchFamily="34" charset="0"/>
              <a:cs typeface="Tahoma" pitchFamily="34" charset="0"/>
            </a:endParaRPr>
          </a:p>
          <a:p>
            <a:pPr algn="just" eaLnBrk="1" hangingPunct="1"/>
            <a:endParaRPr lang="tr-TR" altLang="tr-TR" sz="2200" dirty="0" smtClean="0">
              <a:latin typeface="Tahoma" pitchFamily="34" charset="0"/>
              <a:cs typeface="Tahoma" pitchFamily="34" charset="0"/>
            </a:endParaRPr>
          </a:p>
          <a:p>
            <a:pPr algn="just" eaLnBrk="1" hangingPunct="1"/>
            <a:r>
              <a:rPr lang="tr-TR" altLang="tr-TR" sz="2200" dirty="0" smtClean="0">
                <a:latin typeface="Tahoma" pitchFamily="34" charset="0"/>
                <a:cs typeface="Tahoma" pitchFamily="34" charset="0"/>
              </a:rPr>
              <a:t>     Bu </a:t>
            </a:r>
            <a:r>
              <a:rPr lang="tr-TR" altLang="tr-TR" sz="2200" dirty="0">
                <a:latin typeface="Tahoma" pitchFamily="34" charset="0"/>
                <a:cs typeface="Tahoma" pitchFamily="34" charset="0"/>
              </a:rPr>
              <a:t>şekilde bir müdahalede bulunan atlet için </a:t>
            </a:r>
            <a:r>
              <a:rPr lang="tr-TR" altLang="tr-TR" sz="2200" dirty="0" smtClean="0">
                <a:latin typeface="Tahoma" pitchFamily="34" charset="0"/>
                <a:cs typeface="Tahoma" pitchFamily="34" charset="0"/>
              </a:rPr>
              <a:t>ise disiplin </a:t>
            </a:r>
            <a:r>
              <a:rPr lang="tr-TR" altLang="tr-TR" sz="2200" dirty="0">
                <a:latin typeface="Tahoma" pitchFamily="34" charset="0"/>
                <a:cs typeface="Tahoma" pitchFamily="34" charset="0"/>
              </a:rPr>
              <a:t>suçu </a:t>
            </a:r>
            <a:endParaRPr lang="tr-TR" altLang="tr-TR" sz="2200" dirty="0" smtClean="0">
              <a:latin typeface="Tahoma" pitchFamily="34" charset="0"/>
              <a:cs typeface="Tahoma" pitchFamily="34" charset="0"/>
            </a:endParaRPr>
          </a:p>
          <a:p>
            <a:pPr algn="just" eaLnBrk="1" hangingPunct="1"/>
            <a:endParaRPr lang="tr-TR" altLang="tr-TR" sz="2200" dirty="0" smtClean="0">
              <a:latin typeface="Tahoma" pitchFamily="34" charset="0"/>
              <a:cs typeface="Tahoma" pitchFamily="34" charset="0"/>
            </a:endParaRPr>
          </a:p>
          <a:p>
            <a:pPr algn="just" eaLnBrk="1" hangingPunct="1"/>
            <a:r>
              <a:rPr lang="tr-TR" altLang="tr-TR" sz="2200" dirty="0" smtClean="0">
                <a:latin typeface="Tahoma" pitchFamily="34" charset="0"/>
                <a:cs typeface="Tahoma" pitchFamily="34" charset="0"/>
              </a:rPr>
              <a:t>uyarısı </a:t>
            </a:r>
            <a:r>
              <a:rPr lang="tr-TR" altLang="tr-TR" sz="2200" dirty="0">
                <a:latin typeface="Tahoma" pitchFamily="34" charset="0"/>
                <a:cs typeface="Tahoma" pitchFamily="34" charset="0"/>
              </a:rPr>
              <a:t>ya da </a:t>
            </a:r>
            <a:r>
              <a:rPr lang="tr-TR" altLang="tr-TR" sz="2200" dirty="0" smtClean="0">
                <a:solidFill>
                  <a:srgbClr val="FF0000"/>
                </a:solidFill>
                <a:latin typeface="Tahoma" pitchFamily="34" charset="0"/>
                <a:cs typeface="Tahoma" pitchFamily="34" charset="0"/>
              </a:rPr>
              <a:t>diskalifiye (DQ)</a:t>
            </a:r>
            <a:r>
              <a:rPr lang="tr-TR" altLang="tr-TR" sz="2200" dirty="0" smtClean="0">
                <a:latin typeface="Tahoma" pitchFamily="34" charset="0"/>
                <a:cs typeface="Tahoma" pitchFamily="34" charset="0"/>
              </a:rPr>
              <a:t> </a:t>
            </a:r>
            <a:r>
              <a:rPr lang="tr-TR" altLang="tr-TR" sz="2200" dirty="0">
                <a:latin typeface="Tahoma" pitchFamily="34" charset="0"/>
                <a:cs typeface="Tahoma" pitchFamily="34" charset="0"/>
              </a:rPr>
              <a:t>söz konusu olabilir</a:t>
            </a:r>
            <a:r>
              <a:rPr lang="tr-TR" altLang="tr-TR" sz="2200" dirty="0" smtClean="0">
                <a:latin typeface="Tahoma" pitchFamily="34" charset="0"/>
                <a:cs typeface="Tahoma" pitchFamily="34" charset="0"/>
              </a:rPr>
              <a:t>.</a:t>
            </a:r>
          </a:p>
          <a:p>
            <a:pPr algn="just" eaLnBrk="1" hangingPunct="1"/>
            <a:endParaRPr lang="tr-TR" altLang="tr-TR" sz="2200" dirty="0">
              <a:latin typeface="Tahoma" pitchFamily="34" charset="0"/>
              <a:cs typeface="Tahoma" pitchFamily="34" charset="0"/>
            </a:endParaRPr>
          </a:p>
          <a:p>
            <a:pPr algn="just">
              <a:lnSpc>
                <a:spcPct val="110000"/>
              </a:lnSpc>
            </a:pPr>
            <a:r>
              <a:rPr lang="tr-TR" altLang="tr-TR" sz="2200" dirty="0">
                <a:solidFill>
                  <a:srgbClr val="0070C0"/>
                </a:solidFill>
                <a:latin typeface="Tahoma" pitchFamily="34" charset="0"/>
                <a:cs typeface="Tahoma" pitchFamily="34" charset="0"/>
              </a:rPr>
              <a:t>	</a:t>
            </a:r>
          </a:p>
          <a:p>
            <a:pPr>
              <a:lnSpc>
                <a:spcPct val="110000"/>
              </a:lnSpc>
            </a:pPr>
            <a:endParaRPr lang="tr-TR" altLang="tr-TR" sz="2400" dirty="0">
              <a:solidFill>
                <a:srgbClr val="0070C0"/>
              </a:solidFill>
              <a:latin typeface="Tahoma" pitchFamily="34" charset="0"/>
              <a:cs typeface="Tahoma" pitchFamily="34" charset="0"/>
            </a:endParaRPr>
          </a:p>
          <a:p>
            <a:pPr>
              <a:lnSpc>
                <a:spcPct val="110000"/>
              </a:lnSpc>
            </a:pPr>
            <a:endParaRPr lang="tr-TR" altLang="tr-TR" sz="2400" dirty="0">
              <a:solidFill>
                <a:srgbClr val="0070C0"/>
              </a:solidFill>
              <a:latin typeface="Tahoma" pitchFamily="34" charset="0"/>
              <a:cs typeface="Tahoma" pitchFamily="34" charset="0"/>
            </a:endParaRPr>
          </a:p>
          <a:p>
            <a:pPr algn="just">
              <a:lnSpc>
                <a:spcPct val="110000"/>
              </a:lnSpc>
            </a:pPr>
            <a:r>
              <a:rPr lang="tr-TR" altLang="tr-TR" sz="2500" dirty="0">
                <a:solidFill>
                  <a:srgbClr val="0070C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47" name="Rectangle 4"/>
          <p:cNvSpPr>
            <a:spLocks noChangeArrowheads="1"/>
          </p:cNvSpPr>
          <p:nvPr/>
        </p:nvSpPr>
        <p:spPr bwMode="auto">
          <a:xfrm>
            <a:off x="0" y="10"/>
            <a:ext cx="9979335"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PROTESTOLAR VEYA JURİYE İTİRAZLAR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6149" name="Dikdörtgen 1"/>
          <p:cNvSpPr>
            <a:spLocks noChangeArrowheads="1"/>
          </p:cNvSpPr>
          <p:nvPr/>
        </p:nvSpPr>
        <p:spPr bwMode="auto">
          <a:xfrm>
            <a:off x="1723869" y="1058868"/>
            <a:ext cx="9984154" cy="6524863"/>
          </a:xfrm>
          <a:prstGeom prst="rect">
            <a:avLst/>
          </a:prstGeom>
          <a:noFill/>
          <a:ln w="9525">
            <a:noFill/>
            <a:miter lim="800000"/>
            <a:headEnd/>
            <a:tailEnd/>
          </a:ln>
        </p:spPr>
        <p:txBody>
          <a:bodyPr wrap="square">
            <a:spAutoFit/>
          </a:bodyPr>
          <a:lstStyle/>
          <a:p>
            <a:pPr algn="just"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146.4</a:t>
            </a:r>
            <a:endParaRPr lang="tr-TR" altLang="tr-TR" sz="2200" u="sng" dirty="0">
              <a:solidFill>
                <a:srgbClr val="FF0000"/>
              </a:solidFill>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marL="457200" indent="-457200" algn="just"/>
            <a:r>
              <a:rPr lang="tr-TR" sz="2200" dirty="0" smtClean="0">
                <a:latin typeface="Tahoma" pitchFamily="34" charset="0"/>
                <a:ea typeface="Tahoma" pitchFamily="34" charset="0"/>
                <a:cs typeface="Tahoma" pitchFamily="34" charset="0"/>
              </a:rPr>
              <a:t>      </a:t>
            </a:r>
            <a:r>
              <a:rPr lang="tr-TR" sz="2200" dirty="0" smtClean="0">
                <a:solidFill>
                  <a:srgbClr val="FF0000"/>
                </a:solidFill>
                <a:latin typeface="Tahoma" pitchFamily="34" charset="0"/>
                <a:ea typeface="Tahoma" pitchFamily="34" charset="0"/>
                <a:cs typeface="Tahoma" pitchFamily="34" charset="0"/>
              </a:rPr>
              <a:t> a) </a:t>
            </a:r>
            <a:r>
              <a:rPr lang="en-US" sz="2200" dirty="0" err="1" smtClean="0">
                <a:latin typeface="Tahoma" pitchFamily="34" charset="0"/>
                <a:ea typeface="Tahoma" pitchFamily="34" charset="0"/>
                <a:cs typeface="Tahoma" pitchFamily="34" charset="0"/>
              </a:rPr>
              <a:t>Eğer</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sporcu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verilen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hatalı</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çıkış</a:t>
            </a:r>
            <a:r>
              <a:rPr lang="tr-TR" sz="2200" dirty="0" smtClean="0">
                <a:latin typeface="Tahoma" pitchFamily="34" charset="0"/>
                <a:ea typeface="Tahoma" pitchFamily="34" charset="0"/>
                <a:cs typeface="Tahoma" pitchFamily="34" charset="0"/>
              </a:rPr>
              <a:t> kararına</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anında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sözlü</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protestoda</a:t>
            </a:r>
            <a:endParaRPr lang="tr-TR" sz="2200" dirty="0" smtClean="0">
              <a:latin typeface="Tahoma" pitchFamily="34" charset="0"/>
              <a:ea typeface="Tahoma" pitchFamily="34" charset="0"/>
              <a:cs typeface="Tahoma" pitchFamily="34" charset="0"/>
            </a:endParaRPr>
          </a:p>
          <a:p>
            <a:pPr marL="457200" indent="-457200" algn="just"/>
            <a:r>
              <a:rPr lang="en-US" sz="2200" dirty="0" err="1" smtClean="0">
                <a:latin typeface="Tahoma" pitchFamily="34" charset="0"/>
                <a:ea typeface="Tahoma" pitchFamily="34" charset="0"/>
                <a:cs typeface="Tahoma" pitchFamily="34" charset="0"/>
              </a:rPr>
              <a:t>bulunursa</a:t>
            </a:r>
            <a:r>
              <a:rPr lang="en-US" sz="2200" dirty="0" smtClean="0">
                <a:latin typeface="Tahoma" pitchFamily="34" charset="0"/>
                <a:ea typeface="Tahoma" pitchFamily="34" charset="0"/>
                <a:cs typeface="Tahoma" pitchFamily="34" charset="0"/>
              </a:rPr>
              <a:t>,</a:t>
            </a:r>
            <a:endParaRPr lang="tr-TR" sz="2200" dirty="0" smtClean="0">
              <a:latin typeface="Tahoma" pitchFamily="34" charset="0"/>
              <a:ea typeface="Tahoma" pitchFamily="34" charset="0"/>
              <a:cs typeface="Tahoma" pitchFamily="34" charset="0"/>
            </a:endParaRPr>
          </a:p>
          <a:p>
            <a:pPr marL="457200" indent="-457200" algn="just"/>
            <a:endParaRPr lang="tr-TR" sz="2200" dirty="0" smtClean="0">
              <a:latin typeface="Tahoma" pitchFamily="34" charset="0"/>
              <a:ea typeface="Tahoma" pitchFamily="34" charset="0"/>
              <a:cs typeface="Tahoma" pitchFamily="34" charset="0"/>
            </a:endParaRPr>
          </a:p>
          <a:p>
            <a:pPr algn="just"/>
            <a:r>
              <a:rPr lang="en-US" sz="2200" dirty="0" err="1" smtClean="0">
                <a:latin typeface="Tahoma" pitchFamily="34" charset="0"/>
                <a:ea typeface="Tahoma" pitchFamily="34" charset="0"/>
                <a:cs typeface="Tahoma" pitchFamily="34" charset="0"/>
              </a:rPr>
              <a:t>Çıkış</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Başhakemi</a:t>
            </a:r>
            <a:r>
              <a:rPr lang="en-US" sz="2200" dirty="0">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eğer</a:t>
            </a:r>
            <a:r>
              <a:rPr lang="en-US" sz="2200" dirty="0">
                <a:solidFill>
                  <a:srgbClr val="FF0000"/>
                </a:solidFill>
                <a:latin typeface="Tahoma" pitchFamily="34" charset="0"/>
                <a:ea typeface="Tahoma" pitchFamily="34" charset="0"/>
                <a:cs typeface="Tahoma" pitchFamily="34" charset="0"/>
              </a:rPr>
              <a:t> her </a:t>
            </a:r>
            <a:r>
              <a:rPr lang="en-US" sz="2200" dirty="0" err="1">
                <a:solidFill>
                  <a:srgbClr val="FF0000"/>
                </a:solidFill>
                <a:latin typeface="Tahoma" pitchFamily="34" charset="0"/>
                <a:ea typeface="Tahoma" pitchFamily="34" charset="0"/>
                <a:cs typeface="Tahoma" pitchFamily="34" charset="0"/>
              </a:rPr>
              <a:t>hangi</a:t>
            </a:r>
            <a:r>
              <a:rPr lang="en-US" sz="2200" dirty="0">
                <a:solidFill>
                  <a:srgbClr val="FF0000"/>
                </a:solidFill>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bir</a:t>
            </a:r>
            <a:r>
              <a:rPr lang="en-US" sz="2200" dirty="0">
                <a:solidFill>
                  <a:srgbClr val="FF0000"/>
                </a:solidFill>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şüphesi</a:t>
            </a:r>
            <a:r>
              <a:rPr lang="en-US" sz="2200" dirty="0">
                <a:solidFill>
                  <a:srgbClr val="FF0000"/>
                </a:solidFill>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varsa</a:t>
            </a:r>
            <a:r>
              <a:rPr lang="en-US" sz="2200" dirty="0">
                <a:solidFill>
                  <a:srgbClr val="FF0000"/>
                </a:solidFill>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haklar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saklı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kalmak</a:t>
            </a:r>
            <a:r>
              <a:rPr lang="en-US" sz="2200" dirty="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pPr algn="just"/>
            <a:endParaRPr lang="tr-TR" sz="2200" dirty="0" smtClean="0">
              <a:latin typeface="Tahoma" pitchFamily="34" charset="0"/>
              <a:ea typeface="Tahoma" pitchFamily="34" charset="0"/>
              <a:cs typeface="Tahoma" pitchFamily="34" charset="0"/>
            </a:endParaRPr>
          </a:p>
          <a:p>
            <a:pPr algn="just"/>
            <a:r>
              <a:rPr lang="en-US" sz="2200" dirty="0" err="1" smtClean="0">
                <a:latin typeface="Tahoma" pitchFamily="34" charset="0"/>
                <a:ea typeface="Tahoma" pitchFamily="34" charset="0"/>
                <a:cs typeface="Tahoma" pitchFamily="34" charset="0"/>
              </a:rPr>
              <a:t>kaydıyla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sporcunun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protestolu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olarak</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yarışmasına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izin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verebilir</a:t>
            </a:r>
            <a:r>
              <a:rPr lang="en-US" sz="2200" dirty="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pPr algn="just"/>
            <a:r>
              <a:rPr lang="tr-TR" sz="2200" dirty="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pPr algn="just"/>
            <a:r>
              <a:rPr lang="tr-TR" sz="2200" dirty="0">
                <a:latin typeface="Tahoma" pitchFamily="34" charset="0"/>
                <a:ea typeface="Tahoma" pitchFamily="34" charset="0"/>
                <a:cs typeface="Tahoma" pitchFamily="34" charset="0"/>
              </a:rPr>
              <a:t> </a:t>
            </a:r>
            <a:r>
              <a:rPr lang="tr-TR"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Eğer</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hatalı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çıkış</a:t>
            </a:r>
            <a:r>
              <a:rPr lang="en-US" sz="2200" dirty="0">
                <a:latin typeface="Tahoma" pitchFamily="34" charset="0"/>
                <a:ea typeface="Tahoma" pitchFamily="34" charset="0"/>
                <a:cs typeface="Tahoma" pitchFamily="34" charset="0"/>
              </a:rPr>
              <a:t>, IAAF </a:t>
            </a:r>
            <a:r>
              <a:rPr lang="en-US" sz="2200" dirty="0" err="1">
                <a:latin typeface="Tahoma" pitchFamily="34" charset="0"/>
                <a:ea typeface="Tahoma" pitchFamily="34" charset="0"/>
                <a:cs typeface="Tahoma" pitchFamily="34" charset="0"/>
              </a:rPr>
              <a:t>onaylı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Hatalı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Çıkış</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Kontrol</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Cihazi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tarafından</a:t>
            </a:r>
            <a:r>
              <a:rPr lang="en-US" sz="2200" dirty="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pPr algn="just"/>
            <a:endParaRPr lang="tr-TR" sz="2200" dirty="0" smtClean="0">
              <a:latin typeface="Tahoma" pitchFamily="34" charset="0"/>
              <a:ea typeface="Tahoma" pitchFamily="34" charset="0"/>
              <a:cs typeface="Tahoma" pitchFamily="34" charset="0"/>
            </a:endParaRPr>
          </a:p>
          <a:p>
            <a:pPr algn="just"/>
            <a:r>
              <a:rPr lang="en-US" sz="2200" dirty="0" err="1" smtClean="0">
                <a:latin typeface="Tahoma" pitchFamily="34" charset="0"/>
                <a:ea typeface="Tahoma" pitchFamily="34" charset="0"/>
                <a:cs typeface="Tahoma" pitchFamily="34" charset="0"/>
              </a:rPr>
              <a:t>tespit</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edilmişse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Başhakem</a:t>
            </a:r>
            <a:r>
              <a:rPr lang="en-US" sz="2200" dirty="0" smtClean="0">
                <a:latin typeface="Tahoma" pitchFamily="34" charset="0"/>
                <a:ea typeface="Tahoma" pitchFamily="34" charset="0"/>
                <a:cs typeface="Tahoma" pitchFamily="34" charset="0"/>
              </a:rPr>
              <a:t>,</a:t>
            </a:r>
            <a:r>
              <a:rPr lang="tr-TR"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cihaz</a:t>
            </a:r>
            <a:r>
              <a:rPr lang="tr-TR"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tarafından</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sağlanan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bilginin</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doğru</a:t>
            </a:r>
            <a:r>
              <a:rPr lang="en-US" sz="2200" dirty="0" smtClean="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pPr algn="just"/>
            <a:endParaRPr lang="tr-TR" sz="2200" dirty="0" smtClean="0">
              <a:latin typeface="Tahoma" pitchFamily="34" charset="0"/>
              <a:ea typeface="Tahoma" pitchFamily="34" charset="0"/>
              <a:cs typeface="Tahoma" pitchFamily="34" charset="0"/>
            </a:endParaRPr>
          </a:p>
          <a:p>
            <a:pPr algn="just"/>
            <a:r>
              <a:rPr lang="en-US" sz="2200" dirty="0" err="1" smtClean="0">
                <a:latin typeface="Tahoma" pitchFamily="34" charset="0"/>
                <a:ea typeface="Tahoma" pitchFamily="34" charset="0"/>
                <a:cs typeface="Tahoma" pitchFamily="34" charset="0"/>
              </a:rPr>
              <a:t>olmadığını</a:t>
            </a:r>
            <a:r>
              <a:rPr lang="tr-TR"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açıkça</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belirlemedikçe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protestolu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yarışmaya</a:t>
            </a:r>
            <a:r>
              <a:rPr lang="en-US" sz="2200" dirty="0">
                <a:latin typeface="Tahoma" pitchFamily="34" charset="0"/>
                <a:ea typeface="Tahoma" pitchFamily="34" charset="0"/>
                <a:cs typeface="Tahoma" pitchFamily="34" charset="0"/>
              </a:rPr>
              <a:t> </a:t>
            </a:r>
            <a:r>
              <a:rPr lang="en-US" sz="2200" dirty="0" err="1" smtClean="0">
                <a:solidFill>
                  <a:srgbClr val="FF0000"/>
                </a:solidFill>
                <a:latin typeface="Tahoma" pitchFamily="34" charset="0"/>
                <a:ea typeface="Tahoma" pitchFamily="34" charset="0"/>
                <a:cs typeface="Tahoma" pitchFamily="34" charset="0"/>
              </a:rPr>
              <a:t>izin</a:t>
            </a:r>
            <a:r>
              <a:rPr lang="en-US" sz="2200" dirty="0" smtClean="0">
                <a:solidFill>
                  <a:srgbClr val="FF0000"/>
                </a:solidFill>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verilmeyecektir</a:t>
            </a:r>
            <a:r>
              <a:rPr lang="en-US" sz="2200" dirty="0" smtClean="0">
                <a:solidFill>
                  <a:srgbClr val="FF0000"/>
                </a:solidFill>
                <a:latin typeface="Tahoma" pitchFamily="34" charset="0"/>
                <a:ea typeface="Tahoma" pitchFamily="34" charset="0"/>
                <a:cs typeface="Tahoma" pitchFamily="34" charset="0"/>
              </a:rPr>
              <a:t>.</a:t>
            </a:r>
            <a:endParaRPr lang="tr-TR" sz="2200" dirty="0" smtClean="0">
              <a:solidFill>
                <a:srgbClr val="FF0000"/>
              </a:solidFill>
              <a:latin typeface="Tahoma" pitchFamily="34" charset="0"/>
              <a:ea typeface="Tahoma" pitchFamily="34" charset="0"/>
              <a:cs typeface="Tahoma" pitchFamily="34" charset="0"/>
            </a:endParaRPr>
          </a:p>
          <a:p>
            <a:pPr algn="just"/>
            <a:endParaRPr lang="tr-TR" sz="2200" dirty="0" smtClean="0">
              <a:solidFill>
                <a:srgbClr val="FF0000"/>
              </a:solidFill>
              <a:latin typeface="Tahoma" pitchFamily="34" charset="0"/>
              <a:ea typeface="Tahoma" pitchFamily="34" charset="0"/>
              <a:cs typeface="Tahoma" pitchFamily="34" charset="0"/>
            </a:endParaRPr>
          </a:p>
          <a:p>
            <a:pPr algn="just"/>
            <a:r>
              <a:rPr lang="tr-TR" sz="2200" dirty="0" smtClean="0">
                <a:solidFill>
                  <a:srgbClr val="FF0000"/>
                </a:solidFill>
                <a:latin typeface="Tahoma" pitchFamily="34" charset="0"/>
                <a:ea typeface="Tahoma" pitchFamily="34" charset="0"/>
                <a:cs typeface="Tahoma" pitchFamily="34" charset="0"/>
              </a:rPr>
              <a:t>  </a:t>
            </a:r>
            <a:r>
              <a:rPr lang="en-US" sz="2200" dirty="0" smtClean="0">
                <a:solidFill>
                  <a:srgbClr val="FF0000"/>
                </a:solidFill>
                <a:latin typeface="Tahoma" pitchFamily="34" charset="0"/>
                <a:ea typeface="Tahoma" pitchFamily="34" charset="0"/>
                <a:cs typeface="Tahoma" pitchFamily="34" charset="0"/>
              </a:rPr>
              <a:t> </a:t>
            </a:r>
            <a:endParaRPr lang="tr-TR" sz="2200" dirty="0">
              <a:solidFill>
                <a:srgbClr val="FF0000"/>
              </a:solidFill>
              <a:latin typeface="Tahoma" pitchFamily="34" charset="0"/>
              <a:ea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solidFill>
                <a:srgbClr val="0070C0"/>
              </a:solidFill>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099" name="Rectangle 4"/>
          <p:cNvSpPr>
            <a:spLocks noChangeArrowheads="1"/>
          </p:cNvSpPr>
          <p:nvPr/>
        </p:nvSpPr>
        <p:spPr bwMode="auto">
          <a:xfrm>
            <a:off x="8" y="10"/>
            <a:ext cx="9046066" cy="646331"/>
          </a:xfrm>
          <a:prstGeom prst="rect">
            <a:avLst/>
          </a:prstGeom>
          <a:noFill/>
          <a:ln w="9525">
            <a:noFill/>
            <a:miter lim="800000"/>
            <a:headEnd/>
            <a:tailEnd/>
          </a:ln>
        </p:spPr>
        <p:txBody>
          <a:bodyPr wrap="none">
            <a:spAutoFit/>
          </a:bodyPr>
          <a:lstStyle/>
          <a:p>
            <a:r>
              <a:rPr lang="tr-TR" sz="3600" dirty="0" smtClean="0">
                <a:solidFill>
                  <a:schemeClr val="bg1"/>
                </a:solidFill>
              </a:rPr>
              <a:t>                         2014 </a:t>
            </a:r>
            <a:r>
              <a:rPr lang="tr-TR" sz="3600" dirty="0">
                <a:solidFill>
                  <a:schemeClr val="bg1"/>
                </a:solidFill>
              </a:rPr>
              <a:t>YIL SONU HAKEM 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01" name="TextBox 6"/>
          <p:cNvSpPr txBox="1">
            <a:spLocks noChangeArrowheads="1"/>
          </p:cNvSpPr>
          <p:nvPr/>
        </p:nvSpPr>
        <p:spPr bwMode="auto">
          <a:xfrm>
            <a:off x="1465943" y="764363"/>
            <a:ext cx="10580914" cy="5878532"/>
          </a:xfrm>
          <a:prstGeom prst="rect">
            <a:avLst/>
          </a:prstGeom>
          <a:noFill/>
          <a:ln w="9525">
            <a:solidFill>
              <a:schemeClr val="bg2">
                <a:lumMod val="10000"/>
              </a:schemeClr>
            </a:solidFill>
            <a:miter lim="800000"/>
            <a:headEnd/>
            <a:tailEnd/>
          </a:ln>
        </p:spPr>
        <p:txBody>
          <a:bodyPr wrap="square">
            <a:spAutoFit/>
          </a:bodyPr>
          <a:lstStyle/>
          <a:p>
            <a:r>
              <a:rPr lang="tr-TR" sz="3200" b="1" u="sng" dirty="0" smtClean="0">
                <a:solidFill>
                  <a:srgbClr val="002060"/>
                </a:solidFill>
                <a:latin typeface="AR BLANCA" pitchFamily="2" charset="0"/>
                <a:cs typeface="Tahoma" pitchFamily="34" charset="0"/>
              </a:rPr>
              <a:t>Gündem</a:t>
            </a:r>
            <a:endParaRPr lang="tr-TR" sz="3200" b="1" u="sng" dirty="0">
              <a:solidFill>
                <a:srgbClr val="002060"/>
              </a:solidFill>
              <a:latin typeface="AR BLANCA" pitchFamily="2" charset="0"/>
              <a:cs typeface="Tahoma" pitchFamily="34" charset="0"/>
            </a:endParaRPr>
          </a:p>
          <a:p>
            <a:endParaRPr lang="tr-TR" sz="2400" dirty="0">
              <a:latin typeface="AR BLANCA" pitchFamily="2" charset="0"/>
            </a:endParaRPr>
          </a:p>
          <a:p>
            <a:pPr>
              <a:buFont typeface="Wingdings" pitchFamily="2" charset="2"/>
              <a:buChar char="Ø"/>
            </a:pPr>
            <a:r>
              <a:rPr lang="tr-TR" sz="3200" dirty="0">
                <a:latin typeface="AR BLANCA" pitchFamily="2" charset="0"/>
                <a:cs typeface="Tahoma" pitchFamily="34" charset="0"/>
              </a:rPr>
              <a:t> </a:t>
            </a: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2016 Yılı değerlendirmesi </a:t>
            </a:r>
          </a:p>
          <a:p>
            <a:pPr>
              <a:buFont typeface="Wingdings" pitchFamily="2" charset="2"/>
              <a:buChar char="Ø"/>
            </a:pPr>
            <a:endPar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endParaRPr>
          </a:p>
          <a:p>
            <a:pPr>
              <a:buFont typeface="Wingdings" pitchFamily="2" charset="2"/>
              <a:buChar char="Ø"/>
            </a:pP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Uygulamada Sıkıntı Çekilen Kurallar</a:t>
            </a:r>
            <a:endPar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endParaRPr>
          </a:p>
          <a:p>
            <a:r>
              <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a:t>
            </a:r>
          </a:p>
          <a:p>
            <a:pPr>
              <a:buFont typeface="Wingdings" pitchFamily="2" charset="2"/>
              <a:buChar char="Ø"/>
            </a:pPr>
            <a:r>
              <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a:t>
            </a: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Kural Değişiklikleri ve uygulamaları</a:t>
            </a:r>
          </a:p>
          <a:p>
            <a:pPr>
              <a:buFont typeface="Wingdings" pitchFamily="2" charset="2"/>
              <a:buChar char="Ø"/>
            </a:pPr>
            <a:endPar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endParaRPr>
          </a:p>
          <a:p>
            <a:pPr>
              <a:buFont typeface="Wingdings" pitchFamily="2" charset="2"/>
              <a:buChar char="Ø"/>
            </a:pP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Genel Hakem Davranışları</a:t>
            </a:r>
          </a:p>
          <a:p>
            <a:r>
              <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a:t>
            </a: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a:t>
            </a:r>
            <a:endPar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endParaRPr>
          </a:p>
          <a:p>
            <a:pPr>
              <a:buFont typeface="Wingdings" pitchFamily="2" charset="2"/>
              <a:buChar char="Ø"/>
            </a:pPr>
            <a:r>
              <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 </a:t>
            </a: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Sorular </a:t>
            </a:r>
            <a:r>
              <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&amp; </a:t>
            </a:r>
            <a:r>
              <a:rPr lang="tr-TR" sz="3200" dirty="0" smtClean="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rPr>
              <a:t>Cevaplar</a:t>
            </a:r>
            <a:endParaRPr lang="tr-TR" sz="3200" dirty="0">
              <a:solidFill>
                <a:schemeClr val="accent6">
                  <a:lumMod val="50000"/>
                </a:schemeClr>
              </a:solidFill>
              <a:effectLst>
                <a:outerShdw blurRad="38100" dist="38100" dir="2700000" algn="tl">
                  <a:srgbClr val="000000">
                    <a:alpha val="43137"/>
                  </a:srgbClr>
                </a:outerShdw>
              </a:effectLst>
              <a:latin typeface="AR BLANCA" pitchFamily="2" charset="0"/>
              <a:cs typeface="Tahoma" pitchFamily="34" charset="0"/>
            </a:endParaRPr>
          </a:p>
          <a:p>
            <a:pPr>
              <a:buFont typeface="Wingdings" pitchFamily="2" charset="2"/>
              <a:buChar char="Ø"/>
            </a:pPr>
            <a:endParaRPr lang="tr-TR" sz="3200" dirty="0">
              <a:latin typeface="Tahoma" pitchFamily="34" charset="0"/>
              <a:cs typeface="Tahoma" pitchFamily="34" charset="0"/>
            </a:endParaRPr>
          </a:p>
        </p:txBody>
      </p:sp>
      <p:pic>
        <p:nvPicPr>
          <p:cNvPr id="7" name="Picture 2" descr="C:\Users\Müslüm Aksakal\Desktop\atletizm-logo.png"/>
          <p:cNvPicPr>
            <a:picLocks noChangeAspect="1" noChangeArrowheads="1"/>
          </p:cNvPicPr>
          <p:nvPr/>
        </p:nvPicPr>
        <p:blipFill>
          <a:blip r:embed="rId3" cstate="print"/>
          <a:srcRect/>
          <a:stretch>
            <a:fillRect/>
          </a:stretch>
        </p:blipFill>
        <p:spPr bwMode="auto">
          <a:xfrm>
            <a:off x="9397539" y="803563"/>
            <a:ext cx="2022764" cy="202276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47" name="Rectangle 4"/>
          <p:cNvSpPr>
            <a:spLocks noChangeArrowheads="1"/>
          </p:cNvSpPr>
          <p:nvPr/>
        </p:nvSpPr>
        <p:spPr bwMode="auto">
          <a:xfrm>
            <a:off x="0" y="10"/>
            <a:ext cx="9875139"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PROTESTOLAR VEYA JURİYE İTİRAZLAR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6149" name="Dikdörtgen 1"/>
          <p:cNvSpPr>
            <a:spLocks noChangeArrowheads="1"/>
          </p:cNvSpPr>
          <p:nvPr/>
        </p:nvSpPr>
        <p:spPr bwMode="auto">
          <a:xfrm>
            <a:off x="1693889" y="1058863"/>
            <a:ext cx="10385040" cy="5509200"/>
          </a:xfrm>
          <a:prstGeom prst="rect">
            <a:avLst/>
          </a:prstGeom>
          <a:noFill/>
          <a:ln w="9525">
            <a:noFill/>
            <a:miter lim="800000"/>
            <a:headEnd/>
            <a:tailEnd/>
          </a:ln>
        </p:spPr>
        <p:txBody>
          <a:bodyPr wrap="square">
            <a:spAutoFit/>
          </a:bodyPr>
          <a:lstStyle/>
          <a:p>
            <a:pPr algn="just"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146.4</a:t>
            </a:r>
            <a:endParaRPr lang="tr-TR" altLang="tr-TR" sz="2200" u="sng" dirty="0">
              <a:solidFill>
                <a:srgbClr val="FF0000"/>
              </a:solidFill>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r>
              <a:rPr lang="tr-TR" sz="2200" dirty="0" smtClean="0">
                <a:solidFill>
                  <a:srgbClr val="FF0000"/>
                </a:solidFill>
                <a:latin typeface="Tahoma" pitchFamily="34" charset="0"/>
                <a:ea typeface="Tahoma" pitchFamily="34" charset="0"/>
                <a:cs typeface="Tahoma" pitchFamily="34" charset="0"/>
              </a:rPr>
              <a:t>        b</a:t>
            </a:r>
            <a:r>
              <a:rPr lang="en-US" sz="2200" dirty="0" smtClean="0">
                <a:solidFill>
                  <a:srgbClr val="FF0000"/>
                </a:solidFill>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Protesto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bir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hatalı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çıkışın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geri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çağrılmamış</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olmasına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veya</a:t>
            </a:r>
            <a:r>
              <a:rPr lang="en-US" sz="2200" b="1" dirty="0">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Kural</a:t>
            </a:r>
            <a:r>
              <a:rPr lang="en-US" sz="2200" b="1" dirty="0">
                <a:latin typeface="Tahoma" pitchFamily="34" charset="0"/>
                <a:ea typeface="Tahoma" pitchFamily="34" charset="0"/>
                <a:cs typeface="Tahoma" pitchFamily="34" charset="0"/>
              </a:rPr>
              <a:t> </a:t>
            </a:r>
            <a:r>
              <a:rPr lang="en-US" sz="2200" dirty="0">
                <a:solidFill>
                  <a:srgbClr val="FF0000"/>
                </a:solidFill>
                <a:latin typeface="Tahoma" pitchFamily="34" charset="0"/>
                <a:ea typeface="Tahoma" pitchFamily="34" charset="0"/>
                <a:cs typeface="Tahoma" pitchFamily="34" charset="0"/>
              </a:rPr>
              <a:t>162.5</a:t>
            </a:r>
            <a:r>
              <a:rPr lang="en-US" sz="2200" b="1" dirty="0" smtClean="0">
                <a:latin typeface="Tahoma" pitchFamily="34" charset="0"/>
                <a:ea typeface="Tahoma" pitchFamily="34" charset="0"/>
                <a:cs typeface="Tahoma" pitchFamily="34" charset="0"/>
              </a:rPr>
              <a:t>’</a:t>
            </a:r>
            <a:endParaRPr lang="tr-TR" sz="2200" b="1" dirty="0" smtClean="0">
              <a:latin typeface="Tahoma" pitchFamily="34" charset="0"/>
              <a:ea typeface="Tahoma" pitchFamily="34" charset="0"/>
              <a:cs typeface="Tahoma" pitchFamily="34" charset="0"/>
            </a:endParaRPr>
          </a:p>
          <a:p>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teki</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gibi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çıkışın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durdurulmasına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dayanılarak</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yapılabilir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Protesto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sadece</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yarışmayı</a:t>
            </a:r>
            <a:endParaRPr lang="tr-TR" sz="2200" dirty="0" smtClean="0">
              <a:latin typeface="Tahoma" pitchFamily="34" charset="0"/>
              <a:ea typeface="Tahoma" pitchFamily="34" charset="0"/>
              <a:cs typeface="Tahoma" pitchFamily="34" charset="0"/>
            </a:endParaRPr>
          </a:p>
          <a:p>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tamamlayan</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bir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sporcu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tarafından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onun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adına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yapılabilir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Protesto</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kabul</a:t>
            </a:r>
            <a:endParaRPr lang="tr-TR" sz="2200" dirty="0" smtClean="0">
              <a:latin typeface="Tahoma" pitchFamily="34" charset="0"/>
              <a:ea typeface="Tahoma" pitchFamily="34" charset="0"/>
              <a:cs typeface="Tahoma" pitchFamily="34" charset="0"/>
            </a:endParaRPr>
          </a:p>
          <a:p>
            <a:r>
              <a:rPr lang="en-US" sz="2200" dirty="0" smtClean="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edilirse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hatalı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çıkış</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yapan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yarışmacı</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veya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çıkışın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durdurulmasına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sebep</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olan</a:t>
            </a:r>
            <a:endParaRPr lang="tr-TR" sz="2200" dirty="0" smtClean="0">
              <a:latin typeface="Tahoma" pitchFamily="34" charset="0"/>
              <a:ea typeface="Tahoma" pitchFamily="34" charset="0"/>
              <a:cs typeface="Tahoma" pitchFamily="34" charset="0"/>
            </a:endParaRPr>
          </a:p>
          <a:p>
            <a:r>
              <a:rPr lang="en-US" sz="2200" dirty="0" smtClean="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sporcu</a:t>
            </a:r>
            <a:r>
              <a:rPr lang="en-US" sz="2200" dirty="0" smtClean="0">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Kural</a:t>
            </a:r>
            <a:r>
              <a:rPr lang="en-US" sz="2200" dirty="0">
                <a:solidFill>
                  <a:srgbClr val="FF0000"/>
                </a:solidFill>
                <a:latin typeface="Tahoma" pitchFamily="34" charset="0"/>
                <a:ea typeface="Tahoma" pitchFamily="34" charset="0"/>
                <a:cs typeface="Tahoma" pitchFamily="34" charset="0"/>
              </a:rPr>
              <a:t> 162.5 </a:t>
            </a:r>
            <a:r>
              <a:rPr lang="en-US" sz="2200" dirty="0" err="1">
                <a:latin typeface="Tahoma" pitchFamily="34" charset="0"/>
                <a:ea typeface="Tahoma" pitchFamily="34" charset="0"/>
                <a:cs typeface="Tahoma" pitchFamily="34" charset="0"/>
              </a:rPr>
              <a:t>veya</a:t>
            </a:r>
            <a:r>
              <a:rPr lang="en-US" sz="2200" dirty="0">
                <a:latin typeface="Tahoma" pitchFamily="34" charset="0"/>
                <a:ea typeface="Tahoma" pitchFamily="34" charset="0"/>
                <a:cs typeface="Tahoma" pitchFamily="34" charset="0"/>
              </a:rPr>
              <a:t> </a:t>
            </a:r>
            <a:r>
              <a:rPr lang="tr-TR" sz="2200" dirty="0" smtClean="0">
                <a:solidFill>
                  <a:srgbClr val="FF0000"/>
                </a:solidFill>
                <a:latin typeface="Tahoma" pitchFamily="34" charset="0"/>
                <a:ea typeface="Tahoma" pitchFamily="34" charset="0"/>
                <a:cs typeface="Tahoma" pitchFamily="34" charset="0"/>
              </a:rPr>
              <a:t>Kural </a:t>
            </a:r>
            <a:r>
              <a:rPr lang="en-US" sz="2200" dirty="0" smtClean="0">
                <a:solidFill>
                  <a:srgbClr val="FF0000"/>
                </a:solidFill>
                <a:latin typeface="Tahoma" pitchFamily="34" charset="0"/>
                <a:ea typeface="Tahoma" pitchFamily="34" charset="0"/>
                <a:cs typeface="Tahoma" pitchFamily="34" charset="0"/>
              </a:rPr>
              <a:t>162.7 </a:t>
            </a:r>
            <a:r>
              <a:rPr lang="en-US" sz="2200" dirty="0" err="1">
                <a:latin typeface="Tahoma" pitchFamily="34" charset="0"/>
                <a:ea typeface="Tahoma" pitchFamily="34" charset="0"/>
                <a:cs typeface="Tahoma" pitchFamily="34" charset="0"/>
              </a:rPr>
              <a:t>uyarınca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uyarılacak</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veya</a:t>
            </a:r>
            <a:r>
              <a:rPr lang="en-US" sz="2200" dirty="0">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diskalifiye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edilecektir</a:t>
            </a:r>
            <a:r>
              <a:rPr lang="en-US" sz="2200" dirty="0">
                <a:latin typeface="Tahoma" pitchFamily="34" charset="0"/>
                <a:ea typeface="Tahoma" pitchFamily="34" charset="0"/>
                <a:cs typeface="Tahoma" pitchFamily="34" charset="0"/>
              </a:rPr>
              <a:t>. </a:t>
            </a:r>
            <a:endParaRPr lang="tr-TR" sz="2200" dirty="0">
              <a:latin typeface="Tahoma" pitchFamily="34" charset="0"/>
              <a:ea typeface="Tahoma" pitchFamily="34" charset="0"/>
              <a:cs typeface="Tahoma" pitchFamily="34" charset="0"/>
            </a:endParaRPr>
          </a:p>
          <a:p>
            <a:endParaRPr lang="tr-TR" sz="2200" dirty="0" smtClean="0">
              <a:solidFill>
                <a:srgbClr val="0070C0"/>
              </a:solidFill>
              <a:latin typeface="Tahoma" pitchFamily="34" charset="0"/>
              <a:ea typeface="Tahoma" pitchFamily="34" charset="0"/>
              <a:cs typeface="Tahoma" pitchFamily="34" charset="0"/>
            </a:endParaRPr>
          </a:p>
          <a:p>
            <a:r>
              <a:rPr lang="tr-TR" sz="2200" dirty="0" smtClean="0">
                <a:latin typeface="Tahoma" pitchFamily="34" charset="0"/>
                <a:ea typeface="Tahoma" pitchFamily="34" charset="0"/>
                <a:cs typeface="Tahoma" pitchFamily="34" charset="0"/>
              </a:rPr>
              <a:t>        </a:t>
            </a:r>
            <a:endParaRPr lang="tr-TR" sz="2400" dirty="0">
              <a:latin typeface="Tahoma" pitchFamily="34" charset="0"/>
              <a:ea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47" name="Rectangle 4"/>
          <p:cNvSpPr>
            <a:spLocks noChangeArrowheads="1"/>
          </p:cNvSpPr>
          <p:nvPr/>
        </p:nvSpPr>
        <p:spPr bwMode="auto">
          <a:xfrm>
            <a:off x="0" y="10"/>
            <a:ext cx="9875139"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PROTESTOLAR VEYA JURİYE İTİRAZLAR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6149" name="Dikdörtgen 1"/>
          <p:cNvSpPr>
            <a:spLocks noChangeArrowheads="1"/>
          </p:cNvSpPr>
          <p:nvPr/>
        </p:nvSpPr>
        <p:spPr bwMode="auto">
          <a:xfrm>
            <a:off x="1693889" y="1058863"/>
            <a:ext cx="10385040" cy="5847755"/>
          </a:xfrm>
          <a:prstGeom prst="rect">
            <a:avLst/>
          </a:prstGeom>
          <a:noFill/>
          <a:ln w="9525">
            <a:noFill/>
            <a:miter lim="800000"/>
            <a:headEnd/>
            <a:tailEnd/>
          </a:ln>
        </p:spPr>
        <p:txBody>
          <a:bodyPr wrap="square">
            <a:spAutoFit/>
          </a:bodyPr>
          <a:lstStyle/>
          <a:p>
            <a:pPr algn="just"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146.4</a:t>
            </a:r>
            <a:endParaRPr lang="tr-TR" altLang="tr-TR" sz="2200" u="sng" dirty="0">
              <a:solidFill>
                <a:srgbClr val="FF0000"/>
              </a:solidFill>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r>
              <a:rPr lang="tr-TR" sz="2200" dirty="0" smtClean="0">
                <a:solidFill>
                  <a:srgbClr val="FF0000"/>
                </a:solidFill>
                <a:latin typeface="Tahoma" pitchFamily="34" charset="0"/>
                <a:ea typeface="Tahoma" pitchFamily="34" charset="0"/>
                <a:cs typeface="Tahoma" pitchFamily="34" charset="0"/>
              </a:rPr>
              <a:t>        </a:t>
            </a:r>
            <a:endParaRPr lang="tr-TR" sz="2200" dirty="0" smtClean="0">
              <a:solidFill>
                <a:srgbClr val="0070C0"/>
              </a:solidFill>
              <a:latin typeface="Tahoma" pitchFamily="34" charset="0"/>
              <a:ea typeface="Tahoma" pitchFamily="34" charset="0"/>
              <a:cs typeface="Tahoma" pitchFamily="34" charset="0"/>
            </a:endParaRPr>
          </a:p>
          <a:p>
            <a:r>
              <a:rPr lang="tr-TR"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Herhangi</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bir</a:t>
            </a:r>
            <a:r>
              <a:rPr lang="en-US" sz="2200" dirty="0">
                <a:latin typeface="Tahoma" pitchFamily="34" charset="0"/>
                <a:ea typeface="Tahoma" pitchFamily="34" charset="0"/>
                <a:cs typeface="Tahoma" pitchFamily="34" charset="0"/>
              </a:rPr>
              <a:t> </a:t>
            </a:r>
            <a:r>
              <a:rPr lang="en-US" sz="2200" b="1" dirty="0" err="1">
                <a:solidFill>
                  <a:srgbClr val="FFC000"/>
                </a:solidFill>
                <a:latin typeface="Tahoma" pitchFamily="34" charset="0"/>
                <a:ea typeface="Tahoma" pitchFamily="34" charset="0"/>
                <a:cs typeface="Tahoma" pitchFamily="34" charset="0"/>
              </a:rPr>
              <a:t>uyarı</a:t>
            </a:r>
            <a:r>
              <a:rPr lang="en-US" sz="2200" dirty="0">
                <a:solidFill>
                  <a:srgbClr val="FF0000"/>
                </a:solidFill>
                <a:latin typeface="Tahoma" pitchFamily="34" charset="0"/>
                <a:ea typeface="Tahoma" pitchFamily="34" charset="0"/>
                <a:cs typeface="Tahoma" pitchFamily="34" charset="0"/>
              </a:rPr>
              <a:t> </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veya</a:t>
            </a:r>
            <a:r>
              <a:rPr lang="en-US" sz="2200" dirty="0">
                <a:latin typeface="Tahoma" pitchFamily="34" charset="0"/>
                <a:ea typeface="Tahoma" pitchFamily="34" charset="0"/>
                <a:cs typeface="Tahoma" pitchFamily="34" charset="0"/>
              </a:rPr>
              <a:t> </a:t>
            </a:r>
            <a:r>
              <a:rPr lang="en-US" sz="2200" dirty="0" err="1">
                <a:solidFill>
                  <a:srgbClr val="FF0000"/>
                </a:solidFill>
                <a:latin typeface="Tahoma" pitchFamily="34" charset="0"/>
                <a:ea typeface="Tahoma" pitchFamily="34" charset="0"/>
                <a:cs typeface="Tahoma" pitchFamily="34" charset="0"/>
              </a:rPr>
              <a:t>diskalifiye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olsun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a:t>
            </a:r>
            <a:r>
              <a:rPr lang="en-US" sz="2200" dirty="0">
                <a:latin typeface="Tahoma" pitchFamily="34" charset="0"/>
                <a:ea typeface="Tahoma" pitchFamily="34" charset="0"/>
                <a:cs typeface="Tahoma" pitchFamily="34" charset="0"/>
              </a:rPr>
              <a:t> da </a:t>
            </a:r>
            <a:r>
              <a:rPr lang="en-US" sz="2200" dirty="0" err="1">
                <a:latin typeface="Tahoma" pitchFamily="34" charset="0"/>
                <a:ea typeface="Tahoma" pitchFamily="34" charset="0"/>
                <a:cs typeface="Tahoma" pitchFamily="34" charset="0"/>
              </a:rPr>
              <a:t>olmasın</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Başhakemin</a:t>
            </a:r>
            <a:endParaRPr lang="tr-TR" sz="2200" dirty="0" smtClean="0">
              <a:latin typeface="Tahoma" pitchFamily="34" charset="0"/>
              <a:ea typeface="Tahoma" pitchFamily="34" charset="0"/>
              <a:cs typeface="Tahoma" pitchFamily="34" charset="0"/>
            </a:endParaRPr>
          </a:p>
          <a:p>
            <a:r>
              <a:rPr lang="en-US" sz="2200" dirty="0" smtClean="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kendi</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görüşüne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göre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adil</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olmak</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için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gerekliyse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Başhakem</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yarışmanın</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veya</a:t>
            </a:r>
            <a:endParaRPr lang="tr-TR" sz="2200" dirty="0" smtClean="0">
              <a:latin typeface="Tahoma" pitchFamily="34" charset="0"/>
              <a:ea typeface="Tahoma" pitchFamily="34" charset="0"/>
              <a:cs typeface="Tahoma" pitchFamily="34" charset="0"/>
            </a:endParaRPr>
          </a:p>
          <a:p>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yarışmanın</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bir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kısmının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geçersiz</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olduğunu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açıklamaya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yarışmanın</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veya</a:t>
            </a:r>
            <a:endParaRPr lang="tr-TR" sz="2200" dirty="0" smtClean="0">
              <a:latin typeface="Tahoma" pitchFamily="34" charset="0"/>
              <a:ea typeface="Tahoma" pitchFamily="34" charset="0"/>
              <a:cs typeface="Tahoma" pitchFamily="34" charset="0"/>
            </a:endParaRPr>
          </a:p>
          <a:p>
            <a:r>
              <a:rPr lang="en-US" sz="2200" dirty="0" smtClean="0">
                <a:latin typeface="Tahoma" pitchFamily="34" charset="0"/>
                <a:ea typeface="Tahoma" pitchFamily="34" charset="0"/>
                <a:cs typeface="Tahoma" pitchFamily="34" charset="0"/>
              </a:rPr>
              <a:t> </a:t>
            </a:r>
            <a:endParaRPr lang="tr-TR" sz="2200" dirty="0" smtClean="0">
              <a:latin typeface="Tahoma" pitchFamily="34" charset="0"/>
              <a:ea typeface="Tahoma" pitchFamily="34" charset="0"/>
              <a:cs typeface="Tahoma" pitchFamily="34" charset="0"/>
            </a:endParaRPr>
          </a:p>
          <a:p>
            <a:r>
              <a:rPr lang="en-US" sz="2200" dirty="0" err="1" smtClean="0">
                <a:latin typeface="Tahoma" pitchFamily="34" charset="0"/>
                <a:ea typeface="Tahoma" pitchFamily="34" charset="0"/>
                <a:cs typeface="Tahoma" pitchFamily="34" charset="0"/>
              </a:rPr>
              <a:t>bir</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kısmının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tekrar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edilmesine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karar</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vermeye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yetkilidir</a:t>
            </a:r>
            <a:r>
              <a:rPr lang="en-US" sz="2200" dirty="0">
                <a:latin typeface="Tahoma" pitchFamily="34" charset="0"/>
                <a:ea typeface="Tahoma" pitchFamily="34" charset="0"/>
                <a:cs typeface="Tahoma" pitchFamily="34" charset="0"/>
              </a:rPr>
              <a:t>. </a:t>
            </a:r>
            <a:r>
              <a:rPr lang="tr-TR" sz="2200" dirty="0" smtClean="0">
                <a:latin typeface="Tahoma" pitchFamily="34" charset="0"/>
                <a:ea typeface="Tahoma" pitchFamily="34" charset="0"/>
                <a:cs typeface="Tahoma" pitchFamily="34" charset="0"/>
              </a:rPr>
              <a:t>(Bu konudaki itiraz</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sadece</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yarışmayı</a:t>
            </a:r>
            <a:r>
              <a:rPr lang="tr-TR"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tamamlayan</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bir</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sporcu</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tarafından</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ya</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da</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onun</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adına</a:t>
            </a:r>
            <a:r>
              <a:rPr lang="en-US" sz="2200" dirty="0" smtClean="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yapılabilir</a:t>
            </a:r>
            <a:r>
              <a:rPr lang="en-US" sz="2200" dirty="0" smtClean="0">
                <a:latin typeface="Tahoma" pitchFamily="34" charset="0"/>
                <a:ea typeface="Tahoma" pitchFamily="34" charset="0"/>
                <a:cs typeface="Tahoma" pitchFamily="34" charset="0"/>
              </a:rPr>
              <a:t>.</a:t>
            </a:r>
            <a:endParaRPr lang="tr-TR" sz="2200" dirty="0" smtClean="0">
              <a:latin typeface="Tahoma" pitchFamily="34" charset="0"/>
              <a:ea typeface="Tahoma" pitchFamily="34" charset="0"/>
              <a:cs typeface="Tahoma" pitchFamily="34" charset="0"/>
            </a:endParaRPr>
          </a:p>
          <a:p>
            <a:endParaRPr lang="tr-TR" sz="2200" dirty="0" smtClean="0">
              <a:latin typeface="Tahoma" pitchFamily="34" charset="0"/>
              <a:ea typeface="Tahoma" pitchFamily="34" charset="0"/>
              <a:cs typeface="Tahoma" pitchFamily="34" charset="0"/>
            </a:endParaRPr>
          </a:p>
          <a:p>
            <a:endParaRPr lang="tr-TR" sz="2200" dirty="0" smtClean="0">
              <a:latin typeface="Tahoma" pitchFamily="34" charset="0"/>
              <a:ea typeface="Tahoma" pitchFamily="34" charset="0"/>
              <a:cs typeface="Tahoma" pitchFamily="34" charset="0"/>
            </a:endParaRPr>
          </a:p>
          <a:p>
            <a:r>
              <a:rPr lang="tr-TR" sz="2200" dirty="0" smtClean="0">
                <a:solidFill>
                  <a:srgbClr val="FF0000"/>
                </a:solidFill>
                <a:latin typeface="Tahoma" pitchFamily="34" charset="0"/>
                <a:ea typeface="Tahoma" pitchFamily="34" charset="0"/>
                <a:cs typeface="Tahoma" pitchFamily="34" charset="0"/>
                <a:hlinkClick r:id="rId3"/>
              </a:rPr>
              <a:t>VİDEO 7 </a:t>
            </a:r>
            <a:r>
              <a:rPr lang="tr-TR" sz="2200" dirty="0" smtClean="0">
                <a:solidFill>
                  <a:srgbClr val="FF0000"/>
                </a:solidFill>
                <a:latin typeface="Tahoma" pitchFamily="34" charset="0"/>
                <a:ea typeface="Tahoma" pitchFamily="34" charset="0"/>
                <a:cs typeface="Tahoma" pitchFamily="34" charset="0"/>
              </a:rPr>
              <a:t>– </a:t>
            </a:r>
            <a:r>
              <a:rPr lang="tr-TR" sz="2200" dirty="0" smtClean="0">
                <a:solidFill>
                  <a:srgbClr val="FF0000"/>
                </a:solidFill>
                <a:latin typeface="Tahoma" pitchFamily="34" charset="0"/>
                <a:ea typeface="Tahoma" pitchFamily="34" charset="0"/>
                <a:cs typeface="Tahoma" pitchFamily="34" charset="0"/>
                <a:hlinkClick r:id="rId4"/>
              </a:rPr>
              <a:t>VİDEO </a:t>
            </a:r>
            <a:r>
              <a:rPr lang="tr-TR" sz="2200" dirty="0" smtClean="0">
                <a:solidFill>
                  <a:srgbClr val="FF0000"/>
                </a:solidFill>
                <a:latin typeface="Tahoma" pitchFamily="34" charset="0"/>
                <a:ea typeface="Tahoma" pitchFamily="34" charset="0"/>
                <a:cs typeface="Tahoma" pitchFamily="34" charset="0"/>
                <a:hlinkClick r:id="rId4"/>
              </a:rPr>
              <a:t>7-A</a:t>
            </a:r>
            <a:endParaRPr lang="tr-TR" sz="2400" dirty="0">
              <a:latin typeface="Tahoma" pitchFamily="34" charset="0"/>
              <a:ea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67" name="Rectangle 4"/>
          <p:cNvSpPr>
            <a:spLocks noChangeArrowheads="1"/>
          </p:cNvSpPr>
          <p:nvPr/>
        </p:nvSpPr>
        <p:spPr bwMode="auto">
          <a:xfrm>
            <a:off x="0" y="10"/>
            <a:ext cx="10906125" cy="646113"/>
          </a:xfrm>
          <a:prstGeom prst="rect">
            <a:avLst/>
          </a:prstGeom>
          <a:noFill/>
          <a:ln w="9525">
            <a:noFill/>
            <a:miter lim="800000"/>
            <a:headEnd/>
            <a:tailEnd/>
          </a:ln>
        </p:spPr>
        <p:txBody>
          <a:bodyPr>
            <a:spAutoFit/>
          </a:bodyPr>
          <a:lstStyle/>
          <a:p>
            <a:r>
              <a:rPr lang="tr-TR" sz="3600" dirty="0" smtClean="0">
                <a:solidFill>
                  <a:schemeClr val="bg1"/>
                </a:solidFill>
              </a:rPr>
              <a:t>                                                     YARIŞMA</a:t>
            </a:r>
            <a:endParaRPr 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1269" name="Text Box 3"/>
          <p:cNvSpPr txBox="1">
            <a:spLocks noChangeArrowheads="1"/>
          </p:cNvSpPr>
          <p:nvPr/>
        </p:nvSpPr>
        <p:spPr bwMode="auto">
          <a:xfrm>
            <a:off x="1648918" y="1052518"/>
            <a:ext cx="9714413" cy="3884140"/>
          </a:xfrm>
          <a:prstGeom prst="rect">
            <a:avLst/>
          </a:prstGeom>
          <a:noFill/>
          <a:ln w="9525">
            <a:noFill/>
            <a:miter lim="800000"/>
            <a:headEnd/>
            <a:tailEnd/>
          </a:ln>
        </p:spPr>
        <p:txBody>
          <a:bodyPr wrap="square">
            <a:spAutoFit/>
          </a:bodyPr>
          <a:lstStyle/>
          <a:p>
            <a:pPr algn="just">
              <a:lnSpc>
                <a:spcPct val="110000"/>
              </a:lnSpc>
            </a:pPr>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163.6</a:t>
            </a:r>
          </a:p>
          <a:p>
            <a:pPr algn="just">
              <a:lnSpc>
                <a:spcPct val="110000"/>
              </a:lnSpc>
            </a:pPr>
            <a:endParaRPr lang="tr-TR" altLang="tr-TR" sz="2200" b="1" dirty="0">
              <a:latin typeface="Tahoma" pitchFamily="34" charset="0"/>
              <a:cs typeface="Tahoma" pitchFamily="34" charset="0"/>
            </a:endParaRPr>
          </a:p>
          <a:p>
            <a:pPr algn="just"/>
            <a:r>
              <a:rPr lang="tr-TR" sz="2200" dirty="0" smtClean="0">
                <a:solidFill>
                  <a:srgbClr val="0070C0"/>
                </a:solidFill>
                <a:latin typeface="Tahoma" pitchFamily="34" charset="0"/>
                <a:cs typeface="Tahoma" pitchFamily="34" charset="0"/>
              </a:rPr>
              <a:t>   </a:t>
            </a:r>
            <a:r>
              <a:rPr lang="tr-TR" sz="2200" dirty="0" smtClean="0">
                <a:latin typeface="Tahoma" pitchFamily="34" charset="0"/>
                <a:cs typeface="Tahoma" pitchFamily="34" charset="0"/>
              </a:rPr>
              <a:t>Sporcunun p</a:t>
            </a:r>
            <a:r>
              <a:rPr lang="en-US" sz="2200" dirty="0" err="1" smtClean="0">
                <a:latin typeface="Tahoma" pitchFamily="34" charset="0"/>
                <a:cs typeface="Tahoma" pitchFamily="34" charset="0"/>
              </a:rPr>
              <a:t>isti</a:t>
            </a:r>
            <a:r>
              <a:rPr lang="en-US" sz="2200" dirty="0" smtClean="0">
                <a:latin typeface="Tahoma" pitchFamily="34" charset="0"/>
                <a:cs typeface="Tahoma" pitchFamily="34" charset="0"/>
              </a:rPr>
              <a:t> </a:t>
            </a:r>
            <a:r>
              <a:rPr lang="en-US" sz="2200" dirty="0" err="1">
                <a:latin typeface="Tahoma" pitchFamily="34" charset="0"/>
                <a:cs typeface="Tahoma" pitchFamily="34" charset="0"/>
              </a:rPr>
              <a:t>gönüllü</a:t>
            </a:r>
            <a:r>
              <a:rPr lang="en-US" sz="2200" dirty="0">
                <a:latin typeface="Tahoma" pitchFamily="34" charset="0"/>
                <a:cs typeface="Tahoma" pitchFamily="34" charset="0"/>
              </a:rPr>
              <a:t> </a:t>
            </a:r>
            <a:r>
              <a:rPr lang="en-US" sz="2200" dirty="0" err="1">
                <a:latin typeface="Tahoma" pitchFamily="34" charset="0"/>
                <a:cs typeface="Tahoma" pitchFamily="34" charset="0"/>
              </a:rPr>
              <a:t>olarak</a:t>
            </a:r>
            <a:r>
              <a:rPr lang="en-US" sz="2200" dirty="0">
                <a:latin typeface="Tahoma" pitchFamily="34" charset="0"/>
                <a:cs typeface="Tahoma" pitchFamily="34" charset="0"/>
              </a:rPr>
              <a:t> </a:t>
            </a:r>
            <a:r>
              <a:rPr lang="en-US" sz="2200" dirty="0" err="1">
                <a:latin typeface="Tahoma" pitchFamily="34" charset="0"/>
                <a:cs typeface="Tahoma" pitchFamily="34" charset="0"/>
              </a:rPr>
              <a:t>terk</a:t>
            </a:r>
            <a:r>
              <a:rPr lang="en-US" sz="2200" dirty="0">
                <a:latin typeface="Tahoma" pitchFamily="34" charset="0"/>
                <a:cs typeface="Tahoma" pitchFamily="34" charset="0"/>
              </a:rPr>
              <a:t> </a:t>
            </a:r>
            <a:r>
              <a:rPr lang="en-US" sz="2200" dirty="0" err="1">
                <a:latin typeface="Tahoma" pitchFamily="34" charset="0"/>
                <a:cs typeface="Tahoma" pitchFamily="34" charset="0"/>
              </a:rPr>
              <a:t>ettikten</a:t>
            </a:r>
            <a:r>
              <a:rPr lang="en-US" sz="2200" dirty="0">
                <a:latin typeface="Tahoma" pitchFamily="34" charset="0"/>
                <a:cs typeface="Tahoma" pitchFamily="34" charset="0"/>
              </a:rPr>
              <a:t> </a:t>
            </a:r>
            <a:r>
              <a:rPr lang="en-US" sz="2200" dirty="0" err="1">
                <a:latin typeface="Tahoma" pitchFamily="34" charset="0"/>
                <a:cs typeface="Tahoma" pitchFamily="34" charset="0"/>
              </a:rPr>
              <a:t>sonra</a:t>
            </a:r>
            <a:r>
              <a:rPr lang="en-US" sz="2200" dirty="0">
                <a:latin typeface="Tahoma" pitchFamily="34" charset="0"/>
                <a:cs typeface="Tahoma" pitchFamily="34" charset="0"/>
              </a:rPr>
              <a:t> </a:t>
            </a:r>
            <a:r>
              <a:rPr lang="en-US" sz="2200" dirty="0" err="1" smtClean="0">
                <a:latin typeface="Tahoma" pitchFamily="34" charset="0"/>
                <a:cs typeface="Tahoma" pitchFamily="34" charset="0"/>
              </a:rPr>
              <a:t>yarışmaya</a:t>
            </a:r>
            <a:r>
              <a:rPr lang="en-US" sz="2200" dirty="0" smtClean="0">
                <a:latin typeface="Tahoma" pitchFamily="34" charset="0"/>
                <a:cs typeface="Tahoma" pitchFamily="34" charset="0"/>
              </a:rPr>
              <a:t> </a:t>
            </a:r>
            <a:endParaRPr lang="tr-TR" sz="2200" dirty="0" smtClean="0">
              <a:latin typeface="Tahoma" pitchFamily="34" charset="0"/>
              <a:cs typeface="Tahoma" pitchFamily="34" charset="0"/>
            </a:endParaRPr>
          </a:p>
          <a:p>
            <a:pPr algn="just"/>
            <a:endParaRPr lang="tr-TR" sz="2200" dirty="0" smtClean="0">
              <a:latin typeface="Tahoma" pitchFamily="34" charset="0"/>
              <a:cs typeface="Tahoma" pitchFamily="34" charset="0"/>
            </a:endParaRPr>
          </a:p>
          <a:p>
            <a:pPr algn="just"/>
            <a:r>
              <a:rPr lang="en-US" sz="2200" dirty="0" err="1" smtClean="0">
                <a:latin typeface="Tahoma" pitchFamily="34" charset="0"/>
                <a:cs typeface="Tahoma" pitchFamily="34" charset="0"/>
              </a:rPr>
              <a:t>devam</a:t>
            </a:r>
            <a:r>
              <a:rPr lang="en-US" sz="2200" dirty="0" smtClean="0">
                <a:latin typeface="Tahoma" pitchFamily="34" charset="0"/>
                <a:cs typeface="Tahoma" pitchFamily="34" charset="0"/>
              </a:rPr>
              <a:t> </a:t>
            </a:r>
            <a:r>
              <a:rPr lang="en-US" sz="2200" dirty="0" err="1">
                <a:latin typeface="Tahoma" pitchFamily="34" charset="0"/>
                <a:cs typeface="Tahoma" pitchFamily="34" charset="0"/>
              </a:rPr>
              <a:t>etmesine</a:t>
            </a:r>
            <a:r>
              <a:rPr lang="en-US" sz="2200" dirty="0">
                <a:latin typeface="Tahoma" pitchFamily="34" charset="0"/>
                <a:cs typeface="Tahoma" pitchFamily="34" charset="0"/>
              </a:rPr>
              <a:t> </a:t>
            </a:r>
            <a:r>
              <a:rPr lang="en-US" sz="2200" dirty="0" err="1">
                <a:latin typeface="Tahoma" pitchFamily="34" charset="0"/>
                <a:cs typeface="Tahoma" pitchFamily="34" charset="0"/>
              </a:rPr>
              <a:t>izin</a:t>
            </a:r>
            <a:r>
              <a:rPr lang="en-US" sz="2200" dirty="0">
                <a:latin typeface="Tahoma" pitchFamily="34" charset="0"/>
                <a:cs typeface="Tahoma" pitchFamily="34" charset="0"/>
              </a:rPr>
              <a:t> </a:t>
            </a:r>
            <a:r>
              <a:rPr lang="en-US" sz="2200" dirty="0" err="1">
                <a:latin typeface="Tahoma" pitchFamily="34" charset="0"/>
                <a:cs typeface="Tahoma" pitchFamily="34" charset="0"/>
              </a:rPr>
              <a:t>verilmez</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endParaRPr lang="tr-TR" sz="2200" dirty="0">
              <a:latin typeface="Tahoma" pitchFamily="34" charset="0"/>
              <a:cs typeface="Tahoma" pitchFamily="34" charset="0"/>
            </a:endParaRPr>
          </a:p>
          <a:p>
            <a:pPr algn="just"/>
            <a:r>
              <a:rPr lang="tr-TR" sz="2200" dirty="0" smtClean="0">
                <a:solidFill>
                  <a:srgbClr val="0070C0"/>
                </a:solidFill>
                <a:latin typeface="Tahoma" pitchFamily="34" charset="0"/>
                <a:cs typeface="Tahoma" pitchFamily="34" charset="0"/>
              </a:rPr>
              <a:t>   </a:t>
            </a:r>
            <a:r>
              <a:rPr lang="en-US" sz="2200" dirty="0" err="1" smtClean="0">
                <a:latin typeface="Tahoma" pitchFamily="34" charset="0"/>
                <a:cs typeface="Tahoma" pitchFamily="34" charset="0"/>
              </a:rPr>
              <a:t>Sporcu</a:t>
            </a:r>
            <a:r>
              <a:rPr lang="en-US" sz="2200" dirty="0" smtClean="0">
                <a:latin typeface="Tahoma" pitchFamily="34" charset="0"/>
                <a:cs typeface="Tahoma" pitchFamily="34" charset="0"/>
              </a:rPr>
              <a:t> </a:t>
            </a:r>
            <a:r>
              <a:rPr lang="en-US" sz="2200" dirty="0" err="1">
                <a:latin typeface="Tahoma" pitchFamily="34" charset="0"/>
                <a:cs typeface="Tahoma" pitchFamily="34" charset="0"/>
              </a:rPr>
              <a:t>bu</a:t>
            </a:r>
            <a:r>
              <a:rPr lang="en-US" sz="2200" dirty="0">
                <a:latin typeface="Tahoma" pitchFamily="34" charset="0"/>
                <a:cs typeface="Tahoma" pitchFamily="34" charset="0"/>
              </a:rPr>
              <a:t> </a:t>
            </a:r>
            <a:r>
              <a:rPr lang="en-US" sz="2200" dirty="0" err="1">
                <a:latin typeface="Tahoma" pitchFamily="34" charset="0"/>
                <a:cs typeface="Tahoma" pitchFamily="34" charset="0"/>
              </a:rPr>
              <a:t>durumda</a:t>
            </a:r>
            <a:r>
              <a:rPr lang="en-US" sz="2200" dirty="0">
                <a:latin typeface="Tahoma" pitchFamily="34" charset="0"/>
                <a:cs typeface="Tahoma" pitchFamily="34" charset="0"/>
              </a:rPr>
              <a:t> </a:t>
            </a:r>
            <a:r>
              <a:rPr lang="en-US" sz="2200" dirty="0" err="1">
                <a:latin typeface="Tahoma" pitchFamily="34" charset="0"/>
                <a:cs typeface="Tahoma" pitchFamily="34" charset="0"/>
              </a:rPr>
              <a:t>yarışı</a:t>
            </a:r>
            <a:r>
              <a:rPr lang="en-US" sz="2200" dirty="0">
                <a:latin typeface="Tahoma" pitchFamily="34" charset="0"/>
                <a:cs typeface="Tahoma" pitchFamily="34" charset="0"/>
              </a:rPr>
              <a:t> </a:t>
            </a:r>
            <a:r>
              <a:rPr lang="en-US" sz="2200" dirty="0" err="1" smtClean="0">
                <a:latin typeface="Tahoma" pitchFamily="34" charset="0"/>
                <a:cs typeface="Tahoma" pitchFamily="34" charset="0"/>
              </a:rPr>
              <a:t>bitirmemiş</a:t>
            </a:r>
            <a:r>
              <a:rPr lang="tr-TR" sz="2200" dirty="0" smtClean="0">
                <a:latin typeface="Tahoma" pitchFamily="34" charset="0"/>
                <a:cs typeface="Tahoma" pitchFamily="34" charset="0"/>
              </a:rPr>
              <a:t> (</a:t>
            </a:r>
            <a:r>
              <a:rPr lang="tr-TR" sz="2200" dirty="0" smtClean="0">
                <a:solidFill>
                  <a:srgbClr val="FF0000"/>
                </a:solidFill>
                <a:latin typeface="Tahoma" pitchFamily="34" charset="0"/>
                <a:cs typeface="Tahoma" pitchFamily="34" charset="0"/>
              </a:rPr>
              <a:t>DNF</a:t>
            </a:r>
            <a:r>
              <a:rPr lang="tr-TR" sz="2200" dirty="0" smtClean="0">
                <a:latin typeface="Tahoma" pitchFamily="34" charset="0"/>
                <a:cs typeface="Tahoma" pitchFamily="34" charset="0"/>
              </a:rPr>
              <a:t>)</a:t>
            </a:r>
            <a:r>
              <a:rPr lang="en-US" sz="2200" dirty="0" smtClean="0">
                <a:solidFill>
                  <a:srgbClr val="0070C0"/>
                </a:solidFill>
                <a:latin typeface="Tahoma" pitchFamily="34" charset="0"/>
                <a:cs typeface="Tahoma" pitchFamily="34" charset="0"/>
              </a:rPr>
              <a:t> </a:t>
            </a:r>
            <a:r>
              <a:rPr lang="en-US" sz="2200" dirty="0" err="1" smtClean="0">
                <a:latin typeface="Tahoma" pitchFamily="34" charset="0"/>
                <a:cs typeface="Tahoma" pitchFamily="34" charset="0"/>
              </a:rPr>
              <a:t>olarak</a:t>
            </a:r>
            <a:r>
              <a:rPr lang="en-US" sz="2200" dirty="0" smtClean="0">
                <a:latin typeface="Tahoma" pitchFamily="34" charset="0"/>
                <a:cs typeface="Tahoma" pitchFamily="34" charset="0"/>
              </a:rPr>
              <a:t> </a:t>
            </a:r>
            <a:r>
              <a:rPr lang="en-US" sz="2200" dirty="0" err="1">
                <a:latin typeface="Tahoma" pitchFamily="34" charset="0"/>
                <a:cs typeface="Tahoma" pitchFamily="34" charset="0"/>
              </a:rPr>
              <a:t>kaydedilecektir</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endParaRPr lang="tr-TR" sz="2200" dirty="0" smtClean="0">
              <a:latin typeface="Tahoma" pitchFamily="34" charset="0"/>
              <a:cs typeface="Tahoma" pitchFamily="34" charset="0"/>
            </a:endParaRPr>
          </a:p>
          <a:p>
            <a:pPr algn="just"/>
            <a:r>
              <a:rPr lang="tr-TR" sz="2200" dirty="0" smtClean="0">
                <a:latin typeface="Tahoma" pitchFamily="34" charset="0"/>
                <a:cs typeface="Tahoma" pitchFamily="34" charset="0"/>
              </a:rPr>
              <a:t>Sporcu y</a:t>
            </a:r>
            <a:r>
              <a:rPr lang="en-US" sz="2200" dirty="0" err="1" smtClean="0">
                <a:latin typeface="Tahoma" pitchFamily="34" charset="0"/>
                <a:cs typeface="Tahoma" pitchFamily="34" charset="0"/>
              </a:rPr>
              <a:t>arışmaya</a:t>
            </a:r>
            <a:r>
              <a:rPr lang="en-US" sz="2200" dirty="0" smtClean="0">
                <a:latin typeface="Tahoma" pitchFamily="34" charset="0"/>
                <a:cs typeface="Tahoma" pitchFamily="34" charset="0"/>
              </a:rPr>
              <a:t> </a:t>
            </a:r>
            <a:r>
              <a:rPr lang="en-US" sz="2200" dirty="0" err="1">
                <a:latin typeface="Tahoma" pitchFamily="34" charset="0"/>
                <a:cs typeface="Tahoma" pitchFamily="34" charset="0"/>
              </a:rPr>
              <a:t>devam</a:t>
            </a:r>
            <a:r>
              <a:rPr lang="en-US" sz="2200" dirty="0">
                <a:latin typeface="Tahoma" pitchFamily="34" charset="0"/>
                <a:cs typeface="Tahoma" pitchFamily="34" charset="0"/>
              </a:rPr>
              <a:t> </a:t>
            </a:r>
            <a:r>
              <a:rPr lang="en-US" sz="2200" dirty="0" err="1">
                <a:latin typeface="Tahoma" pitchFamily="34" charset="0"/>
                <a:cs typeface="Tahoma" pitchFamily="34" charset="0"/>
              </a:rPr>
              <a:t>etmek</a:t>
            </a:r>
            <a:r>
              <a:rPr lang="en-US" sz="2200" dirty="0">
                <a:latin typeface="Tahoma" pitchFamily="34" charset="0"/>
                <a:cs typeface="Tahoma" pitchFamily="34" charset="0"/>
              </a:rPr>
              <a:t> </a:t>
            </a:r>
            <a:r>
              <a:rPr lang="en-US" sz="2200" dirty="0" err="1">
                <a:latin typeface="Tahoma" pitchFamily="34" charset="0"/>
                <a:cs typeface="Tahoma" pitchFamily="34" charset="0"/>
              </a:rPr>
              <a:t>isterse</a:t>
            </a:r>
            <a:r>
              <a:rPr lang="en-US" sz="2200" dirty="0">
                <a:latin typeface="Tahoma" pitchFamily="34" charset="0"/>
                <a:cs typeface="Tahoma" pitchFamily="34" charset="0"/>
              </a:rPr>
              <a:t> </a:t>
            </a:r>
            <a:r>
              <a:rPr lang="en-US" sz="2200" dirty="0" err="1">
                <a:latin typeface="Tahoma" pitchFamily="34" charset="0"/>
                <a:cs typeface="Tahoma" pitchFamily="34" charset="0"/>
              </a:rPr>
              <a:t>Başhakem</a:t>
            </a:r>
            <a:r>
              <a:rPr lang="en-US" sz="2200" dirty="0">
                <a:latin typeface="Tahoma" pitchFamily="34" charset="0"/>
                <a:cs typeface="Tahoma" pitchFamily="34" charset="0"/>
              </a:rPr>
              <a:t> </a:t>
            </a:r>
            <a:r>
              <a:rPr lang="en-US" sz="2200" dirty="0" err="1">
                <a:latin typeface="Tahoma" pitchFamily="34" charset="0"/>
                <a:cs typeface="Tahoma" pitchFamily="34" charset="0"/>
              </a:rPr>
              <a:t>tarafından</a:t>
            </a:r>
            <a:r>
              <a:rPr lang="en-US" sz="2200" dirty="0">
                <a:latin typeface="Tahoma" pitchFamily="34" charset="0"/>
                <a:cs typeface="Tahoma" pitchFamily="34" charset="0"/>
              </a:rPr>
              <a:t> </a:t>
            </a:r>
            <a:r>
              <a:rPr lang="en-US" sz="2200" dirty="0" err="1">
                <a:latin typeface="Tahoma" pitchFamily="34" charset="0"/>
                <a:cs typeface="Tahoma" pitchFamily="34" charset="0"/>
              </a:rPr>
              <a:t>diskalifiye</a:t>
            </a:r>
            <a:r>
              <a:rPr lang="en-US" sz="2200" dirty="0">
                <a:solidFill>
                  <a:srgbClr val="0070C0"/>
                </a:solidFill>
                <a:latin typeface="Tahoma" pitchFamily="34" charset="0"/>
                <a:cs typeface="Tahoma" pitchFamily="34" charset="0"/>
              </a:rPr>
              <a:t> </a:t>
            </a:r>
            <a:endParaRPr lang="tr-TR" sz="2200" dirty="0" smtClean="0">
              <a:solidFill>
                <a:srgbClr val="0070C0"/>
              </a:solidFill>
              <a:latin typeface="Tahoma" pitchFamily="34" charset="0"/>
              <a:cs typeface="Tahoma" pitchFamily="34" charset="0"/>
            </a:endParaRPr>
          </a:p>
          <a:p>
            <a:pPr algn="just"/>
            <a:endParaRPr lang="tr-TR" sz="2200" dirty="0" smtClean="0">
              <a:latin typeface="Tahoma" pitchFamily="34" charset="0"/>
              <a:cs typeface="Tahoma" pitchFamily="34" charset="0"/>
            </a:endParaRPr>
          </a:p>
          <a:p>
            <a:pPr algn="just"/>
            <a:r>
              <a:rPr lang="tr-TR" sz="2200" dirty="0" smtClean="0">
                <a:latin typeface="Tahoma" pitchFamily="34" charset="0"/>
                <a:cs typeface="Tahoma" pitchFamily="34" charset="0"/>
              </a:rPr>
              <a:t>e</a:t>
            </a:r>
            <a:r>
              <a:rPr lang="en-US" sz="2200" dirty="0" err="1" smtClean="0">
                <a:latin typeface="Tahoma" pitchFamily="34" charset="0"/>
                <a:cs typeface="Tahoma" pitchFamily="34" charset="0"/>
              </a:rPr>
              <a:t>dilecek</a:t>
            </a:r>
            <a:r>
              <a:rPr lang="tr-TR" sz="2200" dirty="0" smtClean="0">
                <a:latin typeface="Tahoma" pitchFamily="34" charset="0"/>
                <a:cs typeface="Tahoma" pitchFamily="34" charset="0"/>
              </a:rPr>
              <a:t>, müsabaka cetveline</a:t>
            </a:r>
            <a:r>
              <a:rPr lang="en-US" sz="2200" dirty="0" smtClean="0">
                <a:latin typeface="Tahoma" pitchFamily="34" charset="0"/>
                <a:cs typeface="Tahoma" pitchFamily="34" charset="0"/>
              </a:rPr>
              <a:t> </a:t>
            </a:r>
            <a:r>
              <a:rPr lang="tr-TR" sz="2200" dirty="0" smtClean="0">
                <a:latin typeface="Tahoma" pitchFamily="34" charset="0"/>
                <a:cs typeface="Tahoma" pitchFamily="34" charset="0"/>
              </a:rPr>
              <a:t>(</a:t>
            </a:r>
            <a:r>
              <a:rPr lang="tr-TR" sz="2200" dirty="0" smtClean="0">
                <a:solidFill>
                  <a:srgbClr val="FF0000"/>
                </a:solidFill>
                <a:latin typeface="Tahoma" pitchFamily="34" charset="0"/>
                <a:cs typeface="Tahoma" pitchFamily="34" charset="0"/>
              </a:rPr>
              <a:t>DQ Kural 163.6</a:t>
            </a:r>
            <a:r>
              <a:rPr lang="tr-TR" sz="2200" dirty="0" smtClean="0">
                <a:latin typeface="Tahoma" pitchFamily="34" charset="0"/>
                <a:cs typeface="Tahoma" pitchFamily="34" charset="0"/>
              </a:rPr>
              <a:t>)</a:t>
            </a:r>
            <a:r>
              <a:rPr lang="tr-TR" sz="2200" dirty="0" smtClean="0">
                <a:solidFill>
                  <a:srgbClr val="0070C0"/>
                </a:solidFill>
                <a:latin typeface="Tahoma" pitchFamily="34" charset="0"/>
                <a:cs typeface="Tahoma" pitchFamily="34" charset="0"/>
              </a:rPr>
              <a:t> </a:t>
            </a:r>
            <a:r>
              <a:rPr lang="tr-TR" sz="2200" dirty="0" smtClean="0">
                <a:latin typeface="Tahoma" pitchFamily="34" charset="0"/>
                <a:cs typeface="Tahoma" pitchFamily="34" charset="0"/>
              </a:rPr>
              <a:t>yazılacaktır.</a:t>
            </a:r>
            <a:endParaRPr lang="tr-TR" sz="22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71" name="Rectangle 4"/>
          <p:cNvSpPr>
            <a:spLocks noChangeArrowheads="1"/>
          </p:cNvSpPr>
          <p:nvPr/>
        </p:nvSpPr>
        <p:spPr bwMode="auto">
          <a:xfrm>
            <a:off x="0" y="-29970"/>
            <a:ext cx="10906125" cy="646113"/>
          </a:xfrm>
          <a:prstGeom prst="rect">
            <a:avLst/>
          </a:prstGeom>
          <a:noFill/>
          <a:ln w="9525">
            <a:noFill/>
            <a:miter lim="800000"/>
            <a:headEnd/>
            <a:tailEnd/>
          </a:ln>
        </p:spPr>
        <p:txBody>
          <a:bodyPr>
            <a:spAutoFit/>
          </a:bodyPr>
          <a:lstStyle/>
          <a:p>
            <a:r>
              <a:rPr lang="tr-TR" sz="3600" dirty="0" smtClean="0">
                <a:solidFill>
                  <a:schemeClr val="bg1"/>
                </a:solidFill>
              </a:rPr>
              <a:t>                           SU </a:t>
            </a:r>
            <a:r>
              <a:rPr lang="tr-TR" sz="3600" dirty="0">
                <a:solidFill>
                  <a:schemeClr val="bg1"/>
                </a:solidFill>
              </a:rPr>
              <a:t>VE SÜNGER İSTASYONLARI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197" name="Dikdörtgen 1"/>
          <p:cNvSpPr>
            <a:spLocks noChangeArrowheads="1"/>
          </p:cNvSpPr>
          <p:nvPr/>
        </p:nvSpPr>
        <p:spPr bwMode="auto">
          <a:xfrm>
            <a:off x="1603948" y="636798"/>
            <a:ext cx="6685976" cy="4493538"/>
          </a:xfrm>
          <a:prstGeom prst="rect">
            <a:avLst/>
          </a:prstGeom>
          <a:noFill/>
          <a:ln w="9525">
            <a:noFill/>
            <a:miter lim="800000"/>
            <a:headEnd/>
            <a:tailEnd/>
          </a:ln>
        </p:spPr>
        <p:txBody>
          <a:bodyPr wrap="square">
            <a:spAutoFit/>
          </a:bodyPr>
          <a:lstStyle/>
          <a:p>
            <a:pPr eaLnBrk="1" hangingPunct="1">
              <a:defRPr/>
            </a:pPr>
            <a:endParaRPr lang="tr-TR" sz="2200" u="sng" dirty="0" smtClean="0">
              <a:solidFill>
                <a:srgbClr val="FF0000"/>
              </a:solidFill>
              <a:latin typeface="Tahoma" pitchFamily="34" charset="0"/>
              <a:cs typeface="Tahoma" pitchFamily="34" charset="0"/>
            </a:endParaRPr>
          </a:p>
          <a:p>
            <a:pPr eaLnBrk="1" hangingPunct="1">
              <a:defRPr/>
            </a:pPr>
            <a:r>
              <a:rPr lang="tr-TR" sz="2200" dirty="0" smtClean="0">
                <a:solidFill>
                  <a:srgbClr val="FF0000"/>
                </a:solidFill>
                <a:latin typeface="Tahoma" pitchFamily="34" charset="0"/>
                <a:cs typeface="Tahoma" pitchFamily="34" charset="0"/>
              </a:rPr>
              <a:t>    </a:t>
            </a:r>
            <a:r>
              <a:rPr lang="tr-TR" sz="2200" u="sng" dirty="0" smtClean="0">
                <a:solidFill>
                  <a:srgbClr val="FF0000"/>
                </a:solidFill>
                <a:latin typeface="Tahoma" pitchFamily="34" charset="0"/>
                <a:cs typeface="Tahoma" pitchFamily="34" charset="0"/>
              </a:rPr>
              <a:t>KURAL </a:t>
            </a:r>
            <a:r>
              <a:rPr lang="tr-TR" sz="2200" u="sng" dirty="0">
                <a:solidFill>
                  <a:srgbClr val="FF0000"/>
                </a:solidFill>
                <a:latin typeface="Tahoma" pitchFamily="34" charset="0"/>
                <a:cs typeface="Tahoma" pitchFamily="34" charset="0"/>
              </a:rPr>
              <a:t>144.4</a:t>
            </a:r>
          </a:p>
          <a:p>
            <a:pPr eaLnBrk="1" hangingPunct="1">
              <a:defRPr/>
            </a:pPr>
            <a:endParaRPr lang="tr-TR" sz="2200" b="1" u="sng" dirty="0">
              <a:latin typeface="Tahoma" pitchFamily="34" charset="0"/>
              <a:cs typeface="Tahoma" pitchFamily="34" charset="0"/>
            </a:endParaRPr>
          </a:p>
          <a:p>
            <a:pPr>
              <a:defRPr/>
            </a:pPr>
            <a:r>
              <a:rPr lang="tr-TR" sz="2200" dirty="0" smtClean="0">
                <a:solidFill>
                  <a:srgbClr val="FF0000"/>
                </a:solidFill>
                <a:latin typeface="Tahoma" pitchFamily="34" charset="0"/>
                <a:cs typeface="Tahoma" pitchFamily="34" charset="0"/>
              </a:rPr>
              <a:t>    a) </a:t>
            </a:r>
            <a:r>
              <a:rPr lang="tr-TR" sz="2200" dirty="0" smtClean="0">
                <a:latin typeface="Tahoma" pitchFamily="34" charset="0"/>
                <a:cs typeface="Tahoma" pitchFamily="34" charset="0"/>
              </a:rPr>
              <a:t>Eğer </a:t>
            </a:r>
            <a:r>
              <a:rPr lang="tr-TR" sz="2200" dirty="0">
                <a:latin typeface="Tahoma" pitchFamily="34" charset="0"/>
                <a:cs typeface="Tahoma" pitchFamily="34" charset="0"/>
              </a:rPr>
              <a:t>hava koşulları gerektiriyorsa; Organizasyon Kurulu, </a:t>
            </a:r>
            <a:r>
              <a:rPr lang="tr-TR" sz="2200" dirty="0" smtClean="0">
                <a:latin typeface="Tahoma" pitchFamily="34" charset="0"/>
                <a:cs typeface="Tahoma" pitchFamily="34" charset="0"/>
              </a:rPr>
              <a:t>5000 </a:t>
            </a:r>
            <a:r>
              <a:rPr lang="tr-TR" sz="2200" dirty="0">
                <a:latin typeface="Tahoma" pitchFamily="34" charset="0"/>
                <a:cs typeface="Tahoma" pitchFamily="34" charset="0"/>
              </a:rPr>
              <a:t>m ve daha uzun pist yarışlarında </a:t>
            </a:r>
            <a:r>
              <a:rPr lang="tr-TR" sz="2200" dirty="0" smtClean="0">
                <a:latin typeface="Tahoma" pitchFamily="34" charset="0"/>
                <a:cs typeface="Tahoma" pitchFamily="34" charset="0"/>
              </a:rPr>
              <a:t>sporculara </a:t>
            </a:r>
            <a:r>
              <a:rPr lang="tr-TR" sz="2200" dirty="0">
                <a:latin typeface="Tahoma" pitchFamily="34" charset="0"/>
                <a:cs typeface="Tahoma" pitchFamily="34" charset="0"/>
              </a:rPr>
              <a:t>içecek su ve sünger </a:t>
            </a:r>
            <a:endParaRPr lang="tr-TR" sz="2200" dirty="0" smtClean="0">
              <a:latin typeface="Tahoma" pitchFamily="34" charset="0"/>
              <a:cs typeface="Tahoma" pitchFamily="34" charset="0"/>
            </a:endParaRPr>
          </a:p>
          <a:p>
            <a:pPr marL="457200" indent="-457200">
              <a:defRPr/>
            </a:pPr>
            <a:r>
              <a:rPr lang="tr-TR" sz="2200" dirty="0" smtClean="0">
                <a:latin typeface="Tahoma" pitchFamily="34" charset="0"/>
                <a:cs typeface="Tahoma" pitchFamily="34" charset="0"/>
              </a:rPr>
              <a:t>sağlamalıdır.</a:t>
            </a:r>
            <a:endParaRPr lang="tr-TR" sz="2200" dirty="0">
              <a:latin typeface="Tahoma" pitchFamily="34" charset="0"/>
              <a:cs typeface="Tahoma" pitchFamily="34" charset="0"/>
            </a:endParaRPr>
          </a:p>
          <a:p>
            <a:pPr>
              <a:defRPr/>
            </a:pPr>
            <a:r>
              <a:rPr lang="tr-TR" sz="2200" dirty="0">
                <a:solidFill>
                  <a:srgbClr val="0070C0"/>
                </a:solidFill>
                <a:latin typeface="Tahoma" pitchFamily="34" charset="0"/>
                <a:cs typeface="Tahoma" pitchFamily="34" charset="0"/>
              </a:rPr>
              <a:t> </a:t>
            </a:r>
            <a:endParaRPr lang="tr-TR" sz="2200" dirty="0" smtClean="0">
              <a:solidFill>
                <a:srgbClr val="0070C0"/>
              </a:solidFill>
              <a:latin typeface="Tahoma" pitchFamily="34" charset="0"/>
              <a:cs typeface="Tahoma" pitchFamily="34" charset="0"/>
            </a:endParaRPr>
          </a:p>
          <a:p>
            <a:pPr>
              <a:defRPr/>
            </a:pPr>
            <a:r>
              <a:rPr lang="tr-TR" sz="2200" dirty="0" smtClean="0">
                <a:solidFill>
                  <a:srgbClr val="0070C0"/>
                </a:solidFill>
                <a:latin typeface="Tahoma" pitchFamily="34" charset="0"/>
                <a:cs typeface="Tahoma" pitchFamily="34" charset="0"/>
              </a:rPr>
              <a:t>    </a:t>
            </a:r>
            <a:r>
              <a:rPr lang="tr-TR" sz="2200" dirty="0" smtClean="0">
                <a:solidFill>
                  <a:srgbClr val="FF0000"/>
                </a:solidFill>
                <a:latin typeface="Tahoma" pitchFamily="34" charset="0"/>
                <a:cs typeface="Tahoma" pitchFamily="34" charset="0"/>
              </a:rPr>
              <a:t>b</a:t>
            </a:r>
            <a:r>
              <a:rPr lang="tr-TR" sz="2200" dirty="0">
                <a:solidFill>
                  <a:srgbClr val="FF0000"/>
                </a:solidFill>
                <a:latin typeface="Tahoma" pitchFamily="34" charset="0"/>
                <a:cs typeface="Tahoma" pitchFamily="34" charset="0"/>
              </a:rPr>
              <a:t>) </a:t>
            </a:r>
            <a:r>
              <a:rPr lang="tr-TR" sz="2200" dirty="0">
                <a:latin typeface="Tahoma" pitchFamily="34" charset="0"/>
                <a:cs typeface="Tahoma" pitchFamily="34" charset="0"/>
              </a:rPr>
              <a:t>10.000m.den daha uzun pist yarışlarında, </a:t>
            </a:r>
            <a:endParaRPr lang="tr-TR" sz="2200" dirty="0" smtClean="0">
              <a:latin typeface="Tahoma" pitchFamily="34" charset="0"/>
              <a:cs typeface="Tahoma" pitchFamily="34" charset="0"/>
            </a:endParaRPr>
          </a:p>
          <a:p>
            <a:pPr>
              <a:defRPr/>
            </a:pPr>
            <a:r>
              <a:rPr lang="tr-TR" sz="2200" dirty="0" err="1" smtClean="0">
                <a:solidFill>
                  <a:srgbClr val="FF0000"/>
                </a:solidFill>
                <a:latin typeface="Tahoma" pitchFamily="34" charset="0"/>
                <a:cs typeface="Tahoma" pitchFamily="34" charset="0"/>
              </a:rPr>
              <a:t>içeçek</a:t>
            </a:r>
            <a:r>
              <a:rPr lang="tr-TR" sz="2200" dirty="0" smtClean="0">
                <a:solidFill>
                  <a:srgbClr val="FF0000"/>
                </a:solidFill>
                <a:latin typeface="Tahoma" pitchFamily="34" charset="0"/>
                <a:cs typeface="Tahoma" pitchFamily="34" charset="0"/>
              </a:rPr>
              <a:t>/yiyecek</a:t>
            </a:r>
            <a:r>
              <a:rPr lang="tr-TR" sz="2200" dirty="0">
                <a:solidFill>
                  <a:srgbClr val="FF0000"/>
                </a:solidFill>
                <a:latin typeface="Tahoma" pitchFamily="34" charset="0"/>
                <a:cs typeface="Tahoma" pitchFamily="34" charset="0"/>
              </a:rPr>
              <a:t>, su ve sünger </a:t>
            </a:r>
            <a:r>
              <a:rPr lang="tr-TR" sz="2200" dirty="0">
                <a:latin typeface="Tahoma" pitchFamily="34" charset="0"/>
                <a:cs typeface="Tahoma" pitchFamily="34" charset="0"/>
              </a:rPr>
              <a:t>istasyonları temin </a:t>
            </a:r>
            <a:endParaRPr lang="tr-TR" sz="2200" dirty="0" smtClean="0">
              <a:latin typeface="Tahoma" pitchFamily="34" charset="0"/>
              <a:cs typeface="Tahoma" pitchFamily="34" charset="0"/>
            </a:endParaRPr>
          </a:p>
          <a:p>
            <a:pPr>
              <a:defRPr/>
            </a:pPr>
            <a:r>
              <a:rPr lang="tr-TR" sz="2200" dirty="0" smtClean="0">
                <a:latin typeface="Tahoma" pitchFamily="34" charset="0"/>
                <a:cs typeface="Tahoma" pitchFamily="34" charset="0"/>
              </a:rPr>
              <a:t>edilecektir</a:t>
            </a:r>
            <a:r>
              <a:rPr lang="tr-TR" sz="2200" dirty="0">
                <a:latin typeface="Tahoma" pitchFamily="34" charset="0"/>
                <a:cs typeface="Tahoma" pitchFamily="34" charset="0"/>
              </a:rPr>
              <a:t>. </a:t>
            </a:r>
            <a:r>
              <a:rPr lang="tr-TR" sz="2200" dirty="0" smtClean="0">
                <a:latin typeface="Tahoma" pitchFamily="34" charset="0"/>
                <a:cs typeface="Tahoma" pitchFamily="34" charset="0"/>
              </a:rPr>
              <a:t>(pistte su,yiyecek,içecek istasyonu masası genelde 250m.</a:t>
            </a:r>
            <a:r>
              <a:rPr lang="tr-TR" sz="2200" dirty="0" err="1" smtClean="0">
                <a:latin typeface="Tahoma" pitchFamily="34" charset="0"/>
                <a:cs typeface="Tahoma" pitchFamily="34" charset="0"/>
              </a:rPr>
              <a:t>nin</a:t>
            </a:r>
            <a:r>
              <a:rPr lang="tr-TR" sz="2200" dirty="0" smtClean="0">
                <a:latin typeface="Tahoma" pitchFamily="34" charset="0"/>
                <a:cs typeface="Tahoma" pitchFamily="34" charset="0"/>
              </a:rPr>
              <a:t> 3. veya 4. kulvarına yerleştirilebilir.)</a:t>
            </a:r>
            <a:endParaRPr lang="tr-TR" sz="2200" dirty="0"/>
          </a:p>
        </p:txBody>
      </p:sp>
      <p:pic>
        <p:nvPicPr>
          <p:cNvPr id="8198" name="Picture 7" descr="The IAAF Athletics World Championships"/>
          <p:cNvPicPr>
            <a:picLocks noChangeAspect="1" noChangeArrowheads="1"/>
          </p:cNvPicPr>
          <p:nvPr/>
        </p:nvPicPr>
        <p:blipFill>
          <a:blip r:embed="rId3" cstate="print"/>
          <a:srcRect/>
          <a:stretch>
            <a:fillRect/>
          </a:stretch>
        </p:blipFill>
        <p:spPr bwMode="auto">
          <a:xfrm>
            <a:off x="8010411" y="1330335"/>
            <a:ext cx="3911775" cy="289690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71" name="Rectangle 4"/>
          <p:cNvSpPr>
            <a:spLocks noChangeArrowheads="1"/>
          </p:cNvSpPr>
          <p:nvPr/>
        </p:nvSpPr>
        <p:spPr bwMode="auto">
          <a:xfrm>
            <a:off x="0" y="-29970"/>
            <a:ext cx="10906125" cy="646113"/>
          </a:xfrm>
          <a:prstGeom prst="rect">
            <a:avLst/>
          </a:prstGeom>
          <a:noFill/>
          <a:ln w="9525">
            <a:noFill/>
            <a:miter lim="800000"/>
            <a:headEnd/>
            <a:tailEnd/>
          </a:ln>
        </p:spPr>
        <p:txBody>
          <a:bodyPr>
            <a:spAutoFit/>
          </a:bodyPr>
          <a:lstStyle/>
          <a:p>
            <a:r>
              <a:rPr lang="tr-TR" sz="3600" dirty="0" smtClean="0">
                <a:solidFill>
                  <a:schemeClr val="bg1"/>
                </a:solidFill>
              </a:rPr>
              <a:t>                           SU </a:t>
            </a:r>
            <a:r>
              <a:rPr lang="tr-TR" sz="3600" dirty="0">
                <a:solidFill>
                  <a:schemeClr val="bg1"/>
                </a:solidFill>
              </a:rPr>
              <a:t>VE SÜNGER İSTASYONLARI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197" name="Dikdörtgen 1"/>
          <p:cNvSpPr>
            <a:spLocks noChangeArrowheads="1"/>
          </p:cNvSpPr>
          <p:nvPr/>
        </p:nvSpPr>
        <p:spPr bwMode="auto">
          <a:xfrm>
            <a:off x="1603948" y="673869"/>
            <a:ext cx="8615090" cy="4832092"/>
          </a:xfrm>
          <a:prstGeom prst="rect">
            <a:avLst/>
          </a:prstGeom>
          <a:noFill/>
          <a:ln w="9525">
            <a:solidFill>
              <a:srgbClr val="0070C0"/>
            </a:solidFill>
            <a:miter lim="800000"/>
            <a:headEnd/>
            <a:tailEnd/>
          </a:ln>
        </p:spPr>
        <p:txBody>
          <a:bodyPr wrap="square">
            <a:spAutoFit/>
          </a:bodyPr>
          <a:lstStyle/>
          <a:p>
            <a:pPr eaLnBrk="1" hangingPunct="1">
              <a:defRPr/>
            </a:pPr>
            <a:r>
              <a:rPr lang="tr-TR" sz="2200" u="sng" dirty="0">
                <a:solidFill>
                  <a:srgbClr val="FF0000"/>
                </a:solidFill>
                <a:latin typeface="Tahoma" pitchFamily="34" charset="0"/>
                <a:cs typeface="Tahoma" pitchFamily="34" charset="0"/>
              </a:rPr>
              <a:t>KURAL 144.4</a:t>
            </a:r>
          </a:p>
          <a:p>
            <a:pPr eaLnBrk="1" hangingPunct="1">
              <a:defRPr/>
            </a:pPr>
            <a:endParaRPr lang="tr-TR" sz="2200" b="1" u="sng" dirty="0">
              <a:latin typeface="Tahoma" pitchFamily="34" charset="0"/>
              <a:cs typeface="Tahoma" pitchFamily="34" charset="0"/>
            </a:endParaRPr>
          </a:p>
          <a:p>
            <a:pPr>
              <a:defRPr/>
            </a:pPr>
            <a:r>
              <a:rPr lang="tr-TR" sz="2200" dirty="0" smtClean="0">
                <a:latin typeface="Tahoma" pitchFamily="34" charset="0"/>
                <a:cs typeface="Tahoma" pitchFamily="34" charset="0"/>
              </a:rPr>
              <a:t>   (</a:t>
            </a:r>
            <a:r>
              <a:rPr lang="tr-TR" sz="2200" dirty="0" err="1" smtClean="0">
                <a:solidFill>
                  <a:srgbClr val="FF0000"/>
                </a:solidFill>
                <a:latin typeface="Tahoma" pitchFamily="34" charset="0"/>
                <a:cs typeface="Tahoma" pitchFamily="34" charset="0"/>
              </a:rPr>
              <a:t>b’nin</a:t>
            </a:r>
            <a:r>
              <a:rPr lang="tr-TR" sz="2200" dirty="0" smtClean="0">
                <a:solidFill>
                  <a:srgbClr val="FF0000"/>
                </a:solidFill>
                <a:latin typeface="Tahoma" pitchFamily="34" charset="0"/>
                <a:cs typeface="Tahoma" pitchFamily="34" charset="0"/>
              </a:rPr>
              <a:t> devamı</a:t>
            </a:r>
            <a:r>
              <a:rPr lang="tr-TR" sz="2200" dirty="0" smtClean="0">
                <a:latin typeface="Tahoma" pitchFamily="34" charset="0"/>
                <a:cs typeface="Tahoma" pitchFamily="34" charset="0"/>
              </a:rPr>
              <a:t>) İçecek/yiyecekler </a:t>
            </a:r>
            <a:r>
              <a:rPr lang="tr-TR" sz="2200" dirty="0">
                <a:latin typeface="Tahoma" pitchFamily="34" charset="0"/>
                <a:cs typeface="Tahoma" pitchFamily="34" charset="0"/>
              </a:rPr>
              <a:t>Organizasyon Kurulu </a:t>
            </a:r>
            <a:r>
              <a:rPr lang="tr-TR" sz="2200" dirty="0" smtClean="0">
                <a:latin typeface="Tahoma" pitchFamily="34" charset="0"/>
                <a:cs typeface="Tahoma" pitchFamily="34" charset="0"/>
              </a:rPr>
              <a:t>tarafından </a:t>
            </a:r>
            <a:r>
              <a:rPr lang="tr-TR" sz="2200" dirty="0">
                <a:latin typeface="Tahoma" pitchFamily="34" charset="0"/>
                <a:cs typeface="Tahoma" pitchFamily="34" charset="0"/>
              </a:rPr>
              <a:t>veya sporcunun kendisi tarafından sağlanacak ve sporcunun kolay alabileceği şekilde yerleştirelecek veya yetkili bir görevli tarafından sporcunun eline verilebilecektir. </a:t>
            </a:r>
            <a:r>
              <a:rPr lang="tr-TR" sz="2200" dirty="0" smtClean="0">
                <a:latin typeface="Tahoma" pitchFamily="34" charset="0"/>
                <a:cs typeface="Tahoma" pitchFamily="34" charset="0"/>
              </a:rPr>
              <a:t>Sporcunun kendisi </a:t>
            </a:r>
            <a:r>
              <a:rPr lang="tr-TR" sz="2200" dirty="0">
                <a:latin typeface="Tahoma" pitchFamily="34" charset="0"/>
                <a:cs typeface="Tahoma" pitchFamily="34" charset="0"/>
              </a:rPr>
              <a:t>tarafından sağlanan içecek/yiyecekler </a:t>
            </a:r>
            <a:r>
              <a:rPr lang="tr-TR" sz="2200" dirty="0" smtClean="0">
                <a:latin typeface="Tahoma" pitchFamily="34" charset="0"/>
                <a:cs typeface="Tahoma" pitchFamily="34" charset="0"/>
              </a:rPr>
              <a:t>teslim edildiğinden </a:t>
            </a:r>
            <a:r>
              <a:rPr lang="tr-TR" sz="2200" dirty="0">
                <a:latin typeface="Tahoma" pitchFamily="34" charset="0"/>
                <a:cs typeface="Tahoma" pitchFamily="34" charset="0"/>
              </a:rPr>
              <a:t>itibaren Organizasyon Kurulu tarafından tayin edilen görevlilerin denetimi altında </a:t>
            </a:r>
            <a:r>
              <a:rPr lang="tr-TR" sz="2200" dirty="0" smtClean="0">
                <a:latin typeface="Tahoma" pitchFamily="34" charset="0"/>
                <a:cs typeface="Tahoma" pitchFamily="34" charset="0"/>
              </a:rPr>
              <a:t>tutulmalıdır.</a:t>
            </a:r>
          </a:p>
          <a:p>
            <a:pPr>
              <a:defRPr/>
            </a:pPr>
            <a:endParaRPr lang="tr-TR" sz="2200" dirty="0" smtClean="0">
              <a:latin typeface="Tahoma" pitchFamily="34" charset="0"/>
              <a:cs typeface="Tahoma" pitchFamily="34" charset="0"/>
            </a:endParaRPr>
          </a:p>
          <a:p>
            <a:pPr>
              <a:defRPr/>
            </a:pPr>
            <a:r>
              <a:rPr lang="tr-TR" sz="2200" dirty="0" smtClean="0">
                <a:latin typeface="Tahoma" pitchFamily="34" charset="0"/>
                <a:cs typeface="Tahoma" pitchFamily="34" charset="0"/>
              </a:rPr>
              <a:t>   </a:t>
            </a:r>
            <a:r>
              <a:rPr lang="tr-TR" sz="2200" dirty="0" smtClean="0">
                <a:solidFill>
                  <a:srgbClr val="FF0000"/>
                </a:solidFill>
                <a:latin typeface="Tahoma" pitchFamily="34" charset="0"/>
                <a:cs typeface="Tahoma" pitchFamily="34" charset="0"/>
              </a:rPr>
              <a:t>Not: Kural :</a:t>
            </a:r>
            <a:endParaRPr lang="tr-TR" sz="2200" dirty="0" smtClean="0">
              <a:solidFill>
                <a:srgbClr val="FF0000"/>
              </a:solidFill>
            </a:endParaRPr>
          </a:p>
          <a:p>
            <a:pPr>
              <a:defRPr/>
            </a:pPr>
            <a:r>
              <a:rPr lang="tr-TR" sz="2200" dirty="0" smtClean="0">
                <a:solidFill>
                  <a:srgbClr val="0070C0"/>
                </a:solidFill>
                <a:latin typeface="Tahoma" pitchFamily="34" charset="0"/>
                <a:cs typeface="Tahoma" pitchFamily="34" charset="0"/>
              </a:rPr>
              <a:t>   </a:t>
            </a:r>
            <a:r>
              <a:rPr lang="tr-TR" sz="2200" dirty="0" smtClean="0">
                <a:solidFill>
                  <a:srgbClr val="002060"/>
                </a:solidFill>
                <a:latin typeface="Tahoma" pitchFamily="34" charset="0"/>
                <a:cs typeface="Tahoma" pitchFamily="34" charset="0"/>
              </a:rPr>
              <a:t>Bilindiği üzere yarı maraton ve maraton </a:t>
            </a:r>
          </a:p>
          <a:p>
            <a:pPr>
              <a:defRPr/>
            </a:pPr>
            <a:r>
              <a:rPr lang="tr-TR" sz="2200" dirty="0" smtClean="0">
                <a:solidFill>
                  <a:srgbClr val="002060"/>
                </a:solidFill>
                <a:latin typeface="Tahoma" pitchFamily="34" charset="0"/>
                <a:cs typeface="Tahoma" pitchFamily="34" charset="0"/>
              </a:rPr>
              <a:t>müsabakalarında su ve beslenme istasyonları ilk </a:t>
            </a:r>
          </a:p>
          <a:p>
            <a:pPr>
              <a:defRPr/>
            </a:pPr>
            <a:r>
              <a:rPr lang="tr-TR" sz="2200" dirty="0" smtClean="0">
                <a:solidFill>
                  <a:srgbClr val="002060"/>
                </a:solidFill>
                <a:latin typeface="Tahoma" pitchFamily="34" charset="0"/>
                <a:cs typeface="Tahoma" pitchFamily="34" charset="0"/>
              </a:rPr>
              <a:t>5 km.’ de başlamak üzere her 5 km.’ de bir olmalıdır.</a:t>
            </a:r>
          </a:p>
        </p:txBody>
      </p:sp>
      <p:pic>
        <p:nvPicPr>
          <p:cNvPr id="8198" name="Picture 7" descr="The IAAF Athletics World Championships"/>
          <p:cNvPicPr>
            <a:picLocks noChangeAspect="1" noChangeArrowheads="1"/>
          </p:cNvPicPr>
          <p:nvPr/>
        </p:nvPicPr>
        <p:blipFill>
          <a:blip r:embed="rId3" cstate="print"/>
          <a:srcRect/>
          <a:stretch>
            <a:fillRect/>
          </a:stretch>
        </p:blipFill>
        <p:spPr bwMode="auto">
          <a:xfrm>
            <a:off x="7936270" y="3603978"/>
            <a:ext cx="3911775" cy="289690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3" name="Rectangle 4"/>
          <p:cNvSpPr>
            <a:spLocks noChangeArrowheads="1"/>
          </p:cNvSpPr>
          <p:nvPr/>
        </p:nvSpPr>
        <p:spPr bwMode="auto">
          <a:xfrm>
            <a:off x="0" y="10"/>
            <a:ext cx="10906125" cy="646113"/>
          </a:xfrm>
          <a:prstGeom prst="rect">
            <a:avLst/>
          </a:prstGeom>
          <a:noFill/>
          <a:ln w="9525">
            <a:noFill/>
            <a:miter lim="800000"/>
            <a:headEnd/>
            <a:tailEnd/>
          </a:ln>
        </p:spPr>
        <p:txBody>
          <a:bodyPr>
            <a:spAutoFit/>
          </a:bodyPr>
          <a:lstStyle/>
          <a:p>
            <a:r>
              <a:rPr lang="tr-TR" sz="3600" dirty="0" smtClean="0">
                <a:solidFill>
                  <a:schemeClr val="bg1"/>
                </a:solidFill>
              </a:rPr>
              <a:t>                                                       ÇIKIŞ</a:t>
            </a:r>
            <a:endParaRPr 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0245" name="Text Box 3"/>
          <p:cNvSpPr txBox="1">
            <a:spLocks noChangeArrowheads="1"/>
          </p:cNvSpPr>
          <p:nvPr/>
        </p:nvSpPr>
        <p:spPr bwMode="auto">
          <a:xfrm>
            <a:off x="1798820" y="647788"/>
            <a:ext cx="9939156" cy="3410164"/>
          </a:xfrm>
          <a:prstGeom prst="rect">
            <a:avLst/>
          </a:prstGeom>
          <a:noFill/>
          <a:ln w="9525">
            <a:noFill/>
            <a:miter lim="800000"/>
            <a:headEnd/>
            <a:tailEnd/>
          </a:ln>
        </p:spPr>
        <p:txBody>
          <a:bodyPr wrap="square">
            <a:spAutoFit/>
          </a:bodyPr>
          <a:lstStyle/>
          <a:p>
            <a:pPr algn="just">
              <a:lnSpc>
                <a:spcPct val="110000"/>
              </a:lnSpc>
            </a:pPr>
            <a:r>
              <a:rPr lang="tr-TR" altLang="tr-TR" sz="2200" u="sng" dirty="0">
                <a:solidFill>
                  <a:srgbClr val="FF0000"/>
                </a:solidFill>
                <a:latin typeface="Tahoma" pitchFamily="34" charset="0"/>
                <a:cs typeface="Tahoma" pitchFamily="34" charset="0"/>
              </a:rPr>
              <a:t>Kural 162.10</a:t>
            </a:r>
          </a:p>
          <a:p>
            <a:r>
              <a:rPr lang="tr-TR" sz="2200" b="1" dirty="0">
                <a:latin typeface="Tahoma" pitchFamily="34" charset="0"/>
                <a:cs typeface="Tahoma" pitchFamily="34" charset="0"/>
              </a:rPr>
              <a:t> </a:t>
            </a:r>
            <a:r>
              <a:rPr lang="tr-TR" sz="2200" b="1" dirty="0" smtClean="0">
                <a:latin typeface="Tahoma" pitchFamily="34" charset="0"/>
                <a:cs typeface="Tahoma" pitchFamily="34" charset="0"/>
              </a:rPr>
              <a:t>      </a:t>
            </a:r>
            <a:r>
              <a:rPr lang="en-US" sz="2200" dirty="0" smtClean="0">
                <a:solidFill>
                  <a:srgbClr val="002060"/>
                </a:solidFill>
                <a:latin typeface="Tahoma" pitchFamily="34" charset="0"/>
                <a:cs typeface="Tahoma" pitchFamily="34" charset="0"/>
              </a:rPr>
              <a:t>1000m</a:t>
            </a:r>
            <a:r>
              <a:rPr lang="en-US" sz="2200" dirty="0">
                <a:solidFill>
                  <a:srgbClr val="002060"/>
                </a:solidFill>
                <a:latin typeface="Tahoma" pitchFamily="34" charset="0"/>
                <a:cs typeface="Tahoma" pitchFamily="34" charset="0"/>
              </a:rPr>
              <a:t>, 2000m, 3000m, 5000m </a:t>
            </a:r>
            <a:r>
              <a:rPr lang="en-US" sz="2200" dirty="0" err="1">
                <a:solidFill>
                  <a:srgbClr val="002060"/>
                </a:solidFill>
                <a:latin typeface="Tahoma" pitchFamily="34" charset="0"/>
                <a:cs typeface="Tahoma" pitchFamily="34" charset="0"/>
              </a:rPr>
              <a:t>ve</a:t>
            </a:r>
            <a:r>
              <a:rPr lang="en-US" sz="2200" dirty="0">
                <a:solidFill>
                  <a:srgbClr val="002060"/>
                </a:solidFill>
                <a:latin typeface="Tahoma" pitchFamily="34" charset="0"/>
                <a:cs typeface="Tahoma" pitchFamily="34" charset="0"/>
              </a:rPr>
              <a:t> </a:t>
            </a:r>
            <a:r>
              <a:rPr lang="en-US" sz="2200" dirty="0" smtClean="0">
                <a:solidFill>
                  <a:srgbClr val="002060"/>
                </a:solidFill>
                <a:latin typeface="Tahoma" pitchFamily="34" charset="0"/>
                <a:cs typeface="Tahoma" pitchFamily="34" charset="0"/>
              </a:rPr>
              <a:t>10000m</a:t>
            </a:r>
            <a:r>
              <a:rPr lang="tr-TR" sz="2200" dirty="0" smtClean="0">
                <a:solidFill>
                  <a:srgbClr val="002060"/>
                </a:solidFill>
                <a:latin typeface="Tahoma" pitchFamily="34" charset="0"/>
                <a:cs typeface="Tahoma" pitchFamily="34" charset="0"/>
              </a:rPr>
              <a:t> yarışmalarında ;</a:t>
            </a:r>
            <a:endParaRPr lang="tr-TR" sz="2200" dirty="0">
              <a:solidFill>
                <a:srgbClr val="002060"/>
              </a:solidFill>
              <a:latin typeface="Tahoma" pitchFamily="34" charset="0"/>
              <a:cs typeface="Tahoma" pitchFamily="34" charset="0"/>
            </a:endParaRPr>
          </a:p>
          <a:p>
            <a:pPr algn="just">
              <a:lnSpc>
                <a:spcPct val="110000"/>
              </a:lnSpc>
            </a:pPr>
            <a:r>
              <a:rPr lang="en-US" sz="2200" dirty="0" smtClean="0">
                <a:latin typeface="Tahoma" pitchFamily="34" charset="0"/>
                <a:cs typeface="Tahoma" pitchFamily="34" charset="0"/>
              </a:rPr>
              <a:t>12’den </a:t>
            </a:r>
            <a:r>
              <a:rPr lang="en-US" sz="2200" dirty="0" err="1">
                <a:latin typeface="Tahoma" pitchFamily="34" charset="0"/>
                <a:cs typeface="Tahoma" pitchFamily="34" charset="0"/>
              </a:rPr>
              <a:t>fazla</a:t>
            </a:r>
            <a:r>
              <a:rPr lang="en-US" sz="2200" dirty="0">
                <a:latin typeface="Tahoma" pitchFamily="34" charset="0"/>
                <a:cs typeface="Tahoma" pitchFamily="34" charset="0"/>
              </a:rPr>
              <a:t> </a:t>
            </a:r>
            <a:r>
              <a:rPr lang="en-US" sz="2200" dirty="0" err="1">
                <a:latin typeface="Tahoma" pitchFamily="34" charset="0"/>
                <a:cs typeface="Tahoma" pitchFamily="34" charset="0"/>
              </a:rPr>
              <a:t>yarışmacı</a:t>
            </a:r>
            <a:r>
              <a:rPr lang="en-US" sz="2200" dirty="0">
                <a:latin typeface="Tahoma" pitchFamily="34" charset="0"/>
                <a:cs typeface="Tahoma" pitchFamily="34" charset="0"/>
              </a:rPr>
              <a:t> </a:t>
            </a:r>
            <a:r>
              <a:rPr lang="en-US" sz="2200" dirty="0" err="1">
                <a:latin typeface="Tahoma" pitchFamily="34" charset="0"/>
                <a:cs typeface="Tahoma" pitchFamily="34" charset="0"/>
              </a:rPr>
              <a:t>varsa</a:t>
            </a:r>
            <a:r>
              <a:rPr lang="en-US" sz="2200" dirty="0">
                <a:latin typeface="Tahoma" pitchFamily="34" charset="0"/>
                <a:cs typeface="Tahoma" pitchFamily="34" charset="0"/>
              </a:rPr>
              <a:t> </a:t>
            </a:r>
            <a:r>
              <a:rPr lang="en-US" sz="2200" dirty="0" err="1">
                <a:latin typeface="Tahoma" pitchFamily="34" charset="0"/>
                <a:cs typeface="Tahoma" pitchFamily="34" charset="0"/>
              </a:rPr>
              <a:t>yarışmacılar</a:t>
            </a:r>
            <a:r>
              <a:rPr lang="en-US" sz="2200" dirty="0">
                <a:latin typeface="Tahoma" pitchFamily="34" charset="0"/>
                <a:cs typeface="Tahoma" pitchFamily="34" charset="0"/>
              </a:rPr>
              <a:t> </a:t>
            </a:r>
            <a:r>
              <a:rPr lang="en-US" sz="2200" dirty="0" err="1">
                <a:latin typeface="Tahoma" pitchFamily="34" charset="0"/>
                <a:cs typeface="Tahoma" pitchFamily="34" charset="0"/>
              </a:rPr>
              <a:t>iki</a:t>
            </a:r>
            <a:r>
              <a:rPr lang="en-US" sz="2200" dirty="0">
                <a:latin typeface="Tahoma" pitchFamily="34" charset="0"/>
                <a:cs typeface="Tahoma" pitchFamily="34" charset="0"/>
              </a:rPr>
              <a:t> </a:t>
            </a:r>
            <a:r>
              <a:rPr lang="en-US" sz="2200" dirty="0" err="1">
                <a:latin typeface="Tahoma" pitchFamily="34" charset="0"/>
                <a:cs typeface="Tahoma" pitchFamily="34" charset="0"/>
              </a:rPr>
              <a:t>gruba</a:t>
            </a:r>
            <a:r>
              <a:rPr lang="en-US" sz="2200" dirty="0">
                <a:latin typeface="Tahoma" pitchFamily="34" charset="0"/>
                <a:cs typeface="Tahoma" pitchFamily="34" charset="0"/>
              </a:rPr>
              <a:t> </a:t>
            </a:r>
            <a:r>
              <a:rPr lang="en-US" sz="2200" dirty="0" err="1">
                <a:latin typeface="Tahoma" pitchFamily="34" charset="0"/>
                <a:cs typeface="Tahoma" pitchFamily="34" charset="0"/>
              </a:rPr>
              <a:t>bölünecektir</a:t>
            </a:r>
            <a:r>
              <a:rPr lang="en-US" sz="2200" dirty="0">
                <a:latin typeface="Tahoma" pitchFamily="34" charset="0"/>
                <a:cs typeface="Tahoma" pitchFamily="34" charset="0"/>
              </a:rPr>
              <a:t>. </a:t>
            </a:r>
            <a:r>
              <a:rPr lang="en-US" sz="2200" dirty="0" err="1">
                <a:latin typeface="Tahoma" pitchFamily="34" charset="0"/>
                <a:cs typeface="Tahoma" pitchFamily="34" charset="0"/>
              </a:rPr>
              <a:t>Yarışmacıların</a:t>
            </a:r>
            <a:r>
              <a:rPr lang="en-US" sz="2200" dirty="0">
                <a:latin typeface="Tahoma" pitchFamily="34" charset="0"/>
                <a:cs typeface="Tahoma" pitchFamily="34" charset="0"/>
              </a:rPr>
              <a:t> </a:t>
            </a:r>
            <a:r>
              <a:rPr lang="en-US" sz="2200" dirty="0" err="1">
                <a:latin typeface="Tahoma" pitchFamily="34" charset="0"/>
                <a:cs typeface="Tahoma" pitchFamily="34" charset="0"/>
              </a:rPr>
              <a:t>yaklaşık</a:t>
            </a:r>
            <a:r>
              <a:rPr lang="en-US" sz="2200" dirty="0">
                <a:latin typeface="Tahoma" pitchFamily="34" charset="0"/>
                <a:cs typeface="Tahoma" pitchFamily="34" charset="0"/>
              </a:rPr>
              <a:t> </a:t>
            </a:r>
            <a:r>
              <a:rPr lang="en-US" sz="2200" dirty="0" err="1">
                <a:latin typeface="Tahoma" pitchFamily="34" charset="0"/>
                <a:cs typeface="Tahoma" pitchFamily="34" charset="0"/>
              </a:rPr>
              <a:t>üçte</a:t>
            </a:r>
            <a:r>
              <a:rPr lang="en-US" sz="2200" dirty="0">
                <a:latin typeface="Tahoma" pitchFamily="34" charset="0"/>
                <a:cs typeface="Tahoma" pitchFamily="34" charset="0"/>
              </a:rPr>
              <a:t> </a:t>
            </a:r>
            <a:r>
              <a:rPr lang="en-US" sz="2200" dirty="0" err="1">
                <a:latin typeface="Tahoma" pitchFamily="34" charset="0"/>
                <a:cs typeface="Tahoma" pitchFamily="34" charset="0"/>
              </a:rPr>
              <a:t>ikisinin</a:t>
            </a:r>
            <a:r>
              <a:rPr lang="en-US" sz="2200" dirty="0">
                <a:latin typeface="Tahoma" pitchFamily="34" charset="0"/>
                <a:cs typeface="Tahoma" pitchFamily="34" charset="0"/>
              </a:rPr>
              <a:t> </a:t>
            </a:r>
            <a:r>
              <a:rPr lang="en-US" sz="2200" dirty="0" err="1">
                <a:latin typeface="Tahoma" pitchFamily="34" charset="0"/>
                <a:cs typeface="Tahoma" pitchFamily="34" charset="0"/>
              </a:rPr>
              <a:t>yer</a:t>
            </a:r>
            <a:r>
              <a:rPr lang="en-US" sz="2200" dirty="0">
                <a:latin typeface="Tahoma" pitchFamily="34" charset="0"/>
                <a:cs typeface="Tahoma" pitchFamily="34" charset="0"/>
              </a:rPr>
              <a:t> </a:t>
            </a:r>
            <a:r>
              <a:rPr lang="en-US" sz="2200" dirty="0" err="1">
                <a:latin typeface="Tahoma" pitchFamily="34" charset="0"/>
                <a:cs typeface="Tahoma" pitchFamily="34" charset="0"/>
              </a:rPr>
              <a:t>aldığı</a:t>
            </a:r>
            <a:r>
              <a:rPr lang="en-US" sz="2200" dirty="0">
                <a:latin typeface="Tahoma" pitchFamily="34" charset="0"/>
                <a:cs typeface="Tahoma" pitchFamily="34" charset="0"/>
              </a:rPr>
              <a:t> ilk </a:t>
            </a:r>
            <a:r>
              <a:rPr lang="en-US" sz="2200" dirty="0" err="1">
                <a:latin typeface="Tahoma" pitchFamily="34" charset="0"/>
                <a:cs typeface="Tahoma" pitchFamily="34" charset="0"/>
              </a:rPr>
              <a:t>grup</a:t>
            </a:r>
            <a:r>
              <a:rPr lang="en-US" sz="2200" dirty="0">
                <a:latin typeface="Tahoma" pitchFamily="34" charset="0"/>
                <a:cs typeface="Tahoma" pitchFamily="34" charset="0"/>
              </a:rPr>
              <a:t> normal yay </a:t>
            </a:r>
            <a:r>
              <a:rPr lang="en-US" sz="2200" dirty="0" err="1">
                <a:latin typeface="Tahoma" pitchFamily="34" charset="0"/>
                <a:cs typeface="Tahoma" pitchFamily="34" charset="0"/>
              </a:rPr>
              <a:t>biçimindeki</a:t>
            </a:r>
            <a:r>
              <a:rPr lang="en-US" sz="2200" dirty="0">
                <a:latin typeface="Tahoma" pitchFamily="34" charset="0"/>
                <a:cs typeface="Tahoma" pitchFamily="34" charset="0"/>
              </a:rPr>
              <a:t> </a:t>
            </a:r>
            <a:r>
              <a:rPr lang="en-US" sz="2200" dirty="0" err="1">
                <a:latin typeface="Tahoma" pitchFamily="34" charset="0"/>
                <a:cs typeface="Tahoma" pitchFamily="34" charset="0"/>
              </a:rPr>
              <a:t>çıkış</a:t>
            </a:r>
            <a:r>
              <a:rPr lang="en-US" sz="2200" dirty="0">
                <a:latin typeface="Tahoma" pitchFamily="34" charset="0"/>
                <a:cs typeface="Tahoma" pitchFamily="34" charset="0"/>
              </a:rPr>
              <a:t> </a:t>
            </a:r>
            <a:r>
              <a:rPr lang="en-US" sz="2200" dirty="0" err="1">
                <a:latin typeface="Tahoma" pitchFamily="34" charset="0"/>
                <a:cs typeface="Tahoma" pitchFamily="34" charset="0"/>
              </a:rPr>
              <a:t>çizgisinden</a:t>
            </a:r>
            <a:r>
              <a:rPr lang="en-US" sz="2200" dirty="0">
                <a:latin typeface="Tahoma" pitchFamily="34" charset="0"/>
                <a:cs typeface="Tahoma" pitchFamily="34" charset="0"/>
              </a:rPr>
              <a:t> </a:t>
            </a:r>
            <a:r>
              <a:rPr lang="en-US" sz="2200" dirty="0" err="1">
                <a:latin typeface="Tahoma" pitchFamily="34" charset="0"/>
                <a:cs typeface="Tahoma" pitchFamily="34" charset="0"/>
              </a:rPr>
              <a:t>ve</a:t>
            </a:r>
            <a:r>
              <a:rPr lang="en-US" sz="2200" dirty="0">
                <a:latin typeface="Tahoma" pitchFamily="34" charset="0"/>
                <a:cs typeface="Tahoma" pitchFamily="34" charset="0"/>
              </a:rPr>
              <a:t> </a:t>
            </a:r>
            <a:r>
              <a:rPr lang="en-US" sz="2200" dirty="0" err="1">
                <a:latin typeface="Tahoma" pitchFamily="34" charset="0"/>
                <a:cs typeface="Tahoma" pitchFamily="34" charset="0"/>
              </a:rPr>
              <a:t>diğer</a:t>
            </a:r>
            <a:r>
              <a:rPr lang="en-US" sz="2200" dirty="0">
                <a:latin typeface="Tahoma" pitchFamily="34" charset="0"/>
                <a:cs typeface="Tahoma" pitchFamily="34" charset="0"/>
              </a:rPr>
              <a:t> </a:t>
            </a:r>
            <a:r>
              <a:rPr lang="en-US" sz="2200" dirty="0" err="1">
                <a:latin typeface="Tahoma" pitchFamily="34" charset="0"/>
                <a:cs typeface="Tahoma" pitchFamily="34" charset="0"/>
              </a:rPr>
              <a:t>grup</a:t>
            </a:r>
            <a:r>
              <a:rPr lang="en-US" sz="2200" dirty="0">
                <a:latin typeface="Tahoma" pitchFamily="34" charset="0"/>
                <a:cs typeface="Tahoma" pitchFamily="34" charset="0"/>
              </a:rPr>
              <a:t> </a:t>
            </a:r>
            <a:r>
              <a:rPr lang="en-US" sz="2200" dirty="0" err="1">
                <a:latin typeface="Tahoma" pitchFamily="34" charset="0"/>
                <a:cs typeface="Tahoma" pitchFamily="34" charset="0"/>
              </a:rPr>
              <a:t>ise</a:t>
            </a:r>
            <a:r>
              <a:rPr lang="en-US" sz="2200" dirty="0">
                <a:latin typeface="Tahoma" pitchFamily="34" charset="0"/>
                <a:cs typeface="Tahoma" pitchFamily="34" charset="0"/>
              </a:rPr>
              <a:t> </a:t>
            </a:r>
            <a:r>
              <a:rPr lang="en-US" sz="2200" dirty="0" err="1">
                <a:latin typeface="Tahoma" pitchFamily="34" charset="0"/>
                <a:cs typeface="Tahoma" pitchFamily="34" charset="0"/>
              </a:rPr>
              <a:t>pistin</a:t>
            </a:r>
            <a:r>
              <a:rPr lang="en-US" sz="2200" dirty="0">
                <a:latin typeface="Tahoma" pitchFamily="34" charset="0"/>
                <a:cs typeface="Tahoma" pitchFamily="34" charset="0"/>
              </a:rPr>
              <a:t> </a:t>
            </a:r>
            <a:r>
              <a:rPr lang="en-US" sz="2200" dirty="0" err="1">
                <a:latin typeface="Tahoma" pitchFamily="34" charset="0"/>
                <a:cs typeface="Tahoma" pitchFamily="34" charset="0"/>
              </a:rPr>
              <a:t>dış</a:t>
            </a:r>
            <a:r>
              <a:rPr lang="en-US" sz="2200" dirty="0">
                <a:latin typeface="Tahoma" pitchFamily="34" charset="0"/>
                <a:cs typeface="Tahoma" pitchFamily="34" charset="0"/>
              </a:rPr>
              <a:t> </a:t>
            </a:r>
            <a:r>
              <a:rPr lang="en-US" sz="2200" dirty="0" err="1">
                <a:latin typeface="Tahoma" pitchFamily="34" charset="0"/>
                <a:cs typeface="Tahoma" pitchFamily="34" charset="0"/>
              </a:rPr>
              <a:t>taraftaki</a:t>
            </a:r>
            <a:r>
              <a:rPr lang="en-US" sz="2200" dirty="0">
                <a:latin typeface="Tahoma" pitchFamily="34" charset="0"/>
                <a:cs typeface="Tahoma" pitchFamily="34" charset="0"/>
              </a:rPr>
              <a:t> </a:t>
            </a:r>
            <a:r>
              <a:rPr lang="en-US" sz="2200" dirty="0" err="1" smtClean="0">
                <a:latin typeface="Tahoma" pitchFamily="34" charset="0"/>
                <a:cs typeface="Tahoma" pitchFamily="34" charset="0"/>
              </a:rPr>
              <a:t>yarısına</a:t>
            </a:r>
            <a:r>
              <a:rPr lang="tr-TR" sz="2200" dirty="0" smtClean="0">
                <a:latin typeface="Tahoma" pitchFamily="34" charset="0"/>
                <a:cs typeface="Tahoma" pitchFamily="34" charset="0"/>
              </a:rPr>
              <a:t> </a:t>
            </a:r>
            <a:r>
              <a:rPr lang="tr-TR" sz="2200" dirty="0" smtClean="0">
                <a:solidFill>
                  <a:srgbClr val="FF0000"/>
                </a:solidFill>
                <a:latin typeface="Tahoma" pitchFamily="34" charset="0"/>
                <a:cs typeface="Tahoma" pitchFamily="34" charset="0"/>
              </a:rPr>
              <a:t>(5. kulvardan başlamak kaydıyla)</a:t>
            </a:r>
            <a:r>
              <a:rPr lang="en-US" sz="2200" dirty="0" smtClean="0">
                <a:solidFill>
                  <a:srgbClr val="FF0000"/>
                </a:solidFill>
                <a:latin typeface="Tahoma" pitchFamily="34" charset="0"/>
                <a:cs typeface="Tahoma" pitchFamily="34" charset="0"/>
              </a:rPr>
              <a:t> </a:t>
            </a:r>
            <a:r>
              <a:rPr lang="en-US" sz="2200" dirty="0" err="1">
                <a:latin typeface="Tahoma" pitchFamily="34" charset="0"/>
                <a:cs typeface="Tahoma" pitchFamily="34" charset="0"/>
              </a:rPr>
              <a:t>işaretlenmiş</a:t>
            </a:r>
            <a:r>
              <a:rPr lang="en-US" sz="2200" dirty="0">
                <a:latin typeface="Tahoma" pitchFamily="34" charset="0"/>
                <a:cs typeface="Tahoma" pitchFamily="34" charset="0"/>
              </a:rPr>
              <a:t> </a:t>
            </a:r>
            <a:r>
              <a:rPr lang="en-US" sz="2200" dirty="0" err="1">
                <a:latin typeface="Tahoma" pitchFamily="34" charset="0"/>
                <a:cs typeface="Tahoma" pitchFamily="34" charset="0"/>
              </a:rPr>
              <a:t>ayrı</a:t>
            </a:r>
            <a:r>
              <a:rPr lang="en-US" sz="2200" dirty="0">
                <a:latin typeface="Tahoma" pitchFamily="34" charset="0"/>
                <a:cs typeface="Tahoma" pitchFamily="34" charset="0"/>
              </a:rPr>
              <a:t> </a:t>
            </a:r>
            <a:r>
              <a:rPr lang="en-US" sz="2200" dirty="0" err="1">
                <a:latin typeface="Tahoma" pitchFamily="34" charset="0"/>
                <a:cs typeface="Tahoma" pitchFamily="34" charset="0"/>
              </a:rPr>
              <a:t>bir</a:t>
            </a:r>
            <a:r>
              <a:rPr lang="en-US" sz="2200" dirty="0">
                <a:latin typeface="Tahoma" pitchFamily="34" charset="0"/>
                <a:cs typeface="Tahoma" pitchFamily="34" charset="0"/>
              </a:rPr>
              <a:t> yay </a:t>
            </a:r>
            <a:r>
              <a:rPr lang="en-US" sz="2200" dirty="0" err="1">
                <a:latin typeface="Tahoma" pitchFamily="34" charset="0"/>
                <a:cs typeface="Tahoma" pitchFamily="34" charset="0"/>
              </a:rPr>
              <a:t>biçmindeki</a:t>
            </a:r>
            <a:r>
              <a:rPr lang="en-US" sz="2200" dirty="0">
                <a:latin typeface="Tahoma" pitchFamily="34" charset="0"/>
                <a:cs typeface="Tahoma" pitchFamily="34" charset="0"/>
              </a:rPr>
              <a:t> </a:t>
            </a:r>
            <a:r>
              <a:rPr lang="en-US" sz="2200" dirty="0" err="1">
                <a:latin typeface="Tahoma" pitchFamily="34" charset="0"/>
                <a:cs typeface="Tahoma" pitchFamily="34" charset="0"/>
              </a:rPr>
              <a:t>çıkış</a:t>
            </a:r>
            <a:r>
              <a:rPr lang="en-US" sz="2200" dirty="0">
                <a:latin typeface="Tahoma" pitchFamily="34" charset="0"/>
                <a:cs typeface="Tahoma" pitchFamily="34" charset="0"/>
              </a:rPr>
              <a:t> </a:t>
            </a:r>
            <a:r>
              <a:rPr lang="en-US" sz="2200" dirty="0" err="1">
                <a:latin typeface="Tahoma" pitchFamily="34" charset="0"/>
                <a:cs typeface="Tahoma" pitchFamily="34" charset="0"/>
              </a:rPr>
              <a:t>çizgisinden</a:t>
            </a:r>
            <a:r>
              <a:rPr lang="en-US" sz="2200" dirty="0">
                <a:latin typeface="Tahoma" pitchFamily="34" charset="0"/>
                <a:cs typeface="Tahoma" pitchFamily="34" charset="0"/>
              </a:rPr>
              <a:t> </a:t>
            </a:r>
            <a:r>
              <a:rPr lang="en-US" sz="2200" dirty="0" err="1">
                <a:latin typeface="Tahoma" pitchFamily="34" charset="0"/>
                <a:cs typeface="Tahoma" pitchFamily="34" charset="0"/>
              </a:rPr>
              <a:t>çıkış</a:t>
            </a:r>
            <a:r>
              <a:rPr lang="en-US" sz="2200" dirty="0">
                <a:latin typeface="Tahoma" pitchFamily="34" charset="0"/>
                <a:cs typeface="Tahoma" pitchFamily="34" charset="0"/>
              </a:rPr>
              <a:t> </a:t>
            </a:r>
            <a:r>
              <a:rPr lang="en-US" sz="2200" dirty="0" err="1">
                <a:latin typeface="Tahoma" pitchFamily="34" charset="0"/>
                <a:cs typeface="Tahoma" pitchFamily="34" charset="0"/>
              </a:rPr>
              <a:t>yapacaktır</a:t>
            </a:r>
            <a:r>
              <a:rPr lang="en-US" sz="2200" dirty="0">
                <a:latin typeface="Tahoma" pitchFamily="34" charset="0"/>
                <a:cs typeface="Tahoma" pitchFamily="34" charset="0"/>
              </a:rPr>
              <a:t>. </a:t>
            </a:r>
            <a:r>
              <a:rPr lang="tr-TR" sz="2200" dirty="0" smtClean="0">
                <a:latin typeface="Tahoma" pitchFamily="34" charset="0"/>
                <a:cs typeface="Tahoma" pitchFamily="34" charset="0"/>
              </a:rPr>
              <a:t>(4. kulvarla 5. kulvarı ayıran çizgi üzerine ilk 100m boyunca kuklalarla tahditli alan olarak belirtilmelidir.)</a:t>
            </a:r>
            <a:r>
              <a:rPr lang="tr-TR" sz="2200" dirty="0">
                <a:latin typeface="Tahoma" pitchFamily="34" charset="0"/>
                <a:cs typeface="Tahoma" pitchFamily="34" charset="0"/>
              </a:rPr>
              <a:t> </a:t>
            </a:r>
            <a:r>
              <a:rPr lang="tr-TR" altLang="tr-TR" sz="2200" i="1" dirty="0" smtClean="0">
                <a:solidFill>
                  <a:srgbClr val="002060"/>
                </a:solidFill>
                <a:latin typeface="Tahoma" pitchFamily="34" charset="0"/>
                <a:cs typeface="Tahoma" pitchFamily="34" charset="0"/>
              </a:rPr>
              <a:t>Önceki kural;  birinci grup katılımcıların  %65’i, diğer grup %35’iydi.</a:t>
            </a:r>
            <a:endParaRPr lang="en-US" altLang="tr-TR" sz="2200" dirty="0">
              <a:solidFill>
                <a:srgbClr val="002060"/>
              </a:solidFill>
              <a:latin typeface="Tahoma" pitchFamily="34" charset="0"/>
              <a:cs typeface="Tahoma"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7191" y="3727082"/>
            <a:ext cx="6014413" cy="2603529"/>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Akış Çizelgesi: Sıralama"/>
          <p:cNvSpPr/>
          <p:nvPr/>
        </p:nvSpPr>
        <p:spPr>
          <a:xfrm>
            <a:off x="5968314" y="5857101"/>
            <a:ext cx="148282" cy="160637"/>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Düz Ok Bağlayıcısı 2"/>
          <p:cNvCxnSpPr/>
          <p:nvPr/>
        </p:nvCxnSpPr>
        <p:spPr bwMode="auto">
          <a:xfrm>
            <a:off x="6104238" y="4794422"/>
            <a:ext cx="1161538" cy="80319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Düz Ok Bağlayıcısı 2"/>
          <p:cNvCxnSpPr/>
          <p:nvPr/>
        </p:nvCxnSpPr>
        <p:spPr bwMode="auto">
          <a:xfrm>
            <a:off x="4559643" y="5647038"/>
            <a:ext cx="1112108" cy="30891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5" name="Rectangle 4"/>
          <p:cNvSpPr>
            <a:spLocks noChangeArrowheads="1"/>
          </p:cNvSpPr>
          <p:nvPr/>
        </p:nvSpPr>
        <p:spPr bwMode="auto">
          <a:xfrm>
            <a:off x="6" y="10"/>
            <a:ext cx="9883731"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GENEL KURALLAR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3317" name="Dikdörtgen 1"/>
          <p:cNvSpPr>
            <a:spLocks noChangeArrowheads="1"/>
          </p:cNvSpPr>
          <p:nvPr/>
        </p:nvSpPr>
        <p:spPr bwMode="auto">
          <a:xfrm>
            <a:off x="1648918" y="1058869"/>
            <a:ext cx="10155735" cy="4154984"/>
          </a:xfrm>
          <a:prstGeom prst="rect">
            <a:avLst/>
          </a:prstGeom>
          <a:noFill/>
          <a:ln w="9525">
            <a:noFill/>
            <a:miter lim="800000"/>
            <a:headEnd/>
            <a:tailEnd/>
          </a:ln>
        </p:spPr>
        <p:txBody>
          <a:bodyPr wrap="square">
            <a:spAutoFit/>
          </a:bodyPr>
          <a:lstStyle/>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180.6</a:t>
            </a:r>
          </a:p>
          <a:p>
            <a:pPr eaLnBrk="1" hangingPunct="1"/>
            <a:endParaRPr lang="tr-TR" altLang="tr-TR" sz="2200" dirty="0">
              <a:latin typeface="Tahoma" pitchFamily="34" charset="0"/>
              <a:cs typeface="Tahoma" pitchFamily="34" charset="0"/>
            </a:endParaRPr>
          </a:p>
          <a:p>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     Alan </a:t>
            </a:r>
            <a:r>
              <a:rPr lang="tr-TR" altLang="tr-TR" sz="2200" dirty="0">
                <a:latin typeface="Tahoma" pitchFamily="34" charset="0"/>
                <a:cs typeface="Tahoma" pitchFamily="34" charset="0"/>
              </a:rPr>
              <a:t>yarışmalarında a</a:t>
            </a:r>
            <a:r>
              <a:rPr lang="en-US" altLang="tr-TR" sz="2200" dirty="0" err="1">
                <a:latin typeface="Tahoma" pitchFamily="34" charset="0"/>
                <a:cs typeface="Tahoma" pitchFamily="34" charset="0"/>
              </a:rPr>
              <a:t>tlayışlar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aşağıdaki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şekilde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kaydedilecektir</a:t>
            </a:r>
            <a:r>
              <a:rPr lang="en-US" altLang="tr-TR" sz="2200" dirty="0">
                <a:latin typeface="Tahoma" pitchFamily="34" charset="0"/>
                <a:cs typeface="Tahoma" pitchFamily="34" charset="0"/>
              </a:rPr>
              <a:t>. </a:t>
            </a:r>
            <a:endParaRPr lang="tr-TR" altLang="tr-TR" sz="2200" dirty="0">
              <a:latin typeface="Tahoma" pitchFamily="34" charset="0"/>
              <a:cs typeface="Tahoma" pitchFamily="34" charset="0"/>
            </a:endParaRP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en-US" altLang="tr-TR" sz="2200" dirty="0" err="1" smtClean="0">
                <a:latin typeface="Tahoma" pitchFamily="34" charset="0"/>
                <a:cs typeface="Tahoma" pitchFamily="34" charset="0"/>
              </a:rPr>
              <a:t>Yüksek</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Atlama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smtClean="0">
                <a:latin typeface="Tahoma" pitchFamily="34" charset="0"/>
                <a:cs typeface="Tahoma" pitchFamily="34" charset="0"/>
              </a:rPr>
              <a:t>Sır</a:t>
            </a:r>
            <a:r>
              <a:rPr lang="tr-TR" altLang="tr-TR" sz="2200" dirty="0" smtClean="0">
                <a:latin typeface="Tahoma" pitchFamily="34" charset="0"/>
                <a:cs typeface="Tahoma" pitchFamily="34" charset="0"/>
              </a:rPr>
              <a:t>ı</a:t>
            </a:r>
            <a:r>
              <a:rPr lang="en-US" altLang="tr-TR" sz="2200" dirty="0" err="1" smtClean="0">
                <a:latin typeface="Tahoma" pitchFamily="34" charset="0"/>
                <a:cs typeface="Tahoma" pitchFamily="34" charset="0"/>
              </a:rPr>
              <a:t>kla</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Atlama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dışında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geçerli</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bir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atlayış</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ölçümlenmiş</a:t>
            </a:r>
            <a:r>
              <a:rPr lang="en-US" altLang="tr-TR" sz="2200" dirty="0">
                <a:latin typeface="Tahoma" pitchFamily="34" charset="0"/>
                <a:cs typeface="Tahoma" pitchFamily="34" charset="0"/>
              </a:rPr>
              <a:t> </a:t>
            </a:r>
            <a:r>
              <a:rPr lang="tr-TR" altLang="tr-TR" sz="2200" dirty="0" smtClean="0">
                <a:latin typeface="Tahoma" pitchFamily="34" charset="0"/>
                <a:cs typeface="Tahoma" pitchFamily="34" charset="0"/>
              </a:rPr>
              <a:t>sayısal </a:t>
            </a:r>
            <a:r>
              <a:rPr lang="en-US" altLang="tr-TR" sz="2200" dirty="0" err="1" smtClean="0">
                <a:latin typeface="Tahoma" pitchFamily="34" charset="0"/>
                <a:cs typeface="Tahoma" pitchFamily="34" charset="0"/>
              </a:rPr>
              <a:t>derece</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ile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belirtilecektir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Yüksek</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Atlama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Sırıklama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Atlamada</a:t>
            </a:r>
            <a:r>
              <a:rPr lang="en-US" altLang="tr-TR" sz="2200" dirty="0">
                <a:latin typeface="Tahoma" pitchFamily="34" charset="0"/>
                <a:cs typeface="Tahoma" pitchFamily="34" charset="0"/>
              </a:rPr>
              <a:t> </a:t>
            </a:r>
            <a:r>
              <a:rPr lang="en-US" altLang="tr-TR" sz="2200" dirty="0" err="1" smtClean="0">
                <a:latin typeface="Tahoma" pitchFamily="34" charset="0"/>
                <a:cs typeface="Tahoma" pitchFamily="34" charset="0"/>
              </a:rPr>
              <a:t>geçerli</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atlayış</a:t>
            </a:r>
            <a:r>
              <a:rPr lang="en-US" altLang="tr-TR" sz="2200" dirty="0">
                <a:latin typeface="Tahoma" pitchFamily="34" charset="0"/>
                <a:cs typeface="Tahoma" pitchFamily="34" charset="0"/>
              </a:rPr>
              <a:t> </a:t>
            </a:r>
            <a:r>
              <a:rPr lang="en-US" altLang="tr-TR" sz="2200" dirty="0" smtClean="0">
                <a:solidFill>
                  <a:srgbClr val="FF0000"/>
                </a:solidFill>
                <a:latin typeface="Tahoma" pitchFamily="34" charset="0"/>
                <a:cs typeface="Tahoma" pitchFamily="34" charset="0"/>
              </a:rPr>
              <a:t>O </a:t>
            </a:r>
            <a:r>
              <a:rPr lang="en-US" altLang="tr-TR" sz="2200" dirty="0" err="1">
                <a:latin typeface="Tahoma" pitchFamily="34" charset="0"/>
                <a:cs typeface="Tahoma" pitchFamily="34" charset="0"/>
              </a:rPr>
              <a:t>sembolü</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ile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gösterilecektir</a:t>
            </a:r>
            <a:r>
              <a:rPr lang="en-US" altLang="tr-TR" sz="2200" dirty="0">
                <a:latin typeface="Tahoma" pitchFamily="34" charset="0"/>
                <a:cs typeface="Tahoma" pitchFamily="34" charset="0"/>
              </a:rPr>
              <a:t>. </a:t>
            </a:r>
            <a:endParaRPr lang="tr-TR" altLang="tr-TR" sz="2200" dirty="0">
              <a:latin typeface="Tahoma" pitchFamily="34" charset="0"/>
              <a:cs typeface="Tahoma" pitchFamily="34" charset="0"/>
            </a:endParaRPr>
          </a:p>
          <a:p>
            <a:pPr>
              <a:buFont typeface="Wingdings" pitchFamily="2" charset="2"/>
              <a:buChar char="Ø"/>
            </a:pPr>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en-US" altLang="tr-TR" sz="2200" dirty="0" err="1" smtClean="0">
                <a:latin typeface="Tahoma" pitchFamily="34" charset="0"/>
                <a:cs typeface="Tahoma" pitchFamily="34" charset="0"/>
              </a:rPr>
              <a:t>Hata</a:t>
            </a:r>
            <a:r>
              <a:rPr lang="en-US" altLang="tr-TR" sz="2200" dirty="0" smtClean="0">
                <a:latin typeface="Tahoma" pitchFamily="34" charset="0"/>
                <a:cs typeface="Tahoma" pitchFamily="34" charset="0"/>
              </a:rPr>
              <a:t> </a:t>
            </a:r>
            <a:r>
              <a:rPr lang="en-US" altLang="tr-TR" sz="2200" dirty="0" smtClean="0">
                <a:solidFill>
                  <a:srgbClr val="FF0000"/>
                </a:solidFill>
                <a:latin typeface="Tahoma" pitchFamily="34" charset="0"/>
                <a:cs typeface="Tahoma" pitchFamily="34" charset="0"/>
              </a:rPr>
              <a:t>X </a:t>
            </a:r>
            <a:r>
              <a:rPr lang="en-US" altLang="tr-TR" sz="2200" dirty="0" err="1">
                <a:latin typeface="Tahoma" pitchFamily="34" charset="0"/>
                <a:cs typeface="Tahoma" pitchFamily="34" charset="0"/>
              </a:rPr>
              <a:t>sembolü</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ile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gösterilecektir</a:t>
            </a:r>
            <a:r>
              <a:rPr lang="en-US" altLang="tr-TR" sz="2200" dirty="0">
                <a:latin typeface="Tahoma" pitchFamily="34" charset="0"/>
                <a:cs typeface="Tahoma" pitchFamily="34" charset="0"/>
              </a:rPr>
              <a:t>.</a:t>
            </a:r>
            <a:endParaRPr lang="tr-TR" altLang="tr-TR" sz="2200" dirty="0">
              <a:latin typeface="Tahoma" pitchFamily="34" charset="0"/>
              <a:cs typeface="Tahoma" pitchFamily="34" charset="0"/>
            </a:endParaRPr>
          </a:p>
          <a:p>
            <a:pPr>
              <a:buFont typeface="Wingdings" pitchFamily="2" charset="2"/>
              <a:buChar char="Ø"/>
            </a:pPr>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en-US" altLang="tr-TR" sz="2200" dirty="0" err="1" smtClean="0">
                <a:latin typeface="Tahoma" pitchFamily="34" charset="0"/>
                <a:cs typeface="Tahoma" pitchFamily="34" charset="0"/>
              </a:rPr>
              <a:t>Eğer</a:t>
            </a:r>
            <a:r>
              <a:rPr lang="en-US" altLang="tr-TR" sz="2200" dirty="0" smtClean="0">
                <a:latin typeface="Tahoma" pitchFamily="34" charset="0"/>
                <a:cs typeface="Tahoma" pitchFamily="34" charset="0"/>
              </a:rPr>
              <a:t> </a:t>
            </a:r>
            <a:r>
              <a:rPr lang="en-US" altLang="tr-TR" sz="2200" dirty="0" err="1">
                <a:latin typeface="Tahoma" pitchFamily="34" charset="0"/>
                <a:cs typeface="Tahoma" pitchFamily="34" charset="0"/>
              </a:rPr>
              <a:t>sporcu</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bir</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hakkında</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vaz</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geçiyorsa</a:t>
            </a:r>
            <a:r>
              <a:rPr lang="en-US" altLang="tr-TR" sz="2200" dirty="0">
                <a:latin typeface="Tahoma" pitchFamily="34" charset="0"/>
                <a:cs typeface="Tahoma" pitchFamily="34" charset="0"/>
              </a:rPr>
              <a:t> (pas </a:t>
            </a:r>
            <a:r>
              <a:rPr lang="en-US" altLang="tr-TR" sz="2200" dirty="0" err="1">
                <a:latin typeface="Tahoma" pitchFamily="34" charset="0"/>
                <a:cs typeface="Tahoma" pitchFamily="34" charset="0"/>
              </a:rPr>
              <a:t>geçiyorsa</a:t>
            </a:r>
            <a:r>
              <a:rPr lang="en-US" altLang="tr-TR" sz="2200" dirty="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a:t>
            </a:r>
            <a:r>
              <a:rPr lang="en-US" altLang="tr-TR" sz="2200" dirty="0" smtClean="0">
                <a:solidFill>
                  <a:srgbClr val="FF0000"/>
                </a:solidFill>
                <a:latin typeface="Tahoma" pitchFamily="34" charset="0"/>
                <a:cs typeface="Tahoma" pitchFamily="34" charset="0"/>
              </a:rPr>
              <a:t> </a:t>
            </a:r>
            <a:r>
              <a:rPr lang="en-US" altLang="tr-TR" sz="2200" dirty="0" err="1">
                <a:latin typeface="Tahoma" pitchFamily="34" charset="0"/>
                <a:cs typeface="Tahoma" pitchFamily="34" charset="0"/>
              </a:rPr>
              <a:t>sembolü</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ile</a:t>
            </a:r>
            <a:r>
              <a:rPr lang="en-US" altLang="tr-TR" sz="2200" dirty="0">
                <a:latin typeface="Tahoma" pitchFamily="34" charset="0"/>
                <a:cs typeface="Tahoma" pitchFamily="34" charset="0"/>
              </a:rPr>
              <a:t> </a:t>
            </a:r>
            <a:r>
              <a:rPr lang="en-US" altLang="tr-TR" sz="2200" dirty="0" err="1">
                <a:latin typeface="Tahoma" pitchFamily="34" charset="0"/>
                <a:cs typeface="Tahoma" pitchFamily="34" charset="0"/>
              </a:rPr>
              <a:t>gösterilecektir</a:t>
            </a:r>
            <a:r>
              <a:rPr lang="en-US" altLang="tr-TR" sz="2200" dirty="0">
                <a:latin typeface="Tahoma" pitchFamily="34" charset="0"/>
                <a:cs typeface="Tahoma" pitchFamily="34" charset="0"/>
              </a:rPr>
              <a:t>. </a:t>
            </a:r>
            <a:endParaRPr lang="tr-TR" altLang="tr-TR" sz="22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1" name="Rectangle 4"/>
          <p:cNvSpPr>
            <a:spLocks noChangeArrowheads="1"/>
          </p:cNvSpPr>
          <p:nvPr/>
        </p:nvSpPr>
        <p:spPr bwMode="auto">
          <a:xfrm>
            <a:off x="6" y="10"/>
            <a:ext cx="9124036"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ISINMALAR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2773" name="Dikdörtgen 1"/>
          <p:cNvSpPr>
            <a:spLocks noChangeArrowheads="1"/>
          </p:cNvSpPr>
          <p:nvPr/>
        </p:nvSpPr>
        <p:spPr bwMode="auto">
          <a:xfrm>
            <a:off x="1642820" y="1058871"/>
            <a:ext cx="9853862" cy="4555093"/>
          </a:xfrm>
          <a:prstGeom prst="rect">
            <a:avLst/>
          </a:prstGeom>
          <a:noFill/>
          <a:ln w="9525">
            <a:noFill/>
            <a:miter lim="800000"/>
            <a:headEnd/>
            <a:tailEnd/>
          </a:ln>
        </p:spPr>
        <p:txBody>
          <a:bodyPr wrap="square">
            <a:spAutoFit/>
          </a:bodyPr>
          <a:lstStyle/>
          <a:p>
            <a:pPr eaLnBrk="1" hangingPunct="1"/>
            <a:r>
              <a:rPr lang="tr-TR" altLang="tr-TR" sz="2200" dirty="0" smtClean="0">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180.1</a:t>
            </a:r>
          </a:p>
          <a:p>
            <a:pPr eaLnBrk="1" hangingPunct="1"/>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Yarışma </a:t>
            </a:r>
            <a:r>
              <a:rPr lang="tr-TR" altLang="tr-TR" sz="2200" dirty="0">
                <a:latin typeface="Tahoma" pitchFamily="34" charset="0"/>
                <a:cs typeface="Tahoma" pitchFamily="34" charset="0"/>
              </a:rPr>
              <a:t>alanında ve yarışma başlamadan önce her sporcu ısınma </a:t>
            </a:r>
            <a:r>
              <a:rPr lang="tr-TR" altLang="tr-TR" sz="2200" dirty="0" smtClean="0">
                <a:latin typeface="Tahoma" pitchFamily="34" charset="0"/>
                <a:cs typeface="Tahoma" pitchFamily="34" charset="0"/>
              </a:rPr>
              <a:t>atlayışları/atışları </a:t>
            </a:r>
            <a:r>
              <a:rPr lang="tr-TR" altLang="tr-TR" sz="2200" dirty="0">
                <a:latin typeface="Tahoma" pitchFamily="34" charset="0"/>
                <a:cs typeface="Tahoma" pitchFamily="34" charset="0"/>
              </a:rPr>
              <a:t>yapabilir. </a:t>
            </a: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Atma/atlama </a:t>
            </a:r>
            <a:r>
              <a:rPr lang="tr-TR" altLang="tr-TR" sz="2200" dirty="0">
                <a:latin typeface="Tahoma" pitchFamily="34" charset="0"/>
                <a:cs typeface="Tahoma" pitchFamily="34" charset="0"/>
              </a:rPr>
              <a:t>yarışmalarında ısınma </a:t>
            </a:r>
            <a:r>
              <a:rPr lang="tr-TR" altLang="tr-TR" sz="2200" dirty="0" smtClean="0">
                <a:latin typeface="Tahoma" pitchFamily="34" charset="0"/>
                <a:cs typeface="Tahoma" pitchFamily="34" charset="0"/>
              </a:rPr>
              <a:t>atışları/atlayışları </a:t>
            </a:r>
            <a:r>
              <a:rPr lang="tr-TR" altLang="tr-TR" sz="2200" dirty="0">
                <a:latin typeface="Tahoma" pitchFamily="34" charset="0"/>
                <a:cs typeface="Tahoma" pitchFamily="34" charset="0"/>
              </a:rPr>
              <a:t>belirlenen kura sırasında ve </a:t>
            </a:r>
            <a:r>
              <a:rPr lang="tr-TR" altLang="tr-TR" sz="2200" dirty="0" smtClean="0">
                <a:solidFill>
                  <a:srgbClr val="FF0000"/>
                </a:solidFill>
                <a:latin typeface="Tahoma" pitchFamily="34" charset="0"/>
                <a:cs typeface="Tahoma" pitchFamily="34" charset="0"/>
              </a:rPr>
              <a:t>hakem </a:t>
            </a:r>
            <a:r>
              <a:rPr lang="tr-TR" altLang="tr-TR" sz="2200" dirty="0">
                <a:solidFill>
                  <a:srgbClr val="FF0000"/>
                </a:solidFill>
                <a:latin typeface="Tahoma" pitchFamily="34" charset="0"/>
                <a:cs typeface="Tahoma" pitchFamily="34" charset="0"/>
              </a:rPr>
              <a:t>gözetiminde </a:t>
            </a:r>
            <a:r>
              <a:rPr lang="tr-TR" altLang="tr-TR" sz="2200" dirty="0">
                <a:latin typeface="Tahoma" pitchFamily="34" charset="0"/>
                <a:cs typeface="Tahoma" pitchFamily="34" charset="0"/>
              </a:rPr>
              <a:t>yapılmalıdır. </a:t>
            </a: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Sporcuların </a:t>
            </a:r>
            <a:r>
              <a:rPr lang="tr-TR" altLang="tr-TR" sz="2200" dirty="0">
                <a:latin typeface="Tahoma" pitchFamily="34" charset="0"/>
                <a:cs typeface="Tahoma" pitchFamily="34" charset="0"/>
              </a:rPr>
              <a:t>deneme </a:t>
            </a:r>
            <a:r>
              <a:rPr lang="tr-TR" altLang="tr-TR" sz="2200" dirty="0" smtClean="0">
                <a:latin typeface="Tahoma" pitchFamily="34" charset="0"/>
                <a:cs typeface="Tahoma" pitchFamily="34" charset="0"/>
              </a:rPr>
              <a:t>atlayışları/atışları </a:t>
            </a:r>
            <a:r>
              <a:rPr lang="tr-TR" altLang="tr-TR" sz="2200" dirty="0">
                <a:latin typeface="Tahoma" pitchFamily="34" charset="0"/>
                <a:cs typeface="Tahoma" pitchFamily="34" charset="0"/>
              </a:rPr>
              <a:t>yapmalarında sınırlama yoktur. </a:t>
            </a:r>
            <a:r>
              <a:rPr lang="tr-TR" altLang="tr-TR" sz="2200" dirty="0" smtClean="0">
                <a:latin typeface="Tahoma" pitchFamily="34" charset="0"/>
                <a:cs typeface="Tahoma" pitchFamily="34" charset="0"/>
              </a:rPr>
              <a:t>Buradaki sınırlama </a:t>
            </a:r>
            <a:r>
              <a:rPr lang="tr-TR" altLang="tr-TR" sz="2200" dirty="0">
                <a:latin typeface="Tahoma" pitchFamily="34" charset="0"/>
                <a:cs typeface="Tahoma" pitchFamily="34" charset="0"/>
              </a:rPr>
              <a:t>Kontrol Odasından sektöre gelindiğinde  müsabakanın başlama saati ile sporcu katılım sayısındaki azlık veya çoklukla bağlantılıdır</a:t>
            </a:r>
            <a:r>
              <a:rPr lang="tr-TR" altLang="tr-TR" sz="2200" dirty="0" smtClean="0">
                <a:latin typeface="Tahoma" pitchFamily="34" charset="0"/>
                <a:cs typeface="Tahoma" pitchFamily="34" charset="0"/>
              </a:rPr>
              <a:t>.</a:t>
            </a:r>
          </a:p>
          <a:p>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endParaRPr lang="tr-TR" altLang="tr-TR" sz="2200" dirty="0">
              <a:solidFill>
                <a:srgbClr val="FF0000"/>
              </a:solidFill>
              <a:latin typeface="Tahoma" pitchFamily="34" charset="0"/>
              <a:cs typeface="Tahoma" pitchFamily="34" charset="0"/>
            </a:endParaRPr>
          </a:p>
        </p:txBody>
      </p:sp>
      <p:pic>
        <p:nvPicPr>
          <p:cNvPr id="5121" name="Picture 1" descr="C:\Users\Müslüm Aksakal\Desktop\c deki dosyalar 6.9.2015\Müslüm Hocam\DERS 1.jpg"/>
          <p:cNvPicPr>
            <a:picLocks noChangeAspect="1" noChangeArrowheads="1"/>
          </p:cNvPicPr>
          <p:nvPr/>
        </p:nvPicPr>
        <p:blipFill>
          <a:blip r:embed="rId3" cstate="print"/>
          <a:srcRect/>
          <a:stretch>
            <a:fillRect/>
          </a:stretch>
        </p:blipFill>
        <p:spPr bwMode="auto">
          <a:xfrm>
            <a:off x="8939644" y="4980709"/>
            <a:ext cx="2088573" cy="13923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6 Dikdörtgen"/>
          <p:cNvSpPr/>
          <p:nvPr/>
        </p:nvSpPr>
        <p:spPr>
          <a:xfrm>
            <a:off x="1779374" y="5101004"/>
            <a:ext cx="7364626" cy="1107996"/>
          </a:xfrm>
          <a:prstGeom prst="rect">
            <a:avLst/>
          </a:prstGeom>
        </p:spPr>
        <p:txBody>
          <a:bodyPr wrap="square">
            <a:spAutoFit/>
          </a:bodyPr>
          <a:lstStyle/>
          <a:p>
            <a:r>
              <a:rPr lang="tr-TR" altLang="tr-TR" dirty="0" smtClean="0">
                <a:solidFill>
                  <a:srgbClr val="FF0000"/>
                </a:solidFill>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 </a:t>
            </a:r>
            <a:r>
              <a:rPr lang="tr-TR" altLang="tr-TR" sz="2200" dirty="0" smtClean="0">
                <a:solidFill>
                  <a:srgbClr val="002060"/>
                </a:solidFill>
                <a:latin typeface="Tahoma" pitchFamily="34" charset="0"/>
                <a:cs typeface="Tahoma" pitchFamily="34" charset="0"/>
              </a:rPr>
              <a:t>Yarışma başladıktan sonra sporcular atma, atlama alanlarını ile koşu yollarını ya da malzemelerini ısınma amaçlı kullanamazlar.</a:t>
            </a:r>
            <a:endParaRPr lang="tr-TR" sz="2200" dirty="0">
              <a:solidFill>
                <a:srgbClr val="002060"/>
              </a:solidFill>
            </a:endParaRPr>
          </a:p>
        </p:txBody>
      </p:sp>
      <p:cxnSp>
        <p:nvCxnSpPr>
          <p:cNvPr id="8" name="7 Düz Ok Bağlayıcısı"/>
          <p:cNvCxnSpPr/>
          <p:nvPr/>
        </p:nvCxnSpPr>
        <p:spPr>
          <a:xfrm>
            <a:off x="10030549" y="6492987"/>
            <a:ext cx="1214100" cy="190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1" name="Rectangle 4"/>
          <p:cNvSpPr>
            <a:spLocks noChangeArrowheads="1"/>
          </p:cNvSpPr>
          <p:nvPr/>
        </p:nvSpPr>
        <p:spPr bwMode="auto">
          <a:xfrm>
            <a:off x="6" y="10"/>
            <a:ext cx="9124036"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ISINMALAR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2773" name="Dikdörtgen 1"/>
          <p:cNvSpPr>
            <a:spLocks noChangeArrowheads="1"/>
          </p:cNvSpPr>
          <p:nvPr/>
        </p:nvSpPr>
        <p:spPr bwMode="auto">
          <a:xfrm>
            <a:off x="1642820" y="748145"/>
            <a:ext cx="9853862" cy="1446550"/>
          </a:xfrm>
          <a:prstGeom prst="rect">
            <a:avLst/>
          </a:prstGeom>
          <a:noFill/>
          <a:ln w="9525">
            <a:noFill/>
            <a:miter lim="800000"/>
            <a:headEnd/>
            <a:tailEnd/>
          </a:ln>
        </p:spPr>
        <p:txBody>
          <a:bodyPr wrap="square">
            <a:spAutoFit/>
          </a:bodyPr>
          <a:lstStyle/>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180.1</a:t>
            </a:r>
          </a:p>
          <a:p>
            <a:pPr eaLnBrk="1" hangingPunct="1"/>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a:t>
            </a:r>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Yarışma başladıktan sonra sporcular atma, atlama alanlarını</a:t>
            </a:r>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ile koşu yollarını ya da malzemelerini ısınma amaçlı kullanamazlar.</a:t>
            </a:r>
            <a:endParaRPr lang="tr-TR" altLang="tr-TR" sz="2200" dirty="0">
              <a:latin typeface="Tahoma" pitchFamily="34" charset="0"/>
              <a:cs typeface="Tahoma" pitchFamily="34" charset="0"/>
            </a:endParaRPr>
          </a:p>
        </p:txBody>
      </p:sp>
      <p:pic>
        <p:nvPicPr>
          <p:cNvPr id="5121" name="Picture 1" descr="C:\Users\Müslüm Aksakal\Desktop\c deki dosyalar 6.9.2015\Müslüm Hocam\DERS 1.jpg"/>
          <p:cNvPicPr>
            <a:picLocks noChangeAspect="1" noChangeArrowheads="1"/>
          </p:cNvPicPr>
          <p:nvPr/>
        </p:nvPicPr>
        <p:blipFill>
          <a:blip r:embed="rId3" cstate="print"/>
          <a:srcRect/>
          <a:stretch>
            <a:fillRect/>
          </a:stretch>
        </p:blipFill>
        <p:spPr bwMode="auto">
          <a:xfrm>
            <a:off x="2819071" y="2209798"/>
            <a:ext cx="6234545" cy="3415145"/>
          </a:xfrm>
          <a:prstGeom prst="ellipse">
            <a:avLst/>
          </a:prstGeom>
          <a:ln>
            <a:noFill/>
          </a:ln>
          <a:effectLst>
            <a:softEdge rad="112500"/>
          </a:effectLst>
        </p:spPr>
      </p:pic>
      <p:sp>
        <p:nvSpPr>
          <p:cNvPr id="7" name="6 Dikdörtgen"/>
          <p:cNvSpPr/>
          <p:nvPr/>
        </p:nvSpPr>
        <p:spPr>
          <a:xfrm>
            <a:off x="1759527" y="5412259"/>
            <a:ext cx="10238509" cy="1107996"/>
          </a:xfrm>
          <a:prstGeom prst="rect">
            <a:avLst/>
          </a:prstGeom>
        </p:spPr>
        <p:txBody>
          <a:bodyPr wrap="square">
            <a:spAutoFit/>
          </a:bodyPr>
          <a:lstStyle/>
          <a:p>
            <a:r>
              <a:rPr lang="tr-TR" altLang="tr-TR" dirty="0" smtClean="0">
                <a:solidFill>
                  <a:srgbClr val="002060"/>
                </a:solidFill>
                <a:latin typeface="Tahoma" pitchFamily="34" charset="0"/>
                <a:cs typeface="Tahoma" pitchFamily="34" charset="0"/>
              </a:rPr>
              <a:t>        </a:t>
            </a:r>
            <a:r>
              <a:rPr lang="tr-TR" altLang="tr-TR" sz="2200" dirty="0" smtClean="0">
                <a:solidFill>
                  <a:srgbClr val="002060"/>
                </a:solidFill>
                <a:latin typeface="Tahoma" pitchFamily="34" charset="0"/>
                <a:cs typeface="Tahoma" pitchFamily="34" charset="0"/>
              </a:rPr>
              <a:t>Bu kuralın uygulanabilirliği  lider hakemin atlayış tamamlandıktan sonra kaldıracağı beyaz bayraktan sonra yardımcı hakemin sırası gelen sporcuya müsaade etmesiyle sağlanabilecektir. </a:t>
            </a:r>
            <a:endParaRPr lang="tr-TR" sz="2200" dirty="0">
              <a:solidFill>
                <a:srgbClr val="002060"/>
              </a:solidFill>
            </a:endParaRPr>
          </a:p>
        </p:txBody>
      </p:sp>
      <p:cxnSp>
        <p:nvCxnSpPr>
          <p:cNvPr id="9" name="8 Düz Ok Bağlayıcısı"/>
          <p:cNvCxnSpPr/>
          <p:nvPr/>
        </p:nvCxnSpPr>
        <p:spPr>
          <a:xfrm rot="5400000" flipH="1" flipV="1">
            <a:off x="5283199" y="3483433"/>
            <a:ext cx="391890" cy="39188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1" name="10 Düz Ok Bağlayıcısı"/>
          <p:cNvCxnSpPr/>
          <p:nvPr/>
        </p:nvCxnSpPr>
        <p:spPr>
          <a:xfrm rot="10800000">
            <a:off x="6705600" y="3759201"/>
            <a:ext cx="725716" cy="3773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 name="9 Düz Ok Bağlayıcısı"/>
          <p:cNvCxnSpPr/>
          <p:nvPr/>
        </p:nvCxnSpPr>
        <p:spPr>
          <a:xfrm rot="10800000">
            <a:off x="6697363" y="3466758"/>
            <a:ext cx="725716" cy="3773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795" name="Rectangle 4"/>
          <p:cNvSpPr>
            <a:spLocks noChangeArrowheads="1"/>
          </p:cNvSpPr>
          <p:nvPr/>
        </p:nvSpPr>
        <p:spPr bwMode="auto">
          <a:xfrm>
            <a:off x="8" y="10"/>
            <a:ext cx="8869159"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SÜRELER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3797" name="Dikdörtgen 1"/>
          <p:cNvSpPr>
            <a:spLocks noChangeArrowheads="1"/>
          </p:cNvSpPr>
          <p:nvPr/>
        </p:nvSpPr>
        <p:spPr bwMode="auto">
          <a:xfrm>
            <a:off x="1596325" y="643834"/>
            <a:ext cx="10357557" cy="5586145"/>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180.16</a:t>
            </a:r>
          </a:p>
          <a:p>
            <a:r>
              <a:rPr lang="tr-TR" altLang="tr-TR" sz="2500" dirty="0" smtClean="0">
                <a:solidFill>
                  <a:srgbClr val="FF000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Alan </a:t>
            </a:r>
            <a:r>
              <a:rPr lang="tr-TR" altLang="tr-TR" sz="2200" dirty="0">
                <a:latin typeface="Tahoma" pitchFamily="34" charset="0"/>
                <a:ea typeface="Tahoma" pitchFamily="34" charset="0"/>
                <a:cs typeface="Tahoma" pitchFamily="34" charset="0"/>
              </a:rPr>
              <a:t>yarışmalarında </a:t>
            </a:r>
            <a:r>
              <a:rPr lang="tr-TR" altLang="tr-TR" sz="2200" dirty="0" smtClean="0">
                <a:latin typeface="Tahoma" pitchFamily="34" charset="0"/>
                <a:ea typeface="Tahoma" pitchFamily="34" charset="0"/>
                <a:cs typeface="Tahoma" pitchFamily="34" charset="0"/>
              </a:rPr>
              <a:t>(yüksek </a:t>
            </a:r>
            <a:r>
              <a:rPr lang="tr-TR" altLang="tr-TR" sz="2200" dirty="0">
                <a:latin typeface="Tahoma" pitchFamily="34" charset="0"/>
                <a:ea typeface="Tahoma" pitchFamily="34" charset="0"/>
                <a:cs typeface="Tahoma" pitchFamily="34" charset="0"/>
              </a:rPr>
              <a:t>ve sırıkla atlama hariç) nedensiz olarak denemesini geciktiren sporcunun denemesini yapmasına izin verilmeyecek ve denemesi başarısız </a:t>
            </a:r>
            <a:r>
              <a:rPr lang="tr-TR" altLang="tr-TR" sz="2200" dirty="0">
                <a:solidFill>
                  <a:srgbClr val="FF0000"/>
                </a:solidFill>
                <a:latin typeface="Tahoma" pitchFamily="34" charset="0"/>
                <a:ea typeface="Tahoma" pitchFamily="34" charset="0"/>
                <a:cs typeface="Tahoma" pitchFamily="34" charset="0"/>
              </a:rPr>
              <a:t>(X) </a:t>
            </a:r>
            <a:r>
              <a:rPr lang="tr-TR" altLang="tr-TR" sz="2200" dirty="0">
                <a:latin typeface="Tahoma" pitchFamily="34" charset="0"/>
                <a:ea typeface="Tahoma" pitchFamily="34" charset="0"/>
                <a:cs typeface="Tahoma" pitchFamily="34" charset="0"/>
              </a:rPr>
              <a:t>olarak kaydedilektir. Nedensiz gecikme kararı, tüm koşullar göz önüne alınarak </a:t>
            </a:r>
            <a:r>
              <a:rPr lang="tr-TR" altLang="tr-TR" sz="2200" dirty="0" smtClean="0">
                <a:solidFill>
                  <a:srgbClr val="FF0000"/>
                </a:solidFill>
                <a:latin typeface="Tahoma" pitchFamily="34" charset="0"/>
                <a:ea typeface="Tahoma" pitchFamily="34" charset="0"/>
                <a:cs typeface="Tahoma" pitchFamily="34" charset="0"/>
              </a:rPr>
              <a:t>Başhakem</a:t>
            </a:r>
            <a:r>
              <a:rPr lang="tr-TR" altLang="tr-TR" sz="2200" dirty="0" smtClean="0">
                <a:latin typeface="Tahoma" pitchFamily="34" charset="0"/>
                <a:ea typeface="Tahoma" pitchFamily="34" charset="0"/>
                <a:cs typeface="Tahoma" pitchFamily="34" charset="0"/>
              </a:rPr>
              <a:t> </a:t>
            </a:r>
            <a:r>
              <a:rPr lang="tr-TR" altLang="tr-TR" sz="2200" dirty="0">
                <a:latin typeface="Tahoma" pitchFamily="34" charset="0"/>
                <a:ea typeface="Tahoma" pitchFamily="34" charset="0"/>
                <a:cs typeface="Tahoma" pitchFamily="34" charset="0"/>
              </a:rPr>
              <a:t>tarafından verilecektir. Yüksek ve sırıkla atlamada ise pas </a:t>
            </a:r>
            <a:r>
              <a:rPr lang="tr-TR" altLang="tr-TR" sz="2200" dirty="0" smtClean="0">
                <a:solidFill>
                  <a:srgbClr val="FF0000"/>
                </a:solidFill>
                <a:latin typeface="Tahoma" pitchFamily="34" charset="0"/>
                <a:ea typeface="Tahoma" pitchFamily="34" charset="0"/>
                <a:cs typeface="Tahoma" pitchFamily="34" charset="0"/>
              </a:rPr>
              <a:t>( </a:t>
            </a:r>
            <a:r>
              <a:rPr lang="tr-TR" altLang="tr-TR" sz="2200" dirty="0">
                <a:solidFill>
                  <a:srgbClr val="FF0000"/>
                </a:solidFill>
                <a:latin typeface="Tahoma" pitchFamily="34" charset="0"/>
                <a:ea typeface="Tahoma" pitchFamily="34" charset="0"/>
                <a:cs typeface="Tahoma" pitchFamily="34" charset="0"/>
              </a:rPr>
              <a:t>– ) </a:t>
            </a:r>
            <a:r>
              <a:rPr lang="tr-TR" altLang="tr-TR" sz="2200" dirty="0">
                <a:solidFill>
                  <a:prstClr val="black"/>
                </a:solidFill>
                <a:latin typeface="Tahoma" pitchFamily="34" charset="0"/>
                <a:ea typeface="Tahoma" pitchFamily="34" charset="0"/>
                <a:cs typeface="Tahoma" pitchFamily="34" charset="0"/>
              </a:rPr>
              <a:t>geçti </a:t>
            </a:r>
            <a:r>
              <a:rPr lang="tr-TR" altLang="tr-TR" sz="2200" dirty="0" smtClean="0">
                <a:latin typeface="Tahoma" pitchFamily="34" charset="0"/>
                <a:ea typeface="Tahoma" pitchFamily="34" charset="0"/>
                <a:cs typeface="Tahoma" pitchFamily="34" charset="0"/>
              </a:rPr>
              <a:t>olarak </a:t>
            </a:r>
            <a:r>
              <a:rPr lang="tr-TR" altLang="tr-TR" sz="2200" dirty="0">
                <a:latin typeface="Tahoma" pitchFamily="34" charset="0"/>
                <a:ea typeface="Tahoma" pitchFamily="34" charset="0"/>
                <a:cs typeface="Tahoma" pitchFamily="34" charset="0"/>
              </a:rPr>
              <a:t>kaydedilecektir.</a:t>
            </a:r>
          </a:p>
          <a:p>
            <a:r>
              <a:rPr lang="tr-TR" altLang="tr-TR" sz="2200" dirty="0">
                <a:solidFill>
                  <a:srgbClr val="FF0000"/>
                </a:solidFill>
                <a:latin typeface="Tahoma" pitchFamily="34" charset="0"/>
                <a:ea typeface="Tahoma" pitchFamily="34" charset="0"/>
                <a:cs typeface="Tahoma" pitchFamily="34" charset="0"/>
              </a:rPr>
              <a:t> </a:t>
            </a:r>
            <a:endParaRPr lang="tr-TR" altLang="tr-TR" sz="2200" dirty="0" smtClean="0">
              <a:solidFill>
                <a:srgbClr val="FF0000"/>
              </a:solidFill>
              <a:latin typeface="Tahoma" pitchFamily="34" charset="0"/>
              <a:ea typeface="Tahoma" pitchFamily="34" charset="0"/>
              <a:cs typeface="Tahoma" pitchFamily="34" charset="0"/>
            </a:endParaRPr>
          </a:p>
          <a:p>
            <a:r>
              <a:rPr lang="tr-TR" altLang="tr-TR" sz="2200" dirty="0" smtClean="0">
                <a:solidFill>
                  <a:srgbClr val="FF000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İlgili </a:t>
            </a:r>
            <a:r>
              <a:rPr lang="tr-TR" altLang="tr-TR" sz="2200" dirty="0">
                <a:latin typeface="Tahoma" pitchFamily="34" charset="0"/>
                <a:ea typeface="Tahoma" pitchFamily="34" charset="0"/>
                <a:cs typeface="Tahoma" pitchFamily="34" charset="0"/>
              </a:rPr>
              <a:t>hakem, sporcuya denemesine </a:t>
            </a:r>
            <a:r>
              <a:rPr lang="tr-TR" altLang="tr-TR" sz="2200" dirty="0" smtClean="0">
                <a:latin typeface="Tahoma" pitchFamily="34" charset="0"/>
                <a:ea typeface="Tahoma" pitchFamily="34" charset="0"/>
                <a:cs typeface="Tahoma" pitchFamily="34" charset="0"/>
              </a:rPr>
              <a:t>başlaması </a:t>
            </a:r>
            <a:r>
              <a:rPr lang="tr-TR" altLang="tr-TR" sz="2200" dirty="0">
                <a:latin typeface="Tahoma" pitchFamily="34" charset="0"/>
                <a:ea typeface="Tahoma" pitchFamily="34" charset="0"/>
                <a:cs typeface="Tahoma" pitchFamily="34" charset="0"/>
              </a:rPr>
              <a:t>için her şeyin hazır olduğunu ve sporcunun süresinin başlayacağını </a:t>
            </a:r>
            <a:r>
              <a:rPr lang="tr-TR" altLang="tr-TR" sz="2200" dirty="0" smtClean="0">
                <a:latin typeface="Tahoma" pitchFamily="34" charset="0"/>
                <a:ea typeface="Tahoma" pitchFamily="34" charset="0"/>
                <a:cs typeface="Tahoma" pitchFamily="34" charset="0"/>
              </a:rPr>
              <a:t>bildirmelidir</a:t>
            </a:r>
            <a:r>
              <a:rPr lang="tr-TR" altLang="tr-TR" sz="2200" dirty="0">
                <a:latin typeface="Tahoma" pitchFamily="34" charset="0"/>
                <a:ea typeface="Tahoma" pitchFamily="34" charset="0"/>
                <a:cs typeface="Tahoma" pitchFamily="34" charset="0"/>
              </a:rPr>
              <a:t>. Eğer sporcu bu süre içerisinde denemesini gerçekleştirmezse ve deneme için kendisine verilen sürenin sona ermesinden sonra </a:t>
            </a:r>
            <a:r>
              <a:rPr lang="tr-TR" altLang="tr-TR" sz="2200" dirty="0" smtClean="0">
                <a:latin typeface="Tahoma" pitchFamily="34" charset="0"/>
                <a:ea typeface="Tahoma" pitchFamily="34" charset="0"/>
                <a:cs typeface="Tahoma" pitchFamily="34" charset="0"/>
              </a:rPr>
              <a:t>yaptığı atış/atlayış </a:t>
            </a:r>
            <a:r>
              <a:rPr lang="tr-TR" altLang="tr-TR" sz="2200" dirty="0">
                <a:latin typeface="Tahoma" pitchFamily="34" charset="0"/>
                <a:ea typeface="Tahoma" pitchFamily="34" charset="0"/>
                <a:cs typeface="Tahoma" pitchFamily="34" charset="0"/>
              </a:rPr>
              <a:t>geçersiz </a:t>
            </a:r>
            <a:r>
              <a:rPr lang="tr-TR" altLang="tr-TR" sz="2200" dirty="0">
                <a:solidFill>
                  <a:srgbClr val="FF0000"/>
                </a:solidFill>
                <a:latin typeface="Tahoma" pitchFamily="34" charset="0"/>
                <a:ea typeface="Tahoma" pitchFamily="34" charset="0"/>
                <a:cs typeface="Tahoma" pitchFamily="34" charset="0"/>
              </a:rPr>
              <a:t>(X) </a:t>
            </a:r>
            <a:r>
              <a:rPr lang="tr-TR" altLang="tr-TR" sz="2200" dirty="0">
                <a:latin typeface="Tahoma" pitchFamily="34" charset="0"/>
                <a:ea typeface="Tahoma" pitchFamily="34" charset="0"/>
                <a:cs typeface="Tahoma" pitchFamily="34" charset="0"/>
              </a:rPr>
              <a:t>olarak kaydedilecektir.</a:t>
            </a:r>
          </a:p>
          <a:p>
            <a:r>
              <a:rPr lang="tr-TR" altLang="tr-TR" sz="2200" dirty="0">
                <a:latin typeface="Tahoma" pitchFamily="34" charset="0"/>
                <a:ea typeface="Tahoma" pitchFamily="34" charset="0"/>
                <a:cs typeface="Tahoma" pitchFamily="34" charset="0"/>
              </a:rPr>
              <a:t> </a:t>
            </a:r>
            <a:endParaRPr lang="tr-TR" altLang="tr-TR" sz="2200" dirty="0" smtClean="0">
              <a:latin typeface="Tahoma" pitchFamily="34" charset="0"/>
              <a:ea typeface="Tahoma" pitchFamily="34" charset="0"/>
              <a:cs typeface="Tahoma" pitchFamily="34" charset="0"/>
            </a:endParaRPr>
          </a:p>
          <a:p>
            <a:r>
              <a:rPr lang="tr-TR" altLang="tr-TR" sz="2200" dirty="0" smtClean="0">
                <a:solidFill>
                  <a:srgbClr val="FF0000"/>
                </a:solidFill>
                <a:latin typeface="Tahoma" pitchFamily="34" charset="0"/>
                <a:ea typeface="Tahoma" pitchFamily="34" charset="0"/>
                <a:cs typeface="Tahoma" pitchFamily="34" charset="0"/>
              </a:rPr>
              <a:t>*</a:t>
            </a:r>
            <a:r>
              <a:rPr lang="tr-TR" altLang="tr-TR" sz="2200" dirty="0" smtClean="0">
                <a:latin typeface="Tahoma" pitchFamily="34" charset="0"/>
                <a:ea typeface="Tahoma" pitchFamily="34" charset="0"/>
                <a:cs typeface="Tahoma" pitchFamily="34" charset="0"/>
              </a:rPr>
              <a:t> Sırıkla </a:t>
            </a:r>
            <a:r>
              <a:rPr lang="tr-TR" altLang="tr-TR" sz="2200" dirty="0">
                <a:latin typeface="Tahoma" pitchFamily="34" charset="0"/>
                <a:ea typeface="Tahoma" pitchFamily="34" charset="0"/>
                <a:cs typeface="Tahoma" pitchFamily="34" charset="0"/>
              </a:rPr>
              <a:t>atlama yarışmasında süre, çıtanın sporcunun istediği şekilde hazır olmasından sonra </a:t>
            </a:r>
            <a:r>
              <a:rPr lang="tr-TR" altLang="tr-TR" sz="2200" dirty="0" smtClean="0">
                <a:latin typeface="Tahoma" pitchFamily="34" charset="0"/>
                <a:ea typeface="Tahoma" pitchFamily="34" charset="0"/>
                <a:cs typeface="Tahoma" pitchFamily="34" charset="0"/>
              </a:rPr>
              <a:t>başlamalıdır</a:t>
            </a:r>
            <a:r>
              <a:rPr lang="tr-TR" altLang="tr-TR" sz="2200" dirty="0">
                <a:latin typeface="Tahoma" pitchFamily="34" charset="0"/>
                <a:ea typeface="Tahoma" pitchFamily="34" charset="0"/>
                <a:cs typeface="Tahoma" pitchFamily="34" charset="0"/>
              </a:rPr>
              <a:t>. </a:t>
            </a:r>
            <a:r>
              <a:rPr lang="tr-TR" altLang="tr-TR" sz="2200" dirty="0">
                <a:solidFill>
                  <a:srgbClr val="002060"/>
                </a:solidFill>
                <a:latin typeface="Tahoma" pitchFamily="34" charset="0"/>
                <a:ea typeface="Tahoma" pitchFamily="34" charset="0"/>
                <a:cs typeface="Tahoma" pitchFamily="34" charset="0"/>
              </a:rPr>
              <a:t>Sporcunun daha sonraki ayarlama istekleri için ek süre </a:t>
            </a:r>
            <a:r>
              <a:rPr lang="tr-TR" altLang="tr-TR" sz="2200" dirty="0" smtClean="0">
                <a:solidFill>
                  <a:srgbClr val="002060"/>
                </a:solidFill>
                <a:latin typeface="Tahoma" pitchFamily="34" charset="0"/>
                <a:ea typeface="Tahoma" pitchFamily="34" charset="0"/>
                <a:cs typeface="Tahoma" pitchFamily="34" charset="0"/>
              </a:rPr>
              <a:t>verilmemelidir</a:t>
            </a:r>
            <a:r>
              <a:rPr lang="tr-TR" altLang="tr-TR" sz="2200" dirty="0">
                <a:solidFill>
                  <a:srgbClr val="00206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Bu durumlarda </a:t>
            </a:r>
            <a:r>
              <a:rPr lang="tr-TR" altLang="tr-TR" sz="2200" dirty="0" smtClean="0">
                <a:solidFill>
                  <a:srgbClr val="002060"/>
                </a:solidFill>
                <a:latin typeface="Tahoma" pitchFamily="34" charset="0"/>
                <a:ea typeface="Tahoma" pitchFamily="34" charset="0"/>
                <a:cs typeface="Tahoma" pitchFamily="34" charset="0"/>
              </a:rPr>
              <a:t>ayarlama sporcunun kendi süresi içerisinde yapılmalıdır.</a:t>
            </a:r>
            <a:endParaRPr lang="tr-TR" altLang="tr-TR" sz="2200" dirty="0">
              <a:solidFill>
                <a:srgbClr val="00206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tr-TR" sz="3600" dirty="0" smtClean="0">
                <a:solidFill>
                  <a:prstClr val="white"/>
                </a:solidFill>
                <a:latin typeface="Calibri" pitchFamily="34" charset="0"/>
              </a:rPr>
              <a:t>                           2016 </a:t>
            </a:r>
            <a:r>
              <a:rPr lang="tr-TR" sz="3600" dirty="0">
                <a:solidFill>
                  <a:prstClr val="white"/>
                </a:solidFill>
                <a:latin typeface="Calibri" pitchFamily="34" charset="0"/>
              </a:rPr>
              <a:t>YIL SONU HAKEM 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01" name="TextBox 6"/>
          <p:cNvSpPr txBox="1">
            <a:spLocks noChangeArrowheads="1"/>
          </p:cNvSpPr>
          <p:nvPr/>
        </p:nvSpPr>
        <p:spPr bwMode="auto">
          <a:xfrm>
            <a:off x="1262743" y="1044575"/>
            <a:ext cx="9622971" cy="938719"/>
          </a:xfrm>
          <a:prstGeom prst="rect">
            <a:avLst/>
          </a:prstGeom>
          <a:noFill/>
          <a:ln w="9525">
            <a:noFill/>
            <a:miter lim="800000"/>
            <a:headEnd/>
            <a:tailEnd/>
          </a:ln>
        </p:spPr>
        <p:txBody>
          <a:bodyPr wrap="square">
            <a:spAutoFit/>
          </a:bodyPr>
          <a:lstStyle/>
          <a:p>
            <a:r>
              <a:rPr lang="tr-TR" sz="3200" b="1" dirty="0">
                <a:latin typeface="Tahoma" pitchFamily="34" charset="0"/>
                <a:cs typeface="Tahoma" pitchFamily="34" charset="0"/>
              </a:rPr>
              <a:t> </a:t>
            </a:r>
            <a:r>
              <a:rPr lang="tr-TR" sz="3200" b="1" dirty="0" smtClean="0">
                <a:latin typeface="Tahoma" pitchFamily="34" charset="0"/>
                <a:cs typeface="Tahoma" pitchFamily="34" charset="0"/>
              </a:rPr>
              <a:t>   </a:t>
            </a:r>
          </a:p>
          <a:p>
            <a:pPr>
              <a:buFont typeface="Wingdings" pitchFamily="2" charset="2"/>
              <a:buChar char="Ø"/>
            </a:pPr>
            <a:endParaRPr lang="tr-TR" sz="2300" dirty="0">
              <a:latin typeface="Tahoma" pitchFamily="34" charset="0"/>
              <a:cs typeface="Tahoma" pitchFamily="34" charset="0"/>
            </a:endParaRPr>
          </a:p>
        </p:txBody>
      </p:sp>
      <p:sp>
        <p:nvSpPr>
          <p:cNvPr id="2" name="Dikdörtgen 1"/>
          <p:cNvSpPr/>
          <p:nvPr/>
        </p:nvSpPr>
        <p:spPr>
          <a:xfrm>
            <a:off x="1581150" y="786974"/>
            <a:ext cx="10610850" cy="6155531"/>
          </a:xfrm>
          <a:prstGeom prst="rect">
            <a:avLst/>
          </a:prstGeom>
          <a:ln>
            <a:solidFill>
              <a:schemeClr val="bg2">
                <a:lumMod val="10000"/>
              </a:schemeClr>
            </a:solidFill>
          </a:ln>
        </p:spPr>
        <p:txBody>
          <a:bodyPr wrap="square">
            <a:spAutoFit/>
          </a:bodyPr>
          <a:lstStyle/>
          <a:p>
            <a:pPr lvl="0"/>
            <a:r>
              <a:rPr lang="tr-TR" sz="4200" dirty="0">
                <a:solidFill>
                  <a:prstClr val="white"/>
                </a:solidFill>
                <a:latin typeface="AR BLANCA" panose="02000000000000000000" pitchFamily="2" charset="0"/>
                <a:ea typeface="Tahoma" pitchFamily="34" charset="0"/>
                <a:cs typeface="Shonar Bangla" panose="020B0502040204020203" pitchFamily="34" charset="0"/>
              </a:rPr>
              <a:t> </a:t>
            </a:r>
            <a:r>
              <a:rPr lang="tr-TR" sz="4200" dirty="0" smtClean="0">
                <a:solidFill>
                  <a:prstClr val="white"/>
                </a:solidFill>
                <a:latin typeface="AR BLANCA" panose="02000000000000000000" pitchFamily="2" charset="0"/>
                <a:ea typeface="Tahoma" pitchFamily="34" charset="0"/>
                <a:cs typeface="Shonar Bangla" panose="020B0502040204020203" pitchFamily="34" charset="0"/>
              </a:rPr>
              <a:t>           </a:t>
            </a:r>
            <a:r>
              <a:rPr lang="tr-TR" sz="2800" dirty="0" smtClean="0">
                <a:solidFill>
                  <a:srgbClr val="C00000"/>
                </a:solidFill>
                <a:latin typeface="AR ESSENCE" pitchFamily="2" charset="0"/>
                <a:ea typeface="Tahoma" pitchFamily="34" charset="0"/>
                <a:cs typeface="Shonar Bangla" panose="020B0502040204020203" pitchFamily="34" charset="0"/>
              </a:rPr>
              <a:t>2016 </a:t>
            </a:r>
            <a:r>
              <a:rPr lang="tr-TR" sz="2800" dirty="0">
                <a:solidFill>
                  <a:srgbClr val="C00000"/>
                </a:solidFill>
                <a:latin typeface="AR ESSENCE" pitchFamily="2" charset="0"/>
                <a:ea typeface="Tahoma" pitchFamily="34" charset="0"/>
                <a:cs typeface="Shonar Bangla" panose="020B0502040204020203" pitchFamily="34" charset="0"/>
              </a:rPr>
              <a:t>YILI GENEL </a:t>
            </a:r>
            <a:r>
              <a:rPr lang="tr-TR" sz="2800" dirty="0" smtClean="0">
                <a:solidFill>
                  <a:srgbClr val="C00000"/>
                </a:solidFill>
                <a:latin typeface="AR ESSENCE" pitchFamily="2" charset="0"/>
                <a:ea typeface="Tahoma" pitchFamily="34" charset="0"/>
                <a:cs typeface="Shonar Bangla" panose="020B0502040204020203" pitchFamily="34" charset="0"/>
              </a:rPr>
              <a:t>DEĞERLENDİRMESİ</a:t>
            </a:r>
          </a:p>
          <a:p>
            <a:pPr lvl="0"/>
            <a:r>
              <a:rPr lang="tr-TR" sz="2800" dirty="0" smtClean="0">
                <a:solidFill>
                  <a:srgbClr val="002060"/>
                </a:solidFill>
                <a:latin typeface="AR BLANCA" panose="02000000000000000000" pitchFamily="2" charset="0"/>
                <a:ea typeface="Tahoma" pitchFamily="34" charset="0"/>
                <a:cs typeface="Shonar Bangla" panose="020B0502040204020203" pitchFamily="34" charset="0"/>
              </a:rPr>
              <a:t>       </a:t>
            </a:r>
            <a:r>
              <a:rPr lang="tr-TR" dirty="0" smtClean="0">
                <a:latin typeface="AR BLANCA" panose="02000000000000000000" pitchFamily="2" charset="0"/>
                <a:ea typeface="Tahoma" pitchFamily="34" charset="0"/>
                <a:cs typeface="Shonar Bangla" panose="020B0502040204020203" pitchFamily="34" charset="0"/>
              </a:rPr>
              <a:t> </a:t>
            </a: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      </a:t>
            </a:r>
          </a:p>
          <a:p>
            <a:pPr lvl="0"/>
            <a:r>
              <a:rPr lang="tr-TR" dirty="0" smtClean="0">
                <a:solidFill>
                  <a:srgbClr val="0070C0"/>
                </a:solidFill>
                <a:latin typeface="AR BLANCA" panose="02000000000000000000" pitchFamily="2" charset="0"/>
                <a:ea typeface="Tahoma" pitchFamily="34" charset="0"/>
                <a:cs typeface="Shonar Bangla" panose="020B0502040204020203" pitchFamily="34" charset="0"/>
              </a:rPr>
              <a:t>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YENİ </a:t>
            </a:r>
            <a:r>
              <a:rPr lang="tr-TR" dirty="0">
                <a:solidFill>
                  <a:schemeClr val="accent6">
                    <a:lumMod val="50000"/>
                  </a:schemeClr>
                </a:solidFill>
                <a:latin typeface="AR ESSENCE" pitchFamily="2" charset="0"/>
                <a:ea typeface="Tahoma" pitchFamily="34" charset="0"/>
                <a:cs typeface="Shonar Bangla" panose="020B0502040204020203" pitchFamily="34" charset="0"/>
              </a:rPr>
              <a:t>BİR SEZONA BAŞLARKEN MERKEZ HAKEM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KURULUNCA GÖZLEMCİ RAPORLARINA </a:t>
            </a:r>
          </a:p>
          <a:p>
            <a:pPr lvl="0"/>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DAYANILARAK YIL </a:t>
            </a:r>
            <a:r>
              <a:rPr lang="tr-TR" dirty="0">
                <a:solidFill>
                  <a:schemeClr val="accent6">
                    <a:lumMod val="50000"/>
                  </a:schemeClr>
                </a:solidFill>
                <a:latin typeface="AR ESSENCE" pitchFamily="2" charset="0"/>
                <a:ea typeface="Tahoma" pitchFamily="34" charset="0"/>
                <a:cs typeface="Shonar Bangla" panose="020B0502040204020203" pitchFamily="34" charset="0"/>
              </a:rPr>
              <a:t>İÇİNDE YAPILAN ATLETİZM YARIŞMALARINDA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GENELDE </a:t>
            </a:r>
            <a:r>
              <a:rPr lang="tr-TR" dirty="0">
                <a:solidFill>
                  <a:schemeClr val="accent6">
                    <a:lumMod val="50000"/>
                  </a:schemeClr>
                </a:solidFill>
                <a:latin typeface="AR ESSENCE" pitchFamily="2" charset="0"/>
                <a:ea typeface="Tahoma" pitchFamily="34" charset="0"/>
                <a:cs typeface="Shonar Bangla" panose="020B0502040204020203" pitchFamily="34" charset="0"/>
              </a:rPr>
              <a:t>BAŞARILI BİR SEZONUN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 YAŞANDIĞI </a:t>
            </a:r>
            <a:r>
              <a:rPr lang="tr-TR" dirty="0">
                <a:solidFill>
                  <a:schemeClr val="accent6">
                    <a:lumMod val="50000"/>
                  </a:schemeClr>
                </a:solidFill>
                <a:latin typeface="AR ESSENCE" pitchFamily="2" charset="0"/>
                <a:ea typeface="Tahoma" pitchFamily="34" charset="0"/>
                <a:cs typeface="Shonar Bangla" panose="020B0502040204020203" pitchFamily="34" charset="0"/>
              </a:rPr>
              <a:t>ANCAK  BAZI YARIŞMA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KURALLARININ </a:t>
            </a:r>
            <a:r>
              <a:rPr lang="tr-TR" dirty="0">
                <a:solidFill>
                  <a:schemeClr val="accent6">
                    <a:lumMod val="50000"/>
                  </a:schemeClr>
                </a:solidFill>
                <a:latin typeface="AR ESSENCE" pitchFamily="2" charset="0"/>
                <a:ea typeface="Tahoma" pitchFamily="34" charset="0"/>
                <a:cs typeface="Shonar Bangla" panose="020B0502040204020203" pitchFamily="34" charset="0"/>
              </a:rPr>
              <a:t>UYGULANMASINDA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 İSTENMEDEN DE OLSA HATALARIN YAŞANDIĞI GÖZLEMLENMİŞTİR.</a:t>
            </a:r>
          </a:p>
          <a:p>
            <a:pPr lvl="0"/>
            <a:endParaRPr lang="tr-TR" dirty="0">
              <a:solidFill>
                <a:schemeClr val="accent6">
                  <a:lumMod val="50000"/>
                </a:schemeClr>
              </a:solidFill>
              <a:latin typeface="AR ESSENCE" pitchFamily="2" charset="0"/>
              <a:ea typeface="Tahoma" pitchFamily="34" charset="0"/>
              <a:cs typeface="Shonar Bangla" panose="020B0502040204020203" pitchFamily="34" charset="0"/>
            </a:endParaRPr>
          </a:p>
          <a:p>
            <a:pPr lvl="0"/>
            <a:r>
              <a:rPr lang="tr-TR" dirty="0">
                <a:solidFill>
                  <a:schemeClr val="accent6">
                    <a:lumMod val="50000"/>
                  </a:schemeClr>
                </a:solidFill>
                <a:latin typeface="AR ESSENCE" pitchFamily="2" charset="0"/>
                <a:ea typeface="Tahoma" pitchFamily="34" charset="0"/>
                <a:cs typeface="Shonar Bangla" panose="020B0502040204020203" pitchFamily="34" charset="0"/>
              </a:rPr>
              <a:t>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        2016-2017 </a:t>
            </a:r>
            <a:r>
              <a:rPr lang="tr-TR" dirty="0">
                <a:solidFill>
                  <a:schemeClr val="accent6">
                    <a:lumMod val="50000"/>
                  </a:schemeClr>
                </a:solidFill>
                <a:latin typeface="AR ESSENCE" pitchFamily="2" charset="0"/>
                <a:ea typeface="Tahoma" pitchFamily="34" charset="0"/>
                <a:cs typeface="Shonar Bangla" panose="020B0502040204020203" pitchFamily="34" charset="0"/>
              </a:rPr>
              <a:t>SEZONU ÖNCESİNDE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BU </a:t>
            </a:r>
            <a:r>
              <a:rPr lang="tr-TR" dirty="0">
                <a:solidFill>
                  <a:schemeClr val="accent6">
                    <a:lumMod val="50000"/>
                  </a:schemeClr>
                </a:solidFill>
                <a:latin typeface="AR ESSENCE" pitchFamily="2" charset="0"/>
                <a:ea typeface="Tahoma" pitchFamily="34" charset="0"/>
                <a:cs typeface="Shonar Bangla" panose="020B0502040204020203" pitchFamily="34" charset="0"/>
              </a:rPr>
              <a:t>SIKINTILARIN YAŞANMAMASI ADINA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MERKEZ HAKEM  KURULUNCA ÖNCELİKLE SIKINTI ÇEKİLEN KURAL UYGULAMALARI NIN İŞLENDİĞİ </a:t>
            </a:r>
            <a:r>
              <a:rPr lang="tr-TR" dirty="0">
                <a:solidFill>
                  <a:schemeClr val="accent6">
                    <a:lumMod val="50000"/>
                  </a:schemeClr>
                </a:solidFill>
                <a:latin typeface="AR ESSENCE" pitchFamily="2" charset="0"/>
                <a:ea typeface="Tahoma" pitchFamily="34" charset="0"/>
                <a:cs typeface="Shonar Bangla" panose="020B0502040204020203" pitchFamily="34" charset="0"/>
              </a:rPr>
              <a:t>BİR SUNU HAZIRLANMIŞ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OLUP TÜM </a:t>
            </a:r>
            <a:r>
              <a:rPr lang="tr-TR" dirty="0">
                <a:solidFill>
                  <a:schemeClr val="accent6">
                    <a:lumMod val="50000"/>
                  </a:schemeClr>
                </a:solidFill>
                <a:latin typeface="AR ESSENCE" pitchFamily="2" charset="0"/>
                <a:ea typeface="Tahoma" pitchFamily="34" charset="0"/>
                <a:cs typeface="Shonar Bangla" panose="020B0502040204020203" pitchFamily="34" charset="0"/>
              </a:rPr>
              <a:t>FEDERASYON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İL </a:t>
            </a:r>
            <a:r>
              <a:rPr lang="tr-TR" dirty="0">
                <a:solidFill>
                  <a:schemeClr val="accent6">
                    <a:lumMod val="50000"/>
                  </a:schemeClr>
                </a:solidFill>
                <a:latin typeface="AR ESSENCE" pitchFamily="2" charset="0"/>
                <a:ea typeface="Tahoma" pitchFamily="34" charset="0"/>
                <a:cs typeface="Shonar Bangla" panose="020B0502040204020203" pitchFamily="34" charset="0"/>
              </a:rPr>
              <a:t>TEMSİLCİLİKLERİNİN YENİ SEZON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SEMİNERLERİNDE KULLANILMASI AMACIYLA TÜRKİYE ATLETİZM FEDERASYONU </a:t>
            </a:r>
            <a:r>
              <a:rPr lang="tr-TR" dirty="0">
                <a:solidFill>
                  <a:schemeClr val="accent6">
                    <a:lumMod val="50000"/>
                  </a:schemeClr>
                </a:solidFill>
                <a:latin typeface="AR ESSENCE" pitchFamily="2" charset="0"/>
                <a:ea typeface="Tahoma" pitchFamily="34" charset="0"/>
                <a:cs typeface="Shonar Bangla" panose="020B0502040204020203" pitchFamily="34" charset="0"/>
              </a:rPr>
              <a:t>SAYFASINDA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YAYINLANMASI </a:t>
            </a:r>
            <a:r>
              <a:rPr lang="tr-TR" dirty="0">
                <a:solidFill>
                  <a:schemeClr val="accent6">
                    <a:lumMod val="50000"/>
                  </a:schemeClr>
                </a:solidFill>
                <a:latin typeface="AR ESSENCE" pitchFamily="2" charset="0"/>
                <a:ea typeface="Tahoma" pitchFamily="34" charset="0"/>
                <a:cs typeface="Shonar Bangla" panose="020B0502040204020203" pitchFamily="34" charset="0"/>
              </a:rPr>
              <a:t>DÜŞÜNÜLMÜŞTÜR</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a:t>
            </a:r>
          </a:p>
          <a:p>
            <a:pPr lvl="0"/>
            <a:endParaRPr lang="tr-TR" dirty="0">
              <a:solidFill>
                <a:schemeClr val="accent6">
                  <a:lumMod val="50000"/>
                </a:schemeClr>
              </a:solidFill>
              <a:latin typeface="AR ESSENCE" pitchFamily="2" charset="0"/>
              <a:ea typeface="Tahoma" pitchFamily="34" charset="0"/>
              <a:cs typeface="Shonar Bangla" panose="020B0502040204020203" pitchFamily="34" charset="0"/>
            </a:endParaRPr>
          </a:p>
          <a:p>
            <a:pPr lvl="0"/>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        YENİ </a:t>
            </a:r>
            <a:r>
              <a:rPr lang="tr-TR" dirty="0">
                <a:solidFill>
                  <a:schemeClr val="accent6">
                    <a:lumMod val="50000"/>
                  </a:schemeClr>
                </a:solidFill>
                <a:latin typeface="AR ESSENCE" pitchFamily="2" charset="0"/>
                <a:ea typeface="Tahoma" pitchFamily="34" charset="0"/>
                <a:cs typeface="Shonar Bangla" panose="020B0502040204020203" pitchFamily="34" charset="0"/>
              </a:rPr>
              <a:t>SEZONDA </a:t>
            </a: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TÜM </a:t>
            </a:r>
            <a:r>
              <a:rPr lang="tr-TR" dirty="0">
                <a:solidFill>
                  <a:schemeClr val="accent6">
                    <a:lumMod val="50000"/>
                  </a:schemeClr>
                </a:solidFill>
                <a:latin typeface="AR ESSENCE" pitchFamily="2" charset="0"/>
                <a:ea typeface="Tahoma" pitchFamily="34" charset="0"/>
                <a:cs typeface="Shonar Bangla" panose="020B0502040204020203" pitchFamily="34" charset="0"/>
              </a:rPr>
              <a:t>HAKEMLERİMİZE BAŞARILAR DİLERİZ.  </a:t>
            </a:r>
            <a:endParaRPr lang="tr-TR" dirty="0" smtClean="0">
              <a:solidFill>
                <a:schemeClr val="accent6">
                  <a:lumMod val="50000"/>
                </a:schemeClr>
              </a:solidFill>
              <a:latin typeface="AR ESSENCE" pitchFamily="2" charset="0"/>
              <a:ea typeface="Tahoma" pitchFamily="34" charset="0"/>
              <a:cs typeface="Shonar Bangla" panose="020B0502040204020203" pitchFamily="34" charset="0"/>
            </a:endParaRPr>
          </a:p>
          <a:p>
            <a:pPr lvl="0" algn="ctr"/>
            <a:endParaRPr lang="tr-TR" dirty="0" smtClean="0">
              <a:solidFill>
                <a:srgbClr val="0070C0"/>
              </a:solidFill>
              <a:latin typeface="AR BLANCA" pitchFamily="2" charset="0"/>
              <a:ea typeface="Tahoma" pitchFamily="34" charset="0"/>
              <a:cs typeface="Shonar Bangla" panose="020B0502040204020203" pitchFamily="34" charset="0"/>
            </a:endParaRPr>
          </a:p>
          <a:p>
            <a:pPr lvl="0" algn="ctr"/>
            <a:r>
              <a:rPr lang="tr-TR" dirty="0" smtClean="0">
                <a:solidFill>
                  <a:schemeClr val="bg2">
                    <a:lumMod val="10000"/>
                  </a:schemeClr>
                </a:solidFill>
                <a:latin typeface="AR BLANCA" pitchFamily="2" charset="0"/>
                <a:ea typeface="Tahoma" pitchFamily="34" charset="0"/>
                <a:cs typeface="Shonar Bangla" panose="020B0502040204020203" pitchFamily="34" charset="0"/>
              </a:rPr>
              <a:t>                                                   </a:t>
            </a:r>
            <a:r>
              <a:rPr lang="tr-TR" dirty="0" smtClean="0">
                <a:solidFill>
                  <a:schemeClr val="bg2">
                    <a:lumMod val="10000"/>
                  </a:schemeClr>
                </a:solidFill>
                <a:latin typeface="AR ESSENCE" pitchFamily="2" charset="0"/>
                <a:ea typeface="Tahoma" pitchFamily="34" charset="0"/>
                <a:cs typeface="Shonar Bangla" panose="020B0502040204020203" pitchFamily="34" charset="0"/>
              </a:rPr>
              <a:t>ATLETİZM FEDERASYONU BAŞKANLIĞI</a:t>
            </a:r>
          </a:p>
          <a:p>
            <a:pPr lvl="0" algn="ctr"/>
            <a:r>
              <a:rPr lang="tr-TR" dirty="0" smtClean="0">
                <a:solidFill>
                  <a:schemeClr val="bg2">
                    <a:lumMod val="10000"/>
                  </a:schemeClr>
                </a:solidFill>
                <a:latin typeface="AR ESSENCE" pitchFamily="2" charset="0"/>
                <a:ea typeface="Tahoma" pitchFamily="34" charset="0"/>
                <a:cs typeface="Shonar Bangla" panose="020B0502040204020203" pitchFamily="34" charset="0"/>
              </a:rPr>
              <a:t>                                               MERKEZ HAKEM KURULU</a:t>
            </a:r>
          </a:p>
          <a:p>
            <a:pPr lvl="0"/>
            <a:endParaRPr lang="tr-TR" dirty="0">
              <a:solidFill>
                <a:srgbClr val="0070C0"/>
              </a:solidFill>
              <a:latin typeface="AR BLANCA" pitchFamily="2" charset="0"/>
              <a:ea typeface="Tahoma" pitchFamily="34" charset="0"/>
              <a:cs typeface="Shonar Bangla" panose="020B0502040204020203" pitchFamily="34" charset="0"/>
            </a:endParaRPr>
          </a:p>
          <a:p>
            <a:pPr lvl="0"/>
            <a:r>
              <a:rPr lang="tr-TR" dirty="0" smtClean="0">
                <a:solidFill>
                  <a:srgbClr val="C00000"/>
                </a:solidFill>
                <a:latin typeface="AR BLANCA" pitchFamily="2" charset="0"/>
                <a:ea typeface="Tahoma" pitchFamily="34" charset="0"/>
                <a:cs typeface="Shonar Bangla" panose="020B0502040204020203" pitchFamily="34" charset="0"/>
              </a:rPr>
              <a:t>                                                                                                                                              </a:t>
            </a:r>
            <a:endParaRPr lang="tr-TR" dirty="0">
              <a:solidFill>
                <a:srgbClr val="C00000"/>
              </a:solidFill>
              <a:latin typeface="AR BLANCA" pitchFamily="2" charset="0"/>
              <a:ea typeface="Tahoma" pitchFamily="34" charset="0"/>
              <a:cs typeface="Shonar Bangla" panose="020B0502040204020203" pitchFamily="34" charset="0"/>
            </a:endParaRPr>
          </a:p>
          <a:p>
            <a:pPr lvl="0"/>
            <a:endParaRPr lang="tr-TR" dirty="0">
              <a:latin typeface="AR BLANCA" pitchFamily="2" charset="0"/>
              <a:ea typeface="Tahoma" pitchFamily="34" charset="0"/>
              <a:cs typeface="Shonar Bangla" panose="020B0502040204020203" pitchFamily="34" charset="0"/>
            </a:endParaRPr>
          </a:p>
          <a:p>
            <a:pPr lvl="0"/>
            <a:r>
              <a:rPr lang="tr-TR" dirty="0">
                <a:latin typeface="AR BLANCA" pitchFamily="2" charset="0"/>
                <a:ea typeface="Tahoma" pitchFamily="34" charset="0"/>
                <a:cs typeface="Shonar Bangla" panose="020B0502040204020203" pitchFamily="34" charset="0"/>
              </a:rPr>
              <a:t>                                                                      </a:t>
            </a:r>
            <a:endParaRPr lang="tr-TR" dirty="0">
              <a:latin typeface="AR BLANCA" pitchFamily="2" charset="0"/>
              <a:cs typeface="Shonar Bangla" panose="020B0502040204020203" pitchFamily="34" charset="0"/>
            </a:endParaRPr>
          </a:p>
        </p:txBody>
      </p:sp>
    </p:spTree>
    <p:extLst>
      <p:ext uri="{BB962C8B-B14F-4D97-AF65-F5344CB8AC3E}">
        <p14:creationId xmlns:p14="http://schemas.microsoft.com/office/powerpoint/2010/main" xmlns="" val="2774120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8" name="Rectangle 4"/>
          <p:cNvSpPr>
            <a:spLocks noChangeArrowheads="1"/>
          </p:cNvSpPr>
          <p:nvPr/>
        </p:nvSpPr>
        <p:spPr bwMode="auto">
          <a:xfrm>
            <a:off x="0" y="10"/>
            <a:ext cx="925836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YARIŞMALARINDA SÜRELER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030" name="Dikdörtgen 1"/>
          <p:cNvSpPr>
            <a:spLocks noChangeArrowheads="1"/>
          </p:cNvSpPr>
          <p:nvPr/>
        </p:nvSpPr>
        <p:spPr bwMode="auto">
          <a:xfrm>
            <a:off x="1663908" y="892185"/>
            <a:ext cx="10159792" cy="430887"/>
          </a:xfrm>
          <a:prstGeom prst="rect">
            <a:avLst/>
          </a:prstGeom>
          <a:noFill/>
          <a:ln w="9525">
            <a:noFill/>
            <a:miter lim="800000"/>
            <a:headEnd/>
            <a:tailEnd/>
          </a:ln>
        </p:spPr>
        <p:txBody>
          <a:bodyPr wrap="square">
            <a:spAutoFit/>
          </a:bodyPr>
          <a:lstStyle/>
          <a:p>
            <a:pPr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a:t>
            </a:r>
            <a:r>
              <a:rPr lang="tr-TR" altLang="tr-TR" sz="2200" u="sng" dirty="0">
                <a:solidFill>
                  <a:srgbClr val="FF0000"/>
                </a:solidFill>
                <a:latin typeface="Tahoma" pitchFamily="34" charset="0"/>
                <a:cs typeface="Tahoma" pitchFamily="34" charset="0"/>
              </a:rPr>
              <a:t>180.16</a:t>
            </a:r>
          </a:p>
        </p:txBody>
      </p:sp>
      <p:graphicFrame>
        <p:nvGraphicFramePr>
          <p:cNvPr id="1026" name="Object 2"/>
          <p:cNvGraphicFramePr>
            <a:graphicFrameLocks noChangeAspect="1"/>
          </p:cNvGraphicFramePr>
          <p:nvPr>
            <p:extLst>
              <p:ext uri="{D42A27DB-BD31-4B8C-83A1-F6EECF244321}">
                <p14:modId xmlns:p14="http://schemas.microsoft.com/office/powerpoint/2010/main" xmlns="" val="1613248187"/>
              </p:ext>
            </p:extLst>
          </p:nvPr>
        </p:nvGraphicFramePr>
        <p:xfrm>
          <a:off x="2162032" y="1376129"/>
          <a:ext cx="8467278" cy="4406833"/>
        </p:xfrm>
        <a:graphic>
          <a:graphicData uri="http://schemas.openxmlformats.org/presentationml/2006/ole">
            <p:oleObj spid="_x0000_s1217" name="Çalışma Sayfası" r:id="rId4" imgW="4410014" imgH="2295433" progId="Excel.Sheet.12">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19" name="Rectangle 4"/>
          <p:cNvSpPr>
            <a:spLocks noChangeArrowheads="1"/>
          </p:cNvSpPr>
          <p:nvPr/>
        </p:nvSpPr>
        <p:spPr bwMode="auto">
          <a:xfrm>
            <a:off x="0" y="10"/>
            <a:ext cx="915417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YARIŞMALARINDA SÜRELER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4821" name="Dikdörtgen 1"/>
          <p:cNvSpPr>
            <a:spLocks noChangeArrowheads="1"/>
          </p:cNvSpPr>
          <p:nvPr/>
        </p:nvSpPr>
        <p:spPr bwMode="auto">
          <a:xfrm>
            <a:off x="1603947" y="705590"/>
            <a:ext cx="10053067" cy="6724918"/>
          </a:xfrm>
          <a:prstGeom prst="rect">
            <a:avLst/>
          </a:prstGeom>
          <a:noFill/>
          <a:ln w="9525">
            <a:noFill/>
            <a:miter lim="800000"/>
            <a:headEnd/>
            <a:tailEnd/>
          </a:ln>
        </p:spPr>
        <p:txBody>
          <a:bodyPr wrap="square">
            <a:spAutoFit/>
          </a:bodyPr>
          <a:lstStyle/>
          <a:p>
            <a:pPr algn="just" eaLnBrk="1" hangingPunct="1"/>
            <a:r>
              <a:rPr lang="tr-TR" altLang="tr-TR" sz="2400" u="sng" dirty="0">
                <a:solidFill>
                  <a:srgbClr val="FF0000"/>
                </a:solidFill>
                <a:latin typeface="Tahoma" pitchFamily="34" charset="0"/>
                <a:cs typeface="Tahoma" pitchFamily="34" charset="0"/>
              </a:rPr>
              <a:t>KURAL 180.16</a:t>
            </a:r>
          </a:p>
          <a:p>
            <a:pPr algn="just" eaLnBrk="1" hangingPunct="1"/>
            <a:endParaRPr lang="tr-TR" altLang="tr-TR" sz="800" b="1" u="sng" dirty="0">
              <a:latin typeface="Tahoma" pitchFamily="34" charset="0"/>
              <a:ea typeface="Tahoma" pitchFamily="34" charset="0"/>
              <a:cs typeface="Tahoma" pitchFamily="34" charset="0"/>
            </a:endParaRPr>
          </a:p>
          <a:p>
            <a:pPr algn="just"/>
            <a:r>
              <a:rPr lang="tr-TR" altLang="tr-TR" sz="2500" dirty="0">
                <a:latin typeface="Tahoma" pitchFamily="34" charset="0"/>
                <a:ea typeface="Tahoma" pitchFamily="34" charset="0"/>
                <a:cs typeface="Tahoma" pitchFamily="34" charset="0"/>
              </a:rPr>
              <a:t> </a:t>
            </a:r>
            <a:endParaRPr lang="tr-TR" altLang="tr-TR" sz="2500" dirty="0" smtClean="0">
              <a:latin typeface="Tahoma" pitchFamily="34" charset="0"/>
              <a:ea typeface="Tahoma" pitchFamily="34" charset="0"/>
              <a:cs typeface="Tahoma" pitchFamily="34" charset="0"/>
            </a:endParaRPr>
          </a:p>
          <a:p>
            <a:pPr algn="just">
              <a:buFont typeface="Wingdings" pitchFamily="2" charset="2"/>
              <a:buChar char="Ø"/>
            </a:pPr>
            <a:r>
              <a:rPr lang="tr-TR" altLang="tr-TR" sz="2200" dirty="0" smtClean="0">
                <a:latin typeface="Tahoma" pitchFamily="34" charset="0"/>
                <a:ea typeface="Tahoma" pitchFamily="34" charset="0"/>
                <a:cs typeface="Tahoma" pitchFamily="34" charset="0"/>
              </a:rPr>
              <a:t>Yarışmacının </a:t>
            </a:r>
            <a:r>
              <a:rPr lang="tr-TR" altLang="tr-TR" sz="2200" dirty="0">
                <a:latin typeface="Tahoma" pitchFamily="34" charset="0"/>
                <a:ea typeface="Tahoma" pitchFamily="34" charset="0"/>
                <a:cs typeface="Tahoma" pitchFamily="34" charset="0"/>
              </a:rPr>
              <a:t>görebileceği bir konumda süreyi gösteren bir saat olmalıdır. </a:t>
            </a:r>
            <a:r>
              <a:rPr lang="tr-TR" altLang="tr-TR" sz="2200" dirty="0" smtClean="0">
                <a:latin typeface="Tahoma" pitchFamily="34" charset="0"/>
                <a:ea typeface="Tahoma" pitchFamily="34" charset="0"/>
                <a:cs typeface="Tahoma" pitchFamily="34" charset="0"/>
              </a:rPr>
              <a:t>         Ayrıca </a:t>
            </a:r>
            <a:r>
              <a:rPr lang="tr-TR" altLang="tr-TR" sz="2200" dirty="0">
                <a:latin typeface="Tahoma" pitchFamily="34" charset="0"/>
                <a:ea typeface="Tahoma" pitchFamily="34" charset="0"/>
                <a:cs typeface="Tahoma" pitchFamily="34" charset="0"/>
              </a:rPr>
              <a:t>ilgili hakem izin verilen sürenin bitimine </a:t>
            </a:r>
            <a:r>
              <a:rPr lang="tr-TR" altLang="tr-TR" sz="2200" dirty="0">
                <a:solidFill>
                  <a:srgbClr val="FF0000"/>
                </a:solidFill>
                <a:latin typeface="Tahoma" pitchFamily="34" charset="0"/>
                <a:ea typeface="Tahoma" pitchFamily="34" charset="0"/>
                <a:cs typeface="Tahoma" pitchFamily="34" charset="0"/>
              </a:rPr>
              <a:t>15 </a:t>
            </a:r>
            <a:r>
              <a:rPr lang="tr-TR" altLang="tr-TR" sz="2200" dirty="0" smtClean="0">
                <a:solidFill>
                  <a:srgbClr val="FF0000"/>
                </a:solidFill>
                <a:latin typeface="Tahoma" pitchFamily="34" charset="0"/>
                <a:ea typeface="Tahoma" pitchFamily="34" charset="0"/>
                <a:cs typeface="Tahoma" pitchFamily="34" charset="0"/>
              </a:rPr>
              <a:t>sn </a:t>
            </a:r>
            <a:r>
              <a:rPr lang="tr-TR" altLang="tr-TR" sz="2200" dirty="0">
                <a:latin typeface="Tahoma" pitchFamily="34" charset="0"/>
                <a:ea typeface="Tahoma" pitchFamily="34" charset="0"/>
                <a:cs typeface="Tahoma" pitchFamily="34" charset="0"/>
              </a:rPr>
              <a:t>kala, </a:t>
            </a:r>
            <a:r>
              <a:rPr lang="tr-TR" altLang="tr-TR" sz="2200" dirty="0" smtClean="0">
                <a:latin typeface="Tahoma" pitchFamily="34" charset="0"/>
                <a:ea typeface="Tahoma" pitchFamily="34" charset="0"/>
                <a:cs typeface="Tahoma" pitchFamily="34" charset="0"/>
              </a:rPr>
              <a:t>sporcunun </a:t>
            </a:r>
            <a:r>
              <a:rPr lang="tr-TR" altLang="tr-TR" sz="2200" dirty="0">
                <a:latin typeface="Tahoma" pitchFamily="34" charset="0"/>
                <a:ea typeface="Tahoma" pitchFamily="34" charset="0"/>
                <a:cs typeface="Tahoma" pitchFamily="34" charset="0"/>
              </a:rPr>
              <a:t>görebileceği bir şekilde </a:t>
            </a:r>
            <a:r>
              <a:rPr lang="tr-TR" altLang="tr-TR" sz="2200" b="1" dirty="0">
                <a:solidFill>
                  <a:srgbClr val="FFC000"/>
                </a:solidFill>
                <a:latin typeface="Tahoma" pitchFamily="34" charset="0"/>
                <a:ea typeface="Tahoma" pitchFamily="34" charset="0"/>
                <a:cs typeface="Tahoma" pitchFamily="34" charset="0"/>
              </a:rPr>
              <a:t>SARI</a:t>
            </a:r>
            <a:r>
              <a:rPr lang="tr-TR" altLang="tr-TR" sz="2200" dirty="0">
                <a:solidFill>
                  <a:srgbClr val="FFC000"/>
                </a:solidFill>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bayrak </a:t>
            </a:r>
            <a:r>
              <a:rPr lang="tr-TR" altLang="tr-TR" sz="2200" dirty="0">
                <a:latin typeface="Tahoma" pitchFamily="34" charset="0"/>
                <a:ea typeface="Tahoma" pitchFamily="34" charset="0"/>
                <a:cs typeface="Tahoma" pitchFamily="34" charset="0"/>
              </a:rPr>
              <a:t>kaldırmalı ve süre sona erene kadar bayrağı havada tutmalıdır.</a:t>
            </a:r>
          </a:p>
          <a:p>
            <a:pPr algn="just"/>
            <a:endParaRPr lang="tr-TR" altLang="tr-TR" sz="2200" dirty="0">
              <a:latin typeface="Tahoma" pitchFamily="34" charset="0"/>
              <a:ea typeface="Tahoma" pitchFamily="34" charset="0"/>
              <a:cs typeface="Tahoma" pitchFamily="34" charset="0"/>
            </a:endParaRPr>
          </a:p>
          <a:p>
            <a:pPr algn="just">
              <a:buFont typeface="Wingdings" pitchFamily="2" charset="2"/>
              <a:buChar char="Ø"/>
            </a:pPr>
            <a:r>
              <a:rPr lang="tr-TR" altLang="tr-TR" sz="2200" dirty="0">
                <a:latin typeface="Tahoma" pitchFamily="34" charset="0"/>
                <a:ea typeface="Tahoma" pitchFamily="34" charset="0"/>
                <a:cs typeface="Tahoma" pitchFamily="34" charset="0"/>
              </a:rPr>
              <a:t> Sporcu </a:t>
            </a:r>
            <a:r>
              <a:rPr lang="tr-TR" altLang="tr-TR" sz="2200" dirty="0" smtClean="0">
                <a:latin typeface="Tahoma" pitchFamily="34" charset="0"/>
                <a:ea typeface="Tahoma" pitchFamily="34" charset="0"/>
                <a:cs typeface="Tahoma" pitchFamily="34" charset="0"/>
              </a:rPr>
              <a:t>denemesine/koşusuna </a:t>
            </a:r>
            <a:r>
              <a:rPr lang="tr-TR" altLang="tr-TR" sz="2200" dirty="0">
                <a:latin typeface="Tahoma" pitchFamily="34" charset="0"/>
                <a:ea typeface="Tahoma" pitchFamily="34" charset="0"/>
                <a:cs typeface="Tahoma" pitchFamily="34" charset="0"/>
              </a:rPr>
              <a:t>başladıktan sonra, izin verilen süre biterse </a:t>
            </a:r>
            <a:endParaRPr lang="tr-TR" altLang="tr-TR" sz="2200" dirty="0" smtClean="0">
              <a:latin typeface="Tahoma" pitchFamily="34" charset="0"/>
              <a:ea typeface="Tahoma" pitchFamily="34" charset="0"/>
              <a:cs typeface="Tahoma" pitchFamily="34" charset="0"/>
            </a:endParaRPr>
          </a:p>
          <a:p>
            <a:pPr algn="just"/>
            <a:r>
              <a:rPr lang="tr-TR" altLang="tr-TR" sz="2200" dirty="0" smtClean="0">
                <a:latin typeface="Tahoma" pitchFamily="34" charset="0"/>
                <a:ea typeface="Tahoma" pitchFamily="34" charset="0"/>
                <a:cs typeface="Tahoma" pitchFamily="34" charset="0"/>
              </a:rPr>
              <a:t>    atış/atlayışı kesilmemelidir</a:t>
            </a:r>
            <a:r>
              <a:rPr lang="tr-TR" altLang="tr-TR" sz="2200" dirty="0">
                <a:latin typeface="Tahoma" pitchFamily="34" charset="0"/>
                <a:ea typeface="Tahoma" pitchFamily="34" charset="0"/>
                <a:cs typeface="Tahoma" pitchFamily="34" charset="0"/>
              </a:rPr>
              <a:t>.</a:t>
            </a:r>
          </a:p>
          <a:p>
            <a:pPr algn="just"/>
            <a:endParaRPr lang="tr-TR" altLang="tr-TR" sz="2200" dirty="0">
              <a:latin typeface="Tahoma" pitchFamily="34" charset="0"/>
              <a:ea typeface="Tahoma" pitchFamily="34" charset="0"/>
              <a:cs typeface="Tahoma" pitchFamily="34" charset="0"/>
            </a:endParaRPr>
          </a:p>
          <a:p>
            <a:pPr algn="just">
              <a:buFont typeface="Wingdings" pitchFamily="2" charset="2"/>
              <a:buChar char="Ø"/>
            </a:pPr>
            <a:r>
              <a:rPr lang="tr-TR" altLang="tr-TR" sz="2200" dirty="0">
                <a:latin typeface="Tahoma" pitchFamily="34" charset="0"/>
                <a:ea typeface="Tahoma" pitchFamily="34" charset="0"/>
                <a:cs typeface="Tahoma" pitchFamily="34" charset="0"/>
              </a:rPr>
              <a:t> Yarışmaya başlayan her sporcunun ilk denemesi için izin verilen süre </a:t>
            </a:r>
          </a:p>
          <a:p>
            <a:pPr algn="just"/>
            <a:r>
              <a:rPr lang="tr-TR" altLang="tr-TR" sz="2200" dirty="0" smtClean="0">
                <a:latin typeface="Tahoma" pitchFamily="34" charset="0"/>
                <a:ea typeface="Tahoma" pitchFamily="34" charset="0"/>
                <a:cs typeface="Tahoma" pitchFamily="34" charset="0"/>
              </a:rPr>
              <a:t>    1 </a:t>
            </a:r>
            <a:r>
              <a:rPr lang="tr-TR" altLang="tr-TR" sz="2200" dirty="0">
                <a:latin typeface="Tahoma" pitchFamily="34" charset="0"/>
                <a:ea typeface="Tahoma" pitchFamily="34" charset="0"/>
                <a:cs typeface="Tahoma" pitchFamily="34" charset="0"/>
              </a:rPr>
              <a:t>dakikadır.  </a:t>
            </a:r>
          </a:p>
          <a:p>
            <a:pPr algn="just"/>
            <a:endParaRPr lang="tr-TR" altLang="tr-TR" sz="2200" dirty="0">
              <a:latin typeface="Tahoma" pitchFamily="34" charset="0"/>
              <a:ea typeface="Tahoma" pitchFamily="34" charset="0"/>
              <a:cs typeface="Tahoma" pitchFamily="34" charset="0"/>
            </a:endParaRPr>
          </a:p>
          <a:p>
            <a:pPr algn="just">
              <a:buFont typeface="Wingdings" pitchFamily="2" charset="2"/>
              <a:buChar char="Ø"/>
            </a:pPr>
            <a:r>
              <a:rPr lang="tr-TR" altLang="tr-TR" sz="2200" dirty="0">
                <a:latin typeface="Tahoma" pitchFamily="34" charset="0"/>
                <a:ea typeface="Tahoma" pitchFamily="34" charset="0"/>
                <a:cs typeface="Tahoma" pitchFamily="34" charset="0"/>
              </a:rPr>
              <a:t> Yüksek atlama ve sırıkla atlamada sporcuya </a:t>
            </a:r>
            <a:r>
              <a:rPr lang="tr-TR" altLang="tr-TR" sz="2200" dirty="0" smtClean="0">
                <a:latin typeface="Tahoma" pitchFamily="34" charset="0"/>
                <a:ea typeface="Tahoma" pitchFamily="34" charset="0"/>
                <a:cs typeface="Tahoma" pitchFamily="34" charset="0"/>
              </a:rPr>
              <a:t>tanınan atlama </a:t>
            </a:r>
            <a:r>
              <a:rPr lang="tr-TR" altLang="tr-TR" sz="2200" dirty="0">
                <a:latin typeface="Tahoma" pitchFamily="34" charset="0"/>
                <a:ea typeface="Tahoma" pitchFamily="34" charset="0"/>
                <a:cs typeface="Tahoma" pitchFamily="34" charset="0"/>
              </a:rPr>
              <a:t>süresinde değişiklik, çıta yeni bir yüksekliğe kaldırılıncaya kadar uygulanmayacaktır. </a:t>
            </a:r>
          </a:p>
          <a:p>
            <a:pPr algn="just">
              <a:buFont typeface="Wingdings" pitchFamily="2" charset="2"/>
              <a:buChar char="Ø"/>
            </a:pPr>
            <a:endParaRPr lang="tr-TR" altLang="tr-TR" sz="2200" dirty="0"/>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a:p>
            <a:pPr algn="just"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3" name="Rectangle 4"/>
          <p:cNvSpPr>
            <a:spLocks noChangeArrowheads="1"/>
          </p:cNvSpPr>
          <p:nvPr/>
        </p:nvSpPr>
        <p:spPr bwMode="auto">
          <a:xfrm>
            <a:off x="0" y="10"/>
            <a:ext cx="10157974"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YATAY ATLAMALAR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5365" name="Dikdörtgen 1"/>
          <p:cNvSpPr>
            <a:spLocks noChangeArrowheads="1"/>
          </p:cNvSpPr>
          <p:nvPr/>
        </p:nvSpPr>
        <p:spPr bwMode="auto">
          <a:xfrm>
            <a:off x="1768839" y="1058863"/>
            <a:ext cx="10035818" cy="4985980"/>
          </a:xfrm>
          <a:prstGeom prst="rect">
            <a:avLst/>
          </a:prstGeom>
          <a:noFill/>
          <a:ln w="9525">
            <a:noFill/>
            <a:miter lim="800000"/>
            <a:headEnd/>
            <a:tailEnd/>
          </a:ln>
        </p:spPr>
        <p:txBody>
          <a:bodyPr wrap="square">
            <a:spAutoFit/>
          </a:bodyPr>
          <a:lstStyle/>
          <a:p>
            <a:pPr algn="just" eaLnBrk="1" hangingPunct="1"/>
            <a:r>
              <a:rPr lang="tr-TR" altLang="tr-TR" sz="2200" u="sng" dirty="0">
                <a:solidFill>
                  <a:srgbClr val="FF0000"/>
                </a:solidFill>
                <a:latin typeface="Tahoma" pitchFamily="34" charset="0"/>
                <a:cs typeface="Tahoma" pitchFamily="34" charset="0"/>
              </a:rPr>
              <a:t>KURAL 184.8</a:t>
            </a:r>
          </a:p>
          <a:p>
            <a:pPr algn="just" eaLnBrk="1" hangingPunct="1"/>
            <a:endParaRPr lang="tr-TR" altLang="tr-TR" sz="2200" dirty="0">
              <a:latin typeface="Tahoma" pitchFamily="34" charset="0"/>
              <a:cs typeface="Tahoma" pitchFamily="34" charset="0"/>
            </a:endParaRPr>
          </a:p>
          <a:p>
            <a:pPr algn="just"/>
            <a:r>
              <a:rPr lang="tr-TR" sz="2200" dirty="0" smtClean="0">
                <a:latin typeface="Tahoma" pitchFamily="34" charset="0"/>
                <a:cs typeface="Tahoma" pitchFamily="34" charset="0"/>
              </a:rPr>
              <a:t>    Yatay Atlamalarda (uzun-üç adım atlama) h</a:t>
            </a:r>
            <a:r>
              <a:rPr lang="en-US" sz="2200" dirty="0" err="1" smtClean="0">
                <a:latin typeface="Tahoma" pitchFamily="34" charset="0"/>
                <a:cs typeface="Tahoma" pitchFamily="34" charset="0"/>
              </a:rPr>
              <a:t>er</a:t>
            </a:r>
            <a:r>
              <a:rPr lang="en-US" sz="2200" dirty="0" smtClean="0">
                <a:latin typeface="Tahoma" pitchFamily="34" charset="0"/>
                <a:cs typeface="Tahoma" pitchFamily="34" charset="0"/>
              </a:rPr>
              <a:t> </a:t>
            </a:r>
            <a:r>
              <a:rPr lang="en-US" sz="2200" dirty="0" err="1">
                <a:latin typeface="Tahoma" pitchFamily="34" charset="0"/>
                <a:cs typeface="Tahoma" pitchFamily="34" charset="0"/>
              </a:rPr>
              <a:t>atlayışın</a:t>
            </a:r>
            <a:r>
              <a:rPr lang="en-US" sz="2200" dirty="0">
                <a:latin typeface="Tahoma" pitchFamily="34" charset="0"/>
                <a:cs typeface="Tahoma" pitchFamily="34" charset="0"/>
              </a:rPr>
              <a:t> </a:t>
            </a:r>
            <a:r>
              <a:rPr lang="en-US" sz="2200" dirty="0" err="1">
                <a:latin typeface="Tahoma" pitchFamily="34" charset="0"/>
                <a:cs typeface="Tahoma" pitchFamily="34" charset="0"/>
              </a:rPr>
              <a:t>ölçümü</a:t>
            </a:r>
            <a:r>
              <a:rPr lang="en-US" sz="2200" dirty="0">
                <a:latin typeface="Tahoma" pitchFamily="34" charset="0"/>
                <a:cs typeface="Tahoma" pitchFamily="34" charset="0"/>
              </a:rPr>
              <a:t>, </a:t>
            </a:r>
            <a:r>
              <a:rPr lang="en-US" sz="2200" dirty="0" err="1">
                <a:latin typeface="Tahoma" pitchFamily="34" charset="0"/>
                <a:cs typeface="Tahoma" pitchFamily="34" charset="0"/>
              </a:rPr>
              <a:t>atlayıştan</a:t>
            </a:r>
            <a:r>
              <a:rPr lang="en-US" sz="2200" dirty="0">
                <a:latin typeface="Tahoma" pitchFamily="34" charset="0"/>
                <a:cs typeface="Tahoma" pitchFamily="34" charset="0"/>
              </a:rPr>
              <a:t> </a:t>
            </a:r>
            <a:r>
              <a:rPr lang="en-US" sz="2200" dirty="0" err="1">
                <a:latin typeface="Tahoma" pitchFamily="34" charset="0"/>
                <a:cs typeface="Tahoma" pitchFamily="34" charset="0"/>
              </a:rPr>
              <a:t>hemen</a:t>
            </a:r>
            <a:r>
              <a:rPr lang="en-US" sz="2200" dirty="0">
                <a:latin typeface="Tahoma" pitchFamily="34" charset="0"/>
                <a:cs typeface="Tahoma" pitchFamily="34" charset="0"/>
              </a:rPr>
              <a:t> </a:t>
            </a:r>
            <a:r>
              <a:rPr lang="en-US" sz="2200" dirty="0" err="1">
                <a:latin typeface="Tahoma" pitchFamily="34" charset="0"/>
                <a:cs typeface="Tahoma" pitchFamily="34" charset="0"/>
              </a:rPr>
              <a:t>sonra</a:t>
            </a:r>
            <a:r>
              <a:rPr lang="en-US" sz="2200" dirty="0">
                <a:latin typeface="Tahoma" pitchFamily="34" charset="0"/>
                <a:cs typeface="Tahoma" pitchFamily="34" charset="0"/>
              </a:rPr>
              <a:t> </a:t>
            </a:r>
            <a:r>
              <a:rPr lang="en-US" sz="2200" dirty="0" err="1">
                <a:latin typeface="Tahoma" pitchFamily="34" charset="0"/>
                <a:cs typeface="Tahoma" pitchFamily="34" charset="0"/>
              </a:rPr>
              <a:t>yapılacaktır</a:t>
            </a:r>
            <a:r>
              <a:rPr lang="en-US" sz="2200" dirty="0">
                <a:latin typeface="Tahoma" pitchFamily="34" charset="0"/>
                <a:cs typeface="Tahoma" pitchFamily="34" charset="0"/>
              </a:rPr>
              <a:t>. </a:t>
            </a:r>
            <a:r>
              <a:rPr lang="en-US" sz="2200" dirty="0" err="1">
                <a:latin typeface="Tahoma" pitchFamily="34" charset="0"/>
                <a:cs typeface="Tahoma" pitchFamily="34" charset="0"/>
              </a:rPr>
              <a:t>Tüm</a:t>
            </a:r>
            <a:r>
              <a:rPr lang="en-US" sz="2200" dirty="0">
                <a:latin typeface="Tahoma" pitchFamily="34" charset="0"/>
                <a:cs typeface="Tahoma" pitchFamily="34" charset="0"/>
              </a:rPr>
              <a:t> </a:t>
            </a:r>
            <a:r>
              <a:rPr lang="en-US" sz="2200" dirty="0" err="1">
                <a:latin typeface="Tahoma" pitchFamily="34" charset="0"/>
                <a:cs typeface="Tahoma" pitchFamily="34" charset="0"/>
              </a:rPr>
              <a:t>atlayışlar</a:t>
            </a:r>
            <a:r>
              <a:rPr lang="en-US" sz="2200" dirty="0">
                <a:latin typeface="Tahoma" pitchFamily="34" charset="0"/>
                <a:cs typeface="Tahoma" pitchFamily="34" charset="0"/>
              </a:rPr>
              <a:t>, </a:t>
            </a:r>
            <a:r>
              <a:rPr lang="en-US" sz="2200" dirty="0" err="1">
                <a:latin typeface="Tahoma" pitchFamily="34" charset="0"/>
                <a:cs typeface="Tahoma" pitchFamily="34" charset="0"/>
              </a:rPr>
              <a:t>vücudun</a:t>
            </a:r>
            <a:r>
              <a:rPr lang="en-US" sz="2200" dirty="0">
                <a:latin typeface="Tahoma" pitchFamily="34" charset="0"/>
                <a:cs typeface="Tahoma" pitchFamily="34" charset="0"/>
              </a:rPr>
              <a:t> her </a:t>
            </a:r>
            <a:r>
              <a:rPr lang="en-US" sz="2200" dirty="0" err="1">
                <a:latin typeface="Tahoma" pitchFamily="34" charset="0"/>
                <a:cs typeface="Tahoma" pitchFamily="34" charset="0"/>
              </a:rPr>
              <a:t>hangi</a:t>
            </a:r>
            <a:r>
              <a:rPr lang="en-US" sz="2200" dirty="0">
                <a:latin typeface="Tahoma" pitchFamily="34" charset="0"/>
                <a:cs typeface="Tahoma" pitchFamily="34" charset="0"/>
              </a:rPr>
              <a:t> </a:t>
            </a:r>
            <a:r>
              <a:rPr lang="en-US" sz="2200" dirty="0" err="1">
                <a:latin typeface="Tahoma" pitchFamily="34" charset="0"/>
                <a:cs typeface="Tahoma" pitchFamily="34" charset="0"/>
              </a:rPr>
              <a:t>bir</a:t>
            </a:r>
            <a:r>
              <a:rPr lang="en-US" sz="2200" dirty="0">
                <a:latin typeface="Tahoma" pitchFamily="34" charset="0"/>
                <a:cs typeface="Tahoma" pitchFamily="34" charset="0"/>
              </a:rPr>
              <a:t> </a:t>
            </a:r>
            <a:r>
              <a:rPr lang="en-US" sz="2200" dirty="0" err="1">
                <a:latin typeface="Tahoma" pitchFamily="34" charset="0"/>
                <a:cs typeface="Tahoma" pitchFamily="34" charset="0"/>
              </a:rPr>
              <a:t>kısmı</a:t>
            </a:r>
            <a:r>
              <a:rPr lang="en-US" sz="2200" dirty="0">
                <a:latin typeface="Tahoma" pitchFamily="34" charset="0"/>
                <a:cs typeface="Tahoma" pitchFamily="34" charset="0"/>
              </a:rPr>
              <a:t> </a:t>
            </a:r>
            <a:r>
              <a:rPr lang="en-US" sz="2200" dirty="0" err="1">
                <a:latin typeface="Tahoma" pitchFamily="34" charset="0"/>
                <a:cs typeface="Tahoma" pitchFamily="34" charset="0"/>
              </a:rPr>
              <a:t>ya</a:t>
            </a:r>
            <a:r>
              <a:rPr lang="en-US" sz="2200" dirty="0">
                <a:latin typeface="Tahoma" pitchFamily="34" charset="0"/>
                <a:cs typeface="Tahoma" pitchFamily="34" charset="0"/>
              </a:rPr>
              <a:t> da </a:t>
            </a:r>
            <a:r>
              <a:rPr lang="en-US" sz="2200" dirty="0">
                <a:solidFill>
                  <a:srgbClr val="FF0000"/>
                </a:solidFill>
                <a:latin typeface="Tahoma" pitchFamily="34" charset="0"/>
                <a:cs typeface="Tahoma" pitchFamily="34" charset="0"/>
              </a:rPr>
              <a:t>o </a:t>
            </a:r>
            <a:r>
              <a:rPr lang="en-US" sz="2200" dirty="0" err="1">
                <a:solidFill>
                  <a:srgbClr val="FF0000"/>
                </a:solidFill>
                <a:latin typeface="Tahoma" pitchFamily="34" charset="0"/>
                <a:cs typeface="Tahoma" pitchFamily="34" charset="0"/>
              </a:rPr>
              <a:t>anda</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vücuduna</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bağlı</a:t>
            </a:r>
            <a:r>
              <a:rPr lang="en-US" sz="2200" dirty="0">
                <a:solidFill>
                  <a:srgbClr val="FF0000"/>
                </a:solidFill>
                <a:latin typeface="Tahoma" pitchFamily="34" charset="0"/>
                <a:cs typeface="Tahoma" pitchFamily="34" charset="0"/>
              </a:rPr>
              <a:t> her </a:t>
            </a:r>
            <a:r>
              <a:rPr lang="en-US" sz="2200" dirty="0" err="1">
                <a:solidFill>
                  <a:srgbClr val="FF0000"/>
                </a:solidFill>
                <a:latin typeface="Tahoma" pitchFamily="34" charset="0"/>
                <a:cs typeface="Tahoma" pitchFamily="34" charset="0"/>
              </a:rPr>
              <a:t>hangi</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bir</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şey</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tarafından</a:t>
            </a:r>
            <a:r>
              <a:rPr lang="tr-TR" sz="2200" dirty="0" smtClean="0">
                <a:solidFill>
                  <a:srgbClr val="FF0000"/>
                </a:solidFill>
                <a:latin typeface="Tahoma" pitchFamily="34" charset="0"/>
                <a:cs typeface="Tahoma" pitchFamily="34" charset="0"/>
              </a:rPr>
              <a:t>,</a:t>
            </a:r>
            <a:r>
              <a:rPr lang="en-US" sz="2200" dirty="0" smtClean="0">
                <a:solidFill>
                  <a:srgbClr val="FF0000"/>
                </a:solidFill>
                <a:latin typeface="Tahoma" pitchFamily="34" charset="0"/>
                <a:cs typeface="Tahoma" pitchFamily="34" charset="0"/>
              </a:rPr>
              <a:t> </a:t>
            </a:r>
            <a:r>
              <a:rPr lang="en-US" sz="2200" dirty="0" err="1">
                <a:latin typeface="Tahoma" pitchFamily="34" charset="0"/>
                <a:cs typeface="Tahoma" pitchFamily="34" charset="0"/>
              </a:rPr>
              <a:t>kum</a:t>
            </a:r>
            <a:r>
              <a:rPr lang="en-US" sz="2200" dirty="0">
                <a:latin typeface="Tahoma" pitchFamily="34" charset="0"/>
                <a:cs typeface="Tahoma" pitchFamily="34" charset="0"/>
              </a:rPr>
              <a:t> </a:t>
            </a:r>
            <a:r>
              <a:rPr lang="en-US" sz="2200" dirty="0" err="1">
                <a:latin typeface="Tahoma" pitchFamily="34" charset="0"/>
                <a:cs typeface="Tahoma" pitchFamily="34" charset="0"/>
              </a:rPr>
              <a:t>havuzunda</a:t>
            </a:r>
            <a:r>
              <a:rPr lang="en-US" sz="2200" dirty="0">
                <a:latin typeface="Tahoma" pitchFamily="34" charset="0"/>
                <a:cs typeface="Tahoma" pitchFamily="34" charset="0"/>
              </a:rPr>
              <a:t> </a:t>
            </a:r>
            <a:r>
              <a:rPr lang="en-US" sz="2200" dirty="0" err="1">
                <a:latin typeface="Tahoma" pitchFamily="34" charset="0"/>
                <a:cs typeface="Tahoma" pitchFamily="34" charset="0"/>
              </a:rPr>
              <a:t>bırakılan</a:t>
            </a:r>
            <a:r>
              <a:rPr lang="en-US" sz="2200" dirty="0">
                <a:latin typeface="Tahoma" pitchFamily="34" charset="0"/>
                <a:cs typeface="Tahoma" pitchFamily="34" charset="0"/>
              </a:rPr>
              <a:t> </a:t>
            </a:r>
            <a:r>
              <a:rPr lang="en-US" sz="2200" dirty="0" err="1">
                <a:latin typeface="Tahoma" pitchFamily="34" charset="0"/>
                <a:cs typeface="Tahoma" pitchFamily="34" charset="0"/>
              </a:rPr>
              <a:t>basma</a:t>
            </a:r>
            <a:r>
              <a:rPr lang="en-US" sz="2200" dirty="0">
                <a:latin typeface="Tahoma" pitchFamily="34" charset="0"/>
                <a:cs typeface="Tahoma" pitchFamily="34" charset="0"/>
              </a:rPr>
              <a:t> </a:t>
            </a:r>
            <a:r>
              <a:rPr lang="en-US" sz="2200" dirty="0" err="1">
                <a:latin typeface="Tahoma" pitchFamily="34" charset="0"/>
                <a:cs typeface="Tahoma" pitchFamily="34" charset="0"/>
              </a:rPr>
              <a:t>tahtasına</a:t>
            </a:r>
            <a:r>
              <a:rPr lang="en-US" sz="2200" dirty="0">
                <a:latin typeface="Tahoma" pitchFamily="34" charset="0"/>
                <a:cs typeface="Tahoma" pitchFamily="34" charset="0"/>
              </a:rPr>
              <a:t> </a:t>
            </a:r>
            <a:r>
              <a:rPr lang="en-US" sz="2200" dirty="0" err="1">
                <a:latin typeface="Tahoma" pitchFamily="34" charset="0"/>
                <a:cs typeface="Tahoma" pitchFamily="34" charset="0"/>
              </a:rPr>
              <a:t>doğru</a:t>
            </a:r>
            <a:r>
              <a:rPr lang="en-US" sz="2200" dirty="0">
                <a:latin typeface="Tahoma" pitchFamily="34" charset="0"/>
                <a:cs typeface="Tahoma" pitchFamily="34" charset="0"/>
              </a:rPr>
              <a:t> </a:t>
            </a:r>
            <a:r>
              <a:rPr lang="en-US" sz="2200" dirty="0" err="1">
                <a:latin typeface="Tahoma" pitchFamily="34" charset="0"/>
                <a:cs typeface="Tahoma" pitchFamily="34" charset="0"/>
              </a:rPr>
              <a:t>en</a:t>
            </a:r>
            <a:r>
              <a:rPr lang="en-US" sz="2200" dirty="0">
                <a:latin typeface="Tahoma" pitchFamily="34" charset="0"/>
                <a:cs typeface="Tahoma" pitchFamily="34" charset="0"/>
              </a:rPr>
              <a:t> </a:t>
            </a:r>
            <a:r>
              <a:rPr lang="en-US" sz="2200" dirty="0" err="1">
                <a:latin typeface="Tahoma" pitchFamily="34" charset="0"/>
                <a:cs typeface="Tahoma" pitchFamily="34" charset="0"/>
              </a:rPr>
              <a:t>yakın</a:t>
            </a:r>
            <a:r>
              <a:rPr lang="en-US" sz="2200" dirty="0">
                <a:latin typeface="Tahoma" pitchFamily="34" charset="0"/>
                <a:cs typeface="Tahoma" pitchFamily="34" charset="0"/>
              </a:rPr>
              <a:t> </a:t>
            </a:r>
            <a:r>
              <a:rPr lang="en-US" sz="2200" dirty="0" err="1">
                <a:latin typeface="Tahoma" pitchFamily="34" charset="0"/>
                <a:cs typeface="Tahoma" pitchFamily="34" charset="0"/>
              </a:rPr>
              <a:t>izden</a:t>
            </a:r>
            <a:r>
              <a:rPr lang="en-US" sz="2200" dirty="0">
                <a:latin typeface="Tahoma" pitchFamily="34" charset="0"/>
                <a:cs typeface="Tahoma" pitchFamily="34" charset="0"/>
              </a:rPr>
              <a:t>, </a:t>
            </a:r>
            <a:r>
              <a:rPr lang="en-US" sz="2200" dirty="0" err="1">
                <a:latin typeface="Tahoma" pitchFamily="34" charset="0"/>
                <a:cs typeface="Tahoma" pitchFamily="34" charset="0"/>
              </a:rPr>
              <a:t>sıçrama</a:t>
            </a:r>
            <a:r>
              <a:rPr lang="en-US" sz="2200" dirty="0">
                <a:latin typeface="Tahoma" pitchFamily="34" charset="0"/>
                <a:cs typeface="Tahoma" pitchFamily="34" charset="0"/>
              </a:rPr>
              <a:t> </a:t>
            </a:r>
            <a:r>
              <a:rPr lang="en-US" sz="2200" dirty="0" err="1">
                <a:latin typeface="Tahoma" pitchFamily="34" charset="0"/>
                <a:cs typeface="Tahoma" pitchFamily="34" charset="0"/>
              </a:rPr>
              <a:t>çizgisine</a:t>
            </a:r>
            <a:r>
              <a:rPr lang="en-US" sz="2200" dirty="0">
                <a:latin typeface="Tahoma" pitchFamily="34" charset="0"/>
                <a:cs typeface="Tahoma" pitchFamily="34" charset="0"/>
              </a:rPr>
              <a:t> </a:t>
            </a:r>
            <a:r>
              <a:rPr lang="en-US" sz="2200" dirty="0" err="1">
                <a:latin typeface="Tahoma" pitchFamily="34" charset="0"/>
                <a:cs typeface="Tahoma" pitchFamily="34" charset="0"/>
              </a:rPr>
              <a:t>ya</a:t>
            </a:r>
            <a:r>
              <a:rPr lang="en-US" sz="2200" dirty="0">
                <a:latin typeface="Tahoma" pitchFamily="34" charset="0"/>
                <a:cs typeface="Tahoma" pitchFamily="34" charset="0"/>
              </a:rPr>
              <a:t> da </a:t>
            </a:r>
            <a:r>
              <a:rPr lang="en-US" sz="2200" dirty="0" err="1">
                <a:latin typeface="Tahoma" pitchFamily="34" charset="0"/>
                <a:cs typeface="Tahoma" pitchFamily="34" charset="0"/>
              </a:rPr>
              <a:t>uzantısına</a:t>
            </a:r>
            <a:r>
              <a:rPr lang="en-US" sz="2200" dirty="0">
                <a:latin typeface="Tahoma" pitchFamily="34" charset="0"/>
                <a:cs typeface="Tahoma" pitchFamily="34" charset="0"/>
              </a:rPr>
              <a:t> </a:t>
            </a:r>
            <a:r>
              <a:rPr lang="en-US" sz="2200" dirty="0" err="1">
                <a:latin typeface="Tahoma" pitchFamily="34" charset="0"/>
                <a:cs typeface="Tahoma" pitchFamily="34" charset="0"/>
              </a:rPr>
              <a:t>doğru</a:t>
            </a:r>
            <a:r>
              <a:rPr lang="en-US" sz="2200" dirty="0">
                <a:latin typeface="Tahoma" pitchFamily="34" charset="0"/>
                <a:cs typeface="Tahoma" pitchFamily="34" charset="0"/>
              </a:rPr>
              <a:t> </a:t>
            </a:r>
            <a:r>
              <a:rPr lang="en-US" sz="2200" dirty="0" err="1">
                <a:latin typeface="Tahoma" pitchFamily="34" charset="0"/>
                <a:cs typeface="Tahoma" pitchFamily="34" charset="0"/>
              </a:rPr>
              <a:t>ölçülecektir</a:t>
            </a:r>
            <a:r>
              <a:rPr lang="en-US" sz="2200" dirty="0">
                <a:latin typeface="Tahoma" pitchFamily="34" charset="0"/>
                <a:cs typeface="Tahoma" pitchFamily="34" charset="0"/>
              </a:rPr>
              <a:t>. (</a:t>
            </a:r>
            <a:r>
              <a:rPr lang="en-US" sz="2200" dirty="0" err="1">
                <a:solidFill>
                  <a:srgbClr val="FF0000"/>
                </a:solidFill>
                <a:latin typeface="Tahoma" pitchFamily="34" charset="0"/>
                <a:cs typeface="Tahoma" pitchFamily="34" charset="0"/>
              </a:rPr>
              <a:t>Kural</a:t>
            </a:r>
            <a:r>
              <a:rPr lang="en-US" sz="2200" dirty="0">
                <a:solidFill>
                  <a:srgbClr val="FF0000"/>
                </a:solidFill>
                <a:latin typeface="Tahoma" pitchFamily="34" charset="0"/>
                <a:cs typeface="Tahoma" pitchFamily="34" charset="0"/>
              </a:rPr>
              <a:t> 185.1(f) </a:t>
            </a:r>
            <a:r>
              <a:rPr lang="en-US" sz="2200" dirty="0">
                <a:latin typeface="Tahoma" pitchFamily="34" charset="0"/>
                <a:cs typeface="Tahoma" pitchFamily="34" charset="0"/>
              </a:rPr>
              <a:t>ye </a:t>
            </a:r>
            <a:r>
              <a:rPr lang="en-US" sz="2200" dirty="0" err="1">
                <a:latin typeface="Tahoma" pitchFamily="34" charset="0"/>
                <a:cs typeface="Tahoma" pitchFamily="34" charset="0"/>
              </a:rPr>
              <a:t>bakınız</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endParaRPr lang="tr-TR" sz="2200" dirty="0">
              <a:latin typeface="Tahoma" pitchFamily="34" charset="0"/>
              <a:cs typeface="Tahoma" pitchFamily="34" charset="0"/>
            </a:endParaRPr>
          </a:p>
          <a:p>
            <a:pPr algn="just"/>
            <a:r>
              <a:rPr lang="tr-TR" sz="2200" dirty="0" smtClean="0">
                <a:latin typeface="Tahoma" pitchFamily="34" charset="0"/>
                <a:cs typeface="Tahoma" pitchFamily="34" charset="0"/>
              </a:rPr>
              <a:t>   </a:t>
            </a:r>
            <a:r>
              <a:rPr lang="en-US" sz="2200" dirty="0" err="1" smtClean="0">
                <a:latin typeface="Tahoma" pitchFamily="34" charset="0"/>
                <a:cs typeface="Tahoma" pitchFamily="34" charset="0"/>
              </a:rPr>
              <a:t>Ölçüm</a:t>
            </a:r>
            <a:r>
              <a:rPr lang="en-US" sz="2200" dirty="0">
                <a:latin typeface="Tahoma" pitchFamily="34" charset="0"/>
                <a:cs typeface="Tahoma" pitchFamily="34" charset="0"/>
              </a:rPr>
              <a:t>, </a:t>
            </a:r>
            <a:r>
              <a:rPr lang="en-US" sz="2200" dirty="0" err="1">
                <a:latin typeface="Tahoma" pitchFamily="34" charset="0"/>
                <a:cs typeface="Tahoma" pitchFamily="34" charset="0"/>
              </a:rPr>
              <a:t>sıçrama</a:t>
            </a:r>
            <a:r>
              <a:rPr lang="en-US" sz="2200" dirty="0">
                <a:latin typeface="Tahoma" pitchFamily="34" charset="0"/>
                <a:cs typeface="Tahoma" pitchFamily="34" charset="0"/>
              </a:rPr>
              <a:t> </a:t>
            </a:r>
            <a:r>
              <a:rPr lang="en-US" sz="2200" dirty="0" err="1">
                <a:latin typeface="Tahoma" pitchFamily="34" charset="0"/>
                <a:cs typeface="Tahoma" pitchFamily="34" charset="0"/>
              </a:rPr>
              <a:t>çizgisine</a:t>
            </a:r>
            <a:r>
              <a:rPr lang="en-US" sz="2200" dirty="0">
                <a:latin typeface="Tahoma" pitchFamily="34" charset="0"/>
                <a:cs typeface="Tahoma" pitchFamily="34" charset="0"/>
              </a:rPr>
              <a:t> </a:t>
            </a:r>
            <a:r>
              <a:rPr lang="en-US" sz="2200" dirty="0" err="1">
                <a:latin typeface="Tahoma" pitchFamily="34" charset="0"/>
                <a:cs typeface="Tahoma" pitchFamily="34" charset="0"/>
              </a:rPr>
              <a:t>ya</a:t>
            </a:r>
            <a:r>
              <a:rPr lang="en-US" sz="2200" dirty="0">
                <a:latin typeface="Tahoma" pitchFamily="34" charset="0"/>
                <a:cs typeface="Tahoma" pitchFamily="34" charset="0"/>
              </a:rPr>
              <a:t> da </a:t>
            </a:r>
            <a:r>
              <a:rPr lang="en-US" sz="2200" dirty="0" err="1">
                <a:latin typeface="Tahoma" pitchFamily="34" charset="0"/>
                <a:cs typeface="Tahoma" pitchFamily="34" charset="0"/>
              </a:rPr>
              <a:t>onun</a:t>
            </a:r>
            <a:r>
              <a:rPr lang="en-US" sz="2200" dirty="0">
                <a:latin typeface="Tahoma" pitchFamily="34" charset="0"/>
                <a:cs typeface="Tahoma" pitchFamily="34" charset="0"/>
              </a:rPr>
              <a:t> </a:t>
            </a:r>
            <a:r>
              <a:rPr lang="en-US" sz="2200" dirty="0" err="1">
                <a:latin typeface="Tahoma" pitchFamily="34" charset="0"/>
                <a:cs typeface="Tahoma" pitchFamily="34" charset="0"/>
              </a:rPr>
              <a:t>uznatısına</a:t>
            </a:r>
            <a:r>
              <a:rPr lang="en-US" sz="2200" dirty="0">
                <a:latin typeface="Tahoma" pitchFamily="34" charset="0"/>
                <a:cs typeface="Tahoma" pitchFamily="34" charset="0"/>
              </a:rPr>
              <a:t> </a:t>
            </a:r>
            <a:r>
              <a:rPr lang="en-US" sz="2200" dirty="0" err="1">
                <a:latin typeface="Tahoma" pitchFamily="34" charset="0"/>
                <a:cs typeface="Tahoma" pitchFamily="34" charset="0"/>
              </a:rPr>
              <a:t>dik</a:t>
            </a:r>
            <a:r>
              <a:rPr lang="en-US" sz="2200" dirty="0">
                <a:latin typeface="Tahoma" pitchFamily="34" charset="0"/>
                <a:cs typeface="Tahoma" pitchFamily="34" charset="0"/>
              </a:rPr>
              <a:t> </a:t>
            </a:r>
            <a:r>
              <a:rPr lang="en-US" sz="2200" dirty="0" err="1">
                <a:latin typeface="Tahoma" pitchFamily="34" charset="0"/>
                <a:cs typeface="Tahoma" pitchFamily="34" charset="0"/>
              </a:rPr>
              <a:t>olarak</a:t>
            </a:r>
            <a:r>
              <a:rPr lang="en-US" sz="2200" dirty="0">
                <a:latin typeface="Tahoma" pitchFamily="34" charset="0"/>
                <a:cs typeface="Tahoma" pitchFamily="34" charset="0"/>
              </a:rPr>
              <a:t> </a:t>
            </a:r>
            <a:r>
              <a:rPr lang="en-US" sz="2200" dirty="0" err="1">
                <a:latin typeface="Tahoma" pitchFamily="34" charset="0"/>
                <a:cs typeface="Tahoma" pitchFamily="34" charset="0"/>
              </a:rPr>
              <a:t>yapılacaktır</a:t>
            </a:r>
            <a:r>
              <a:rPr lang="en-US" sz="2200" dirty="0">
                <a:latin typeface="Tahoma" pitchFamily="34" charset="0"/>
                <a:cs typeface="Tahoma" pitchFamily="34" charset="0"/>
              </a:rPr>
              <a:t>. </a:t>
            </a:r>
            <a:endParaRPr lang="tr-TR" sz="2200" dirty="0">
              <a:latin typeface="Tahoma" pitchFamily="34" charset="0"/>
              <a:cs typeface="Tahoma" pitchFamily="34" charset="0"/>
            </a:endParaRPr>
          </a:p>
          <a:p>
            <a:pPr algn="just"/>
            <a:r>
              <a:rPr lang="tr-TR" sz="2200" i="1" dirty="0">
                <a:latin typeface="Tahoma" pitchFamily="34" charset="0"/>
                <a:cs typeface="Tahoma" pitchFamily="34" charset="0"/>
              </a:rPr>
              <a:t>(</a:t>
            </a:r>
            <a:r>
              <a:rPr lang="tr-TR" sz="2200" i="1" dirty="0">
                <a:solidFill>
                  <a:srgbClr val="FF0000"/>
                </a:solidFill>
                <a:latin typeface="Tahoma" pitchFamily="34" charset="0"/>
                <a:cs typeface="Tahoma" pitchFamily="34" charset="0"/>
              </a:rPr>
              <a:t>önceki kural</a:t>
            </a:r>
            <a:r>
              <a:rPr lang="tr-TR" sz="2200" i="1" dirty="0">
                <a:latin typeface="Tahoma" pitchFamily="34" charset="0"/>
                <a:cs typeface="Tahoma" pitchFamily="34" charset="0"/>
              </a:rPr>
              <a:t>; vücudun herhangi bir kısmı tarafından bırakılan </a:t>
            </a:r>
            <a:r>
              <a:rPr lang="tr-TR" sz="2400" i="1" dirty="0">
                <a:latin typeface="Tahoma" pitchFamily="34" charset="0"/>
                <a:cs typeface="Tahoma" pitchFamily="34" charset="0"/>
              </a:rPr>
              <a:t>iz</a:t>
            </a:r>
            <a:r>
              <a:rPr lang="tr-TR" sz="2400" i="1" dirty="0" smtClean="0">
                <a:latin typeface="Tahoma" pitchFamily="34" charset="0"/>
                <a:cs typeface="Tahoma" pitchFamily="34" charset="0"/>
              </a:rPr>
              <a:t>....</a:t>
            </a:r>
          </a:p>
          <a:p>
            <a:pPr algn="just"/>
            <a:endParaRPr lang="tr-TR" sz="2400" i="1" dirty="0" smtClean="0">
              <a:latin typeface="Tahoma" pitchFamily="34" charset="0"/>
              <a:cs typeface="Tahoma" pitchFamily="34" charset="0"/>
            </a:endParaRPr>
          </a:p>
          <a:p>
            <a:pPr algn="just"/>
            <a:endParaRPr lang="tr-TR" sz="2400" i="1" dirty="0" smtClean="0">
              <a:latin typeface="Tahoma" pitchFamily="34" charset="0"/>
              <a:cs typeface="Tahoma" pitchFamily="34" charset="0"/>
            </a:endParaRPr>
          </a:p>
          <a:p>
            <a:pPr algn="just"/>
            <a:endParaRPr lang="tr-TR" altLang="tr-TR" sz="2400" i="1" dirty="0" smtClean="0">
              <a:solidFill>
                <a:srgbClr val="FF0000"/>
              </a:solidFill>
              <a:latin typeface="Tahoma" pitchFamily="34" charset="0"/>
              <a:cs typeface="Tahoma" pitchFamily="34" charset="0"/>
            </a:endParaRPr>
          </a:p>
          <a:p>
            <a:pPr algn="just"/>
            <a:endParaRPr lang="tr-TR" altLang="tr-TR" sz="2400" i="1" dirty="0">
              <a:solidFill>
                <a:srgbClr val="00206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867" name="Rectangle 4"/>
          <p:cNvSpPr>
            <a:spLocks noChangeArrowheads="1"/>
          </p:cNvSpPr>
          <p:nvPr/>
        </p:nvSpPr>
        <p:spPr bwMode="auto">
          <a:xfrm>
            <a:off x="0" y="10"/>
            <a:ext cx="9412577"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a:t>
            </a:r>
            <a:r>
              <a:rPr lang="tr-TR" altLang="tr-TR" sz="3600" dirty="0" smtClean="0">
                <a:solidFill>
                  <a:schemeClr val="bg1"/>
                </a:solidFill>
              </a:rPr>
              <a:t>–YATAY ATLAMALAR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36869" name="Text Box 3"/>
          <p:cNvSpPr txBox="1">
            <a:spLocks noChangeArrowheads="1"/>
          </p:cNvSpPr>
          <p:nvPr/>
        </p:nvSpPr>
        <p:spPr bwMode="auto">
          <a:xfrm>
            <a:off x="1543986" y="852498"/>
            <a:ext cx="9162113" cy="1277273"/>
          </a:xfrm>
          <a:prstGeom prst="rect">
            <a:avLst/>
          </a:prstGeom>
          <a:noFill/>
          <a:ln w="9525">
            <a:noFill/>
            <a:miter lim="800000"/>
            <a:headEnd/>
            <a:tailEnd/>
          </a:ln>
        </p:spPr>
        <p:txBody>
          <a:bodyPr wrap="square">
            <a:spAutoFit/>
          </a:bodyPr>
          <a:lstStyle/>
          <a:p>
            <a:pPr algn="just">
              <a:lnSpc>
                <a:spcPct val="110000"/>
              </a:lnSpc>
            </a:pPr>
            <a:r>
              <a:rPr lang="tr-TR" altLang="tr-TR" sz="2600" dirty="0">
                <a:solidFill>
                  <a:srgbClr val="FF0000"/>
                </a:solidFill>
                <a:latin typeface="Tahoma" pitchFamily="34" charset="0"/>
                <a:ea typeface="Tahoma" pitchFamily="34" charset="0"/>
                <a:cs typeface="Tahoma" pitchFamily="34" charset="0"/>
              </a:rPr>
              <a:t>Kural 184.8</a:t>
            </a:r>
          </a:p>
          <a:p>
            <a:pPr algn="just">
              <a:lnSpc>
                <a:spcPct val="110000"/>
              </a:lnSpc>
            </a:pPr>
            <a:r>
              <a:rPr lang="tr-TR" altLang="tr-TR" sz="2200" dirty="0">
                <a:latin typeface="Tahoma" pitchFamily="34" charset="0"/>
                <a:ea typeface="Tahoma" pitchFamily="34" charset="0"/>
                <a:cs typeface="Tahoma" pitchFamily="34" charset="0"/>
              </a:rPr>
              <a:t> </a:t>
            </a:r>
            <a:r>
              <a:rPr lang="tr-TR" altLang="tr-TR" sz="2200" dirty="0" smtClean="0">
                <a:latin typeface="Tahoma" pitchFamily="34" charset="0"/>
                <a:ea typeface="Tahoma" pitchFamily="34" charset="0"/>
                <a:cs typeface="Tahoma" pitchFamily="34" charset="0"/>
              </a:rPr>
              <a:t>       Uzun </a:t>
            </a:r>
            <a:r>
              <a:rPr lang="tr-TR" altLang="tr-TR" sz="2200" dirty="0">
                <a:latin typeface="Tahoma" pitchFamily="34" charset="0"/>
                <a:ea typeface="Tahoma" pitchFamily="34" charset="0"/>
                <a:cs typeface="Tahoma" pitchFamily="34" charset="0"/>
              </a:rPr>
              <a:t>atlamada atletin “vücuduna bağlı herhangi bir şeyin bıraktığı iz” dikkate alınacaktır.</a:t>
            </a:r>
          </a:p>
        </p:txBody>
      </p:sp>
      <p:pic>
        <p:nvPicPr>
          <p:cNvPr id="36870" name="Picture 4" descr="http://speedendurance.com/wp-content/uploads/2007/08/walterdavis-1771m-landing.jpg"/>
          <p:cNvPicPr>
            <a:picLocks noChangeAspect="1" noChangeArrowheads="1"/>
          </p:cNvPicPr>
          <p:nvPr/>
        </p:nvPicPr>
        <p:blipFill>
          <a:blip r:embed="rId3" cstate="print"/>
          <a:srcRect/>
          <a:stretch>
            <a:fillRect/>
          </a:stretch>
        </p:blipFill>
        <p:spPr bwMode="auto">
          <a:xfrm>
            <a:off x="1694933" y="2368612"/>
            <a:ext cx="3191699" cy="2186727"/>
          </a:xfrm>
          <a:prstGeom prst="ellipse">
            <a:avLst/>
          </a:prstGeom>
          <a:ln>
            <a:noFill/>
          </a:ln>
          <a:effectLst>
            <a:softEdge rad="112500"/>
          </a:effec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70356" y="2100102"/>
            <a:ext cx="3835743" cy="2039412"/>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66746" y="3991660"/>
            <a:ext cx="3389312" cy="2297336"/>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8 Şimşek İşareti"/>
          <p:cNvSpPr/>
          <p:nvPr/>
        </p:nvSpPr>
        <p:spPr>
          <a:xfrm flipH="1">
            <a:off x="2403986" y="3523389"/>
            <a:ext cx="45719" cy="4571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1" name="10 Düz Ok Bağlayıcısı"/>
          <p:cNvCxnSpPr/>
          <p:nvPr/>
        </p:nvCxnSpPr>
        <p:spPr>
          <a:xfrm>
            <a:off x="1548582" y="2979173"/>
            <a:ext cx="675637" cy="505435"/>
          </a:xfrm>
          <a:prstGeom prst="straightConnector1">
            <a:avLst/>
          </a:prstGeom>
          <a:ln>
            <a:tailEnd type="arrow"/>
          </a:ln>
          <a:effectLst>
            <a:glow rad="101600">
              <a:srgbClr val="FF0000">
                <a:alpha val="60000"/>
              </a:srgbClr>
            </a:glow>
          </a:effectLst>
        </p:spPr>
        <p:style>
          <a:lnRef idx="1">
            <a:schemeClr val="accent1"/>
          </a:lnRef>
          <a:fillRef idx="0">
            <a:schemeClr val="accent1"/>
          </a:fillRef>
          <a:effectRef idx="0">
            <a:schemeClr val="accent1"/>
          </a:effectRef>
          <a:fontRef idx="minor">
            <a:schemeClr val="tx1"/>
          </a:fontRef>
        </p:style>
      </p:cxnSp>
      <p:sp>
        <p:nvSpPr>
          <p:cNvPr id="12" name="11 Dikdörtgen"/>
          <p:cNvSpPr/>
          <p:nvPr/>
        </p:nvSpPr>
        <p:spPr>
          <a:xfrm>
            <a:off x="543698" y="6135872"/>
            <a:ext cx="1297459" cy="400110"/>
          </a:xfrm>
          <a:prstGeom prst="rect">
            <a:avLst/>
          </a:prstGeom>
        </p:spPr>
        <p:txBody>
          <a:bodyPr wrap="square">
            <a:spAutoFit/>
          </a:bodyPr>
          <a:lstStyle/>
          <a:p>
            <a:pPr algn="just"/>
            <a:r>
              <a:rPr lang="tr-TR" sz="2000" i="1" dirty="0" smtClean="0">
                <a:solidFill>
                  <a:srgbClr val="FF0000"/>
                </a:solidFill>
                <a:latin typeface="Tahoma" pitchFamily="34" charset="0"/>
                <a:cs typeface="Tahoma" pitchFamily="34" charset="0"/>
                <a:hlinkClick r:id="rId6"/>
              </a:rPr>
              <a:t>VİDEO  8</a:t>
            </a:r>
            <a:endParaRPr lang="tr-TR" sz="2000" i="1" dirty="0" smtClean="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915" name="Rectangle 4"/>
          <p:cNvSpPr>
            <a:spLocks noChangeArrowheads="1"/>
          </p:cNvSpPr>
          <p:nvPr/>
        </p:nvSpPr>
        <p:spPr bwMode="auto">
          <a:xfrm>
            <a:off x="0" y="10"/>
            <a:ext cx="930838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YATAY ATLAMALAR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2050" name="Picture 2" descr="C:\Users\müslüm\Desktop\RESİM (ATLETİZM)\Uzun Atlama havuz dışı.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69132" y="1463252"/>
            <a:ext cx="4381905" cy="31890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
        <p:nvSpPr>
          <p:cNvPr id="4" name="Dikdörtgen 3"/>
          <p:cNvSpPr/>
          <p:nvPr/>
        </p:nvSpPr>
        <p:spPr>
          <a:xfrm>
            <a:off x="1573967" y="843976"/>
            <a:ext cx="6283673" cy="4247317"/>
          </a:xfrm>
          <a:prstGeom prst="rect">
            <a:avLst/>
          </a:prstGeom>
        </p:spPr>
        <p:txBody>
          <a:bodyPr wrap="square">
            <a:spAutoFit/>
          </a:bodyPr>
          <a:lstStyle/>
          <a:p>
            <a:pPr lvl="0"/>
            <a:r>
              <a:rPr lang="tr-TR" altLang="tr-TR" sz="2400" dirty="0" smtClean="0">
                <a:solidFill>
                  <a:prstClr val="black"/>
                </a:solidFill>
                <a:latin typeface="Tahoma" pitchFamily="34" charset="0"/>
                <a:ea typeface="Tahoma" pitchFamily="34" charset="0"/>
                <a:cs typeface="Tahoma" pitchFamily="34" charset="0"/>
              </a:rPr>
              <a:t>  </a:t>
            </a:r>
            <a:r>
              <a:rPr lang="tr-TR" altLang="tr-TR" sz="2400" dirty="0" smtClean="0">
                <a:solidFill>
                  <a:srgbClr val="FF0000"/>
                </a:solidFill>
                <a:latin typeface="Tahoma" pitchFamily="34" charset="0"/>
                <a:ea typeface="Tahoma" pitchFamily="34" charset="0"/>
                <a:cs typeface="Tahoma" pitchFamily="34" charset="0"/>
              </a:rPr>
              <a:t>Kural : 185-1 (d) (e) </a:t>
            </a:r>
          </a:p>
          <a:p>
            <a:pPr lvl="0"/>
            <a:endParaRPr lang="tr-TR" altLang="tr-TR" sz="2400" dirty="0">
              <a:solidFill>
                <a:prstClr val="black"/>
              </a:solidFill>
              <a:latin typeface="Tahoma" pitchFamily="34" charset="0"/>
              <a:ea typeface="Tahoma" pitchFamily="34" charset="0"/>
              <a:cs typeface="Tahoma" pitchFamily="34" charset="0"/>
            </a:endParaRPr>
          </a:p>
          <a:p>
            <a:pPr lvl="0"/>
            <a:r>
              <a:rPr lang="tr-TR" altLang="tr-TR" sz="2400" dirty="0" smtClean="0">
                <a:solidFill>
                  <a:prstClr val="black"/>
                </a:solidFill>
                <a:latin typeface="Tahoma" pitchFamily="34" charset="0"/>
                <a:ea typeface="Tahoma" pitchFamily="34" charset="0"/>
                <a:cs typeface="Tahoma" pitchFamily="34" charset="0"/>
              </a:rPr>
              <a:t>   </a:t>
            </a:r>
            <a:r>
              <a:rPr lang="tr-TR" altLang="tr-TR" sz="2200" dirty="0" smtClean="0">
                <a:solidFill>
                  <a:prstClr val="black"/>
                </a:solidFill>
                <a:latin typeface="Tahoma" pitchFamily="34" charset="0"/>
                <a:ea typeface="Tahoma" pitchFamily="34" charset="0"/>
                <a:cs typeface="Tahoma" pitchFamily="34" charset="0"/>
              </a:rPr>
              <a:t>Uzun ve Üç adım atlama yarışmalarında </a:t>
            </a:r>
          </a:p>
          <a:p>
            <a:pPr lvl="0"/>
            <a:r>
              <a:rPr lang="tr-TR" altLang="tr-TR" sz="2200" dirty="0" smtClean="0">
                <a:solidFill>
                  <a:prstClr val="black"/>
                </a:solidFill>
                <a:latin typeface="Tahoma" pitchFamily="34" charset="0"/>
                <a:ea typeface="Tahoma" pitchFamily="34" charset="0"/>
                <a:cs typeface="Tahoma" pitchFamily="34" charset="0"/>
              </a:rPr>
              <a:t>sporcunun havuza düştükten sonra elinin havuz dışına teması, havuzda  bıraktığı basma </a:t>
            </a:r>
          </a:p>
          <a:p>
            <a:pPr lvl="0"/>
            <a:r>
              <a:rPr lang="tr-TR" altLang="tr-TR" sz="2200" dirty="0" smtClean="0">
                <a:solidFill>
                  <a:prstClr val="black"/>
                </a:solidFill>
                <a:latin typeface="Tahoma" pitchFamily="34" charset="0"/>
                <a:ea typeface="Tahoma" pitchFamily="34" charset="0"/>
                <a:cs typeface="Tahoma" pitchFamily="34" charset="0"/>
              </a:rPr>
              <a:t>tahtasına en yakın izden ileride bir noktada ise </a:t>
            </a:r>
            <a:r>
              <a:rPr lang="tr-TR" altLang="tr-TR" sz="2200" dirty="0" smtClean="0">
                <a:solidFill>
                  <a:srgbClr val="FF0000"/>
                </a:solidFill>
                <a:latin typeface="Tahoma" pitchFamily="34" charset="0"/>
                <a:ea typeface="Tahoma" pitchFamily="34" charset="0"/>
                <a:cs typeface="Tahoma" pitchFamily="34" charset="0"/>
              </a:rPr>
              <a:t>atlayış geçerli </a:t>
            </a:r>
            <a:r>
              <a:rPr lang="tr-TR" altLang="tr-TR" sz="2200" dirty="0" smtClean="0">
                <a:solidFill>
                  <a:prstClr val="black"/>
                </a:solidFill>
                <a:latin typeface="Tahoma" pitchFamily="34" charset="0"/>
                <a:ea typeface="Tahoma" pitchFamily="34" charset="0"/>
                <a:cs typeface="Tahoma" pitchFamily="34" charset="0"/>
              </a:rPr>
              <a:t>olacaktır.</a:t>
            </a:r>
          </a:p>
          <a:p>
            <a:pPr lvl="0"/>
            <a:endParaRPr lang="tr-TR" altLang="tr-TR" sz="2200" dirty="0">
              <a:solidFill>
                <a:prstClr val="black"/>
              </a:solidFill>
              <a:latin typeface="Tahoma" pitchFamily="34" charset="0"/>
              <a:ea typeface="Tahoma" pitchFamily="34" charset="0"/>
              <a:cs typeface="Tahoma" pitchFamily="34" charset="0"/>
            </a:endParaRPr>
          </a:p>
          <a:p>
            <a:pPr lvl="0"/>
            <a:r>
              <a:rPr lang="tr-TR" altLang="tr-TR" sz="2200" dirty="0" smtClean="0">
                <a:solidFill>
                  <a:prstClr val="black"/>
                </a:solidFill>
                <a:latin typeface="Tahoma" pitchFamily="34" charset="0"/>
                <a:ea typeface="Tahoma" pitchFamily="34" charset="0"/>
                <a:cs typeface="Tahoma" pitchFamily="34" charset="0"/>
              </a:rPr>
              <a:t>   Ancak bu temas sporcunun havuzda bıraktığı </a:t>
            </a:r>
          </a:p>
          <a:p>
            <a:pPr lvl="0"/>
            <a:r>
              <a:rPr lang="tr-TR" altLang="tr-TR" sz="2200" dirty="0" smtClean="0">
                <a:solidFill>
                  <a:prstClr val="black"/>
                </a:solidFill>
                <a:latin typeface="Tahoma" pitchFamily="34" charset="0"/>
                <a:ea typeface="Tahoma" pitchFamily="34" charset="0"/>
                <a:cs typeface="Tahoma" pitchFamily="34" charset="0"/>
              </a:rPr>
              <a:t>basma tahtasına en yakın izden geride bir nokta </a:t>
            </a:r>
          </a:p>
          <a:p>
            <a:pPr lvl="0"/>
            <a:r>
              <a:rPr lang="tr-TR" altLang="tr-TR" sz="2200" dirty="0" smtClean="0">
                <a:solidFill>
                  <a:prstClr val="black"/>
                </a:solidFill>
                <a:latin typeface="Tahoma" pitchFamily="34" charset="0"/>
                <a:ea typeface="Tahoma" pitchFamily="34" charset="0"/>
                <a:cs typeface="Tahoma" pitchFamily="34" charset="0"/>
              </a:rPr>
              <a:t>ise </a:t>
            </a:r>
            <a:r>
              <a:rPr lang="tr-TR" altLang="tr-TR" sz="2200" dirty="0" smtClean="0">
                <a:solidFill>
                  <a:srgbClr val="FF0000"/>
                </a:solidFill>
                <a:latin typeface="Tahoma" pitchFamily="34" charset="0"/>
                <a:ea typeface="Tahoma" pitchFamily="34" charset="0"/>
                <a:cs typeface="Tahoma" pitchFamily="34" charset="0"/>
              </a:rPr>
              <a:t>atlayış geçersiz </a:t>
            </a:r>
            <a:r>
              <a:rPr lang="tr-TR" altLang="tr-TR" sz="2200" dirty="0" smtClean="0">
                <a:solidFill>
                  <a:prstClr val="black"/>
                </a:solidFill>
                <a:latin typeface="Tahoma" pitchFamily="34" charset="0"/>
                <a:ea typeface="Tahoma" pitchFamily="34" charset="0"/>
                <a:cs typeface="Tahoma" pitchFamily="34" charset="0"/>
              </a:rPr>
              <a:t>olacaktır.</a:t>
            </a:r>
          </a:p>
          <a:p>
            <a:pPr lvl="0"/>
            <a:r>
              <a:rPr lang="tr-TR" altLang="tr-TR" sz="2200" dirty="0" smtClean="0">
                <a:solidFill>
                  <a:prstClr val="black"/>
                </a:solidFill>
                <a:latin typeface="Tahoma" pitchFamily="34" charset="0"/>
                <a:ea typeface="Tahoma" pitchFamily="34" charset="0"/>
                <a:cs typeface="Tahoma" pitchFamily="34" charset="0"/>
              </a:rPr>
              <a:t>  </a:t>
            </a:r>
            <a:endParaRPr lang="tr-TR" sz="2200" dirty="0">
              <a:solidFill>
                <a:prstClr val="black"/>
              </a:solidFill>
            </a:endParaRPr>
          </a:p>
        </p:txBody>
      </p:sp>
      <p:cxnSp>
        <p:nvCxnSpPr>
          <p:cNvPr id="8" name="7 Düz Bağlayıcı"/>
          <p:cNvCxnSpPr/>
          <p:nvPr/>
        </p:nvCxnSpPr>
        <p:spPr>
          <a:xfrm flipV="1">
            <a:off x="8185354" y="3746090"/>
            <a:ext cx="737420" cy="221225"/>
          </a:xfrm>
          <a:prstGeom prst="line">
            <a:avLst/>
          </a:prstGeom>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987" name="Rectangle 4"/>
          <p:cNvSpPr>
            <a:spLocks noChangeArrowheads="1"/>
          </p:cNvSpPr>
          <p:nvPr/>
        </p:nvSpPr>
        <p:spPr bwMode="auto">
          <a:xfrm>
            <a:off x="0" y="10"/>
            <a:ext cx="12192000" cy="646331"/>
          </a:xfrm>
          <a:prstGeom prst="rect">
            <a:avLst/>
          </a:prstGeom>
          <a:noFill/>
          <a:ln w="9525">
            <a:noFill/>
            <a:miter lim="800000"/>
            <a:headEnd/>
            <a:tailEnd/>
          </a:ln>
        </p:spPr>
        <p:txBody>
          <a:bodyPr wrap="square">
            <a:spAutoFit/>
          </a:bodyPr>
          <a:lstStyle/>
          <a:p>
            <a:r>
              <a:rPr lang="tr-TR" altLang="tr-TR" sz="3600" dirty="0" smtClean="0">
                <a:solidFill>
                  <a:schemeClr val="bg1"/>
                </a:solidFill>
              </a:rPr>
              <a:t>                  ALAN </a:t>
            </a:r>
            <a:r>
              <a:rPr lang="tr-TR" altLang="tr-TR" sz="3600" dirty="0">
                <a:solidFill>
                  <a:schemeClr val="bg1"/>
                </a:solidFill>
              </a:rPr>
              <a:t>YARIŞMALARI – DİKEY </a:t>
            </a:r>
            <a:r>
              <a:rPr lang="tr-TR" altLang="tr-TR" sz="3600" dirty="0" smtClean="0">
                <a:solidFill>
                  <a:schemeClr val="bg1"/>
                </a:solidFill>
              </a:rPr>
              <a:t>ATLAMALAR </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989" name="Dikdörtgen 1"/>
          <p:cNvSpPr>
            <a:spLocks noChangeArrowheads="1"/>
          </p:cNvSpPr>
          <p:nvPr/>
        </p:nvSpPr>
        <p:spPr bwMode="auto">
          <a:xfrm>
            <a:off x="1639019" y="793755"/>
            <a:ext cx="10084672" cy="7448193"/>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181.8</a:t>
            </a:r>
          </a:p>
          <a:p>
            <a:endParaRPr lang="tr-TR" altLang="tr-TR" sz="2000" dirty="0" smtClean="0">
              <a:latin typeface="Tahoma" pitchFamily="34" charset="0"/>
              <a:cs typeface="Tahoma" pitchFamily="34" charset="0"/>
            </a:endParaRPr>
          </a:p>
          <a:p>
            <a:r>
              <a:rPr lang="tr-TR" altLang="tr-TR" sz="2000" dirty="0" smtClean="0">
                <a:latin typeface="Tahoma" pitchFamily="34" charset="0"/>
                <a:cs typeface="Tahoma" pitchFamily="34" charset="0"/>
              </a:rPr>
              <a:t>  </a:t>
            </a:r>
            <a:r>
              <a:rPr lang="tr-TR" altLang="tr-TR" sz="2200" dirty="0" smtClean="0">
                <a:latin typeface="Tahoma" pitchFamily="34" charset="0"/>
                <a:cs typeface="Tahoma" pitchFamily="34" charset="0"/>
              </a:rPr>
              <a:t>Sırıkla Atlama ve Yüksek Atlama yarışmaları sonunda ;</a:t>
            </a:r>
            <a:endParaRPr lang="tr-TR" altLang="tr-TR" sz="2200" dirty="0">
              <a:latin typeface="Tahoma" pitchFamily="34" charset="0"/>
              <a:cs typeface="Tahoma" pitchFamily="34" charset="0"/>
            </a:endParaRPr>
          </a:p>
          <a:p>
            <a:r>
              <a:rPr lang="tr-TR" altLang="tr-TR" sz="2200" dirty="0" smtClean="0">
                <a:latin typeface="Tahoma" pitchFamily="34" charset="0"/>
                <a:cs typeface="Tahoma" pitchFamily="34" charset="0"/>
              </a:rPr>
              <a:t>  Geçilen </a:t>
            </a:r>
            <a:r>
              <a:rPr lang="tr-TR" altLang="tr-TR" sz="2200" dirty="0">
                <a:latin typeface="Tahoma" pitchFamily="34" charset="0"/>
                <a:cs typeface="Tahoma" pitchFamily="34" charset="0"/>
              </a:rPr>
              <a:t>son </a:t>
            </a:r>
            <a:r>
              <a:rPr lang="tr-TR" altLang="tr-TR" sz="2200" dirty="0" smtClean="0">
                <a:latin typeface="Tahoma" pitchFamily="34" charset="0"/>
                <a:cs typeface="Tahoma" pitchFamily="34" charset="0"/>
              </a:rPr>
              <a:t>yükseklikte </a:t>
            </a:r>
            <a:r>
              <a:rPr lang="tr-TR" altLang="tr-TR" sz="2200" dirty="0">
                <a:solidFill>
                  <a:srgbClr val="FF0000"/>
                </a:solidFill>
                <a:latin typeface="Tahoma" pitchFamily="34" charset="0"/>
                <a:cs typeface="Tahoma" pitchFamily="34" charset="0"/>
              </a:rPr>
              <a:t>daha az </a:t>
            </a:r>
            <a:r>
              <a:rPr lang="tr-TR" altLang="tr-TR" sz="2200" dirty="0" smtClean="0">
                <a:solidFill>
                  <a:srgbClr val="FF0000"/>
                </a:solidFill>
                <a:latin typeface="Tahoma" pitchFamily="34" charset="0"/>
                <a:cs typeface="Tahoma" pitchFamily="34" charset="0"/>
              </a:rPr>
              <a:t>atlayış </a:t>
            </a:r>
            <a:r>
              <a:rPr lang="tr-TR" altLang="tr-TR" sz="2200" dirty="0">
                <a:latin typeface="Tahoma" pitchFamily="34" charset="0"/>
                <a:cs typeface="Tahoma" pitchFamily="34" charset="0"/>
              </a:rPr>
              <a:t>yapmış olan sporcu üst sırada yer </a:t>
            </a:r>
            <a:r>
              <a:rPr lang="tr-TR" altLang="tr-TR" sz="2200" dirty="0" smtClean="0">
                <a:latin typeface="Tahoma" pitchFamily="34" charset="0"/>
                <a:cs typeface="Tahoma" pitchFamily="34" charset="0"/>
              </a:rPr>
              <a:t>alacaktır.                        </a:t>
            </a:r>
            <a:r>
              <a:rPr lang="tr-TR" altLang="tr-TR" u="sng" dirty="0" smtClean="0">
                <a:solidFill>
                  <a:srgbClr val="0070C0"/>
                </a:solidFill>
                <a:latin typeface="Tahoma" pitchFamily="34" charset="0"/>
                <a:cs typeface="Tahoma" pitchFamily="34" charset="0"/>
              </a:rPr>
              <a:t>Sırıkla Atlamaya </a:t>
            </a:r>
            <a:r>
              <a:rPr lang="tr-TR" altLang="tr-TR" u="sng" dirty="0">
                <a:solidFill>
                  <a:srgbClr val="FF0000"/>
                </a:solidFill>
                <a:latin typeface="Tahoma" pitchFamily="34" charset="0"/>
                <a:cs typeface="Tahoma" pitchFamily="34" charset="0"/>
              </a:rPr>
              <a:t>ö</a:t>
            </a:r>
            <a:r>
              <a:rPr lang="tr-TR" altLang="tr-TR" u="sng" dirty="0" smtClean="0">
                <a:solidFill>
                  <a:srgbClr val="FF0000"/>
                </a:solidFill>
                <a:latin typeface="Tahoma" pitchFamily="34" charset="0"/>
                <a:cs typeface="Tahoma" pitchFamily="34" charset="0"/>
              </a:rPr>
              <a:t>rnek</a:t>
            </a:r>
          </a:p>
          <a:p>
            <a:pPr>
              <a:buFont typeface="Wingdings" pitchFamily="2" charset="2"/>
              <a:buChar char="Ø"/>
            </a:pPr>
            <a:endParaRPr lang="tr-TR" altLang="tr-TR" sz="1200" dirty="0">
              <a:latin typeface="Tahoma" pitchFamily="34" charset="0"/>
              <a:cs typeface="Tahoma" pitchFamily="34" charset="0"/>
            </a:endParaRPr>
          </a:p>
          <a:p>
            <a:pPr lvl="0">
              <a:spcBef>
                <a:spcPct val="50000"/>
              </a:spcBef>
            </a:pPr>
            <a:r>
              <a:rPr lang="tr-TR" altLang="tr-TR" sz="1200" dirty="0" smtClean="0">
                <a:latin typeface="Tahoma" pitchFamily="34" charset="0"/>
                <a:cs typeface="Tahoma" pitchFamily="34" charset="0"/>
              </a:rPr>
              <a:t>                                                                      </a:t>
            </a:r>
            <a:r>
              <a:rPr lang="tr-TR" altLang="tr-TR" sz="1200" b="1" u="sng" dirty="0">
                <a:latin typeface="Arial" charset="0"/>
              </a:rPr>
              <a:t>4.60</a:t>
            </a:r>
            <a:r>
              <a:rPr lang="tr-TR" altLang="tr-TR" sz="1200" b="1" dirty="0">
                <a:latin typeface="Arial" charset="0"/>
              </a:rPr>
              <a:t>      </a:t>
            </a:r>
            <a:r>
              <a:rPr lang="tr-TR" altLang="tr-TR" sz="1200" b="1" u="sng" dirty="0">
                <a:latin typeface="Arial" charset="0"/>
              </a:rPr>
              <a:t>4.70</a:t>
            </a:r>
            <a:r>
              <a:rPr lang="tr-TR" altLang="tr-TR" sz="1200" b="1" dirty="0">
                <a:latin typeface="Arial" charset="0"/>
              </a:rPr>
              <a:t>      </a:t>
            </a:r>
            <a:r>
              <a:rPr lang="tr-TR" altLang="tr-TR" sz="1200" b="1" u="sng" dirty="0">
                <a:latin typeface="Arial" charset="0"/>
              </a:rPr>
              <a:t>4.80</a:t>
            </a:r>
            <a:r>
              <a:rPr lang="tr-TR" altLang="tr-TR" sz="1200" b="1" dirty="0">
                <a:latin typeface="Arial" charset="0"/>
              </a:rPr>
              <a:t>      </a:t>
            </a:r>
            <a:r>
              <a:rPr lang="tr-TR" altLang="tr-TR" sz="1200" b="1" u="sng" dirty="0">
                <a:latin typeface="Arial" charset="0"/>
              </a:rPr>
              <a:t>4.90</a:t>
            </a:r>
          </a:p>
          <a:p>
            <a:pPr lvl="0">
              <a:spcBef>
                <a:spcPct val="50000"/>
              </a:spcBef>
            </a:pPr>
            <a:r>
              <a:rPr lang="tr-TR" altLang="tr-TR" sz="1200" b="1" dirty="0" smtClean="0">
                <a:latin typeface="Arial" charset="0"/>
              </a:rPr>
              <a:t>                                                                 A             0</a:t>
            </a:r>
            <a:r>
              <a:rPr lang="tr-TR" altLang="tr-TR" sz="1200" b="1" dirty="0">
                <a:latin typeface="Arial" charset="0"/>
              </a:rPr>
              <a:t>	    </a:t>
            </a:r>
            <a:r>
              <a:rPr lang="tr-TR" altLang="tr-TR" sz="1200" b="1" dirty="0" smtClean="0">
                <a:latin typeface="Arial" charset="0"/>
              </a:rPr>
              <a:t> 0           X0      XXX       2.</a:t>
            </a:r>
            <a:endParaRPr lang="tr-TR" altLang="tr-TR" sz="1200" b="1" dirty="0">
              <a:latin typeface="Arial" charset="0"/>
            </a:endParaRPr>
          </a:p>
          <a:p>
            <a:pPr lvl="0">
              <a:spcBef>
                <a:spcPct val="50000"/>
              </a:spcBef>
            </a:pPr>
            <a:r>
              <a:rPr lang="tr-TR" altLang="tr-TR" sz="1200" b="1" dirty="0" smtClean="0">
                <a:latin typeface="Arial" charset="0"/>
              </a:rPr>
              <a:t>                                                                 B             0</a:t>
            </a:r>
            <a:r>
              <a:rPr lang="tr-TR" altLang="tr-TR" sz="1200" b="1" dirty="0">
                <a:latin typeface="Arial" charset="0"/>
              </a:rPr>
              <a:t>	     </a:t>
            </a:r>
            <a:r>
              <a:rPr lang="tr-TR" altLang="tr-TR" sz="1200" b="1" dirty="0" smtClean="0">
                <a:latin typeface="Arial" charset="0"/>
              </a:rPr>
              <a:t>XX0       0        XXX</a:t>
            </a:r>
            <a:r>
              <a:rPr lang="tr-TR" altLang="tr-TR" sz="1200" b="1" dirty="0">
                <a:latin typeface="Arial" charset="0"/>
              </a:rPr>
              <a:t>	</a:t>
            </a:r>
            <a:r>
              <a:rPr lang="tr-TR" altLang="tr-TR" sz="1200" b="1" dirty="0" smtClean="0">
                <a:latin typeface="Arial" charset="0"/>
              </a:rPr>
              <a:t>1.</a:t>
            </a:r>
            <a:endParaRPr lang="tr-TR" altLang="tr-TR" sz="1200" b="1" dirty="0">
              <a:latin typeface="Arial" charset="0"/>
            </a:endParaRPr>
          </a:p>
          <a:p>
            <a:pPr lvl="0">
              <a:spcBef>
                <a:spcPct val="50000"/>
              </a:spcBef>
            </a:pPr>
            <a:r>
              <a:rPr lang="tr-TR" altLang="tr-TR" sz="1200" b="1" dirty="0" smtClean="0">
                <a:latin typeface="Arial" charset="0"/>
              </a:rPr>
              <a:t>                                                                 C             0	      –          XX0    XXX       3.</a:t>
            </a:r>
          </a:p>
          <a:p>
            <a:pPr lvl="0">
              <a:spcBef>
                <a:spcPct val="50000"/>
              </a:spcBef>
            </a:pPr>
            <a:r>
              <a:rPr lang="tr-TR" altLang="tr-TR" sz="1200" b="1" dirty="0">
                <a:latin typeface="Arial" charset="0"/>
              </a:rPr>
              <a:t>	</a:t>
            </a:r>
          </a:p>
          <a:p>
            <a:r>
              <a:rPr lang="tr-TR" altLang="tr-TR" dirty="0" smtClean="0">
                <a:latin typeface="Tahoma" pitchFamily="34" charset="0"/>
                <a:cs typeface="Tahoma" pitchFamily="34" charset="0"/>
              </a:rPr>
              <a:t>   </a:t>
            </a:r>
            <a:r>
              <a:rPr lang="tr-TR" altLang="tr-TR" sz="2200" dirty="0" smtClean="0">
                <a:latin typeface="Tahoma" pitchFamily="34" charset="0"/>
                <a:cs typeface="Tahoma" pitchFamily="34" charset="0"/>
              </a:rPr>
              <a:t>Bu şekilde </a:t>
            </a:r>
            <a:r>
              <a:rPr lang="tr-TR" altLang="tr-TR" sz="2200" dirty="0">
                <a:latin typeface="Tahoma" pitchFamily="34" charset="0"/>
                <a:cs typeface="Tahoma" pitchFamily="34" charset="0"/>
              </a:rPr>
              <a:t>beraberlik bozulmazsa, geçilen son yükseklik dahil yarışma boyunca en az </a:t>
            </a:r>
            <a:r>
              <a:rPr lang="tr-TR" altLang="tr-TR" sz="2200" dirty="0" smtClean="0">
                <a:latin typeface="Tahoma" pitchFamily="34" charset="0"/>
                <a:cs typeface="Tahoma" pitchFamily="34" charset="0"/>
              </a:rPr>
              <a:t>hata </a:t>
            </a:r>
            <a:r>
              <a:rPr lang="tr-TR" altLang="tr-TR" sz="2200" dirty="0" smtClean="0">
                <a:solidFill>
                  <a:srgbClr val="FF0000"/>
                </a:solidFill>
                <a:latin typeface="Tahoma" pitchFamily="34" charset="0"/>
                <a:cs typeface="Tahoma" pitchFamily="34" charset="0"/>
              </a:rPr>
              <a:t>(X) </a:t>
            </a:r>
            <a:r>
              <a:rPr lang="tr-TR" altLang="tr-TR" sz="2200" dirty="0">
                <a:latin typeface="Tahoma" pitchFamily="34" charset="0"/>
                <a:cs typeface="Tahoma" pitchFamily="34" charset="0"/>
              </a:rPr>
              <a:t>yapmış olan sporcu üst sırada yer alacaktır. </a:t>
            </a:r>
            <a:endParaRPr lang="tr-TR" altLang="tr-TR" sz="2200" dirty="0" smtClean="0">
              <a:latin typeface="Tahoma" pitchFamily="34" charset="0"/>
              <a:cs typeface="Tahoma" pitchFamily="34" charset="0"/>
            </a:endParaRPr>
          </a:p>
          <a:p>
            <a:r>
              <a:rPr lang="tr-TR" altLang="tr-TR" sz="2200" dirty="0">
                <a:solidFill>
                  <a:srgbClr val="0070C0"/>
                </a:solidFill>
                <a:latin typeface="Tahoma" pitchFamily="34" charset="0"/>
                <a:cs typeface="Tahoma" pitchFamily="34" charset="0"/>
              </a:rPr>
              <a:t> </a:t>
            </a:r>
            <a:r>
              <a:rPr lang="tr-TR" altLang="tr-TR" sz="2200" dirty="0" smtClean="0">
                <a:solidFill>
                  <a:srgbClr val="0070C0"/>
                </a:solidFill>
                <a:latin typeface="Tahoma" pitchFamily="34" charset="0"/>
                <a:cs typeface="Tahoma" pitchFamily="34" charset="0"/>
              </a:rPr>
              <a:t>                                     </a:t>
            </a:r>
            <a:r>
              <a:rPr lang="tr-TR" altLang="tr-TR" u="sng" dirty="0" smtClean="0">
                <a:solidFill>
                  <a:srgbClr val="0070C0"/>
                </a:solidFill>
                <a:latin typeface="Tahoma" pitchFamily="34" charset="0"/>
                <a:cs typeface="Tahoma" pitchFamily="34" charset="0"/>
              </a:rPr>
              <a:t>Sırıkla Atlamaya </a:t>
            </a:r>
            <a:r>
              <a:rPr lang="tr-TR" altLang="tr-TR" u="sng" dirty="0" smtClean="0">
                <a:solidFill>
                  <a:srgbClr val="FF0000"/>
                </a:solidFill>
                <a:latin typeface="Tahoma" pitchFamily="34" charset="0"/>
                <a:cs typeface="Tahoma" pitchFamily="34" charset="0"/>
              </a:rPr>
              <a:t>örnek</a:t>
            </a:r>
            <a:endParaRPr lang="tr-TR" altLang="tr-TR" u="sng" dirty="0">
              <a:solidFill>
                <a:srgbClr val="FF0000"/>
              </a:solidFill>
              <a:latin typeface="Tahoma" pitchFamily="34" charset="0"/>
              <a:cs typeface="Tahoma" pitchFamily="34" charset="0"/>
            </a:endParaRPr>
          </a:p>
          <a:p>
            <a:pPr lvl="0">
              <a:spcBef>
                <a:spcPct val="50000"/>
              </a:spcBef>
            </a:pPr>
            <a:r>
              <a:rPr lang="tr-TR" altLang="tr-TR" sz="1200" b="1" dirty="0" smtClean="0">
                <a:solidFill>
                  <a:srgbClr val="FFFF99"/>
                </a:solidFill>
                <a:latin typeface="Arial" charset="0"/>
              </a:rPr>
              <a:t>                             </a:t>
            </a:r>
            <a:r>
              <a:rPr lang="tr-TR" altLang="tr-TR" sz="1200" b="1" dirty="0" smtClean="0">
                <a:latin typeface="Arial" charset="0"/>
              </a:rPr>
              <a:t>                                                 </a:t>
            </a:r>
            <a:r>
              <a:rPr lang="tr-TR" altLang="tr-TR" sz="1200" b="1" u="sng" dirty="0" smtClean="0">
                <a:latin typeface="Arial" charset="0"/>
              </a:rPr>
              <a:t>4.60</a:t>
            </a:r>
            <a:r>
              <a:rPr lang="tr-TR" altLang="tr-TR" sz="1200" b="1" dirty="0" smtClean="0">
                <a:latin typeface="Arial" charset="0"/>
              </a:rPr>
              <a:t>      </a:t>
            </a:r>
            <a:r>
              <a:rPr lang="tr-TR" altLang="tr-TR" sz="1200" b="1" u="sng" dirty="0" smtClean="0">
                <a:latin typeface="Arial" charset="0"/>
              </a:rPr>
              <a:t>4.70</a:t>
            </a:r>
            <a:r>
              <a:rPr lang="tr-TR" altLang="tr-TR" sz="1200" b="1" dirty="0" smtClean="0">
                <a:latin typeface="Arial" charset="0"/>
              </a:rPr>
              <a:t>      </a:t>
            </a:r>
            <a:r>
              <a:rPr lang="tr-TR" altLang="tr-TR" sz="1200" b="1" u="sng" dirty="0" smtClean="0">
                <a:latin typeface="Arial" charset="0"/>
              </a:rPr>
              <a:t>4.80</a:t>
            </a:r>
            <a:r>
              <a:rPr lang="tr-TR" altLang="tr-TR" sz="1200" b="1" dirty="0" smtClean="0">
                <a:latin typeface="Arial" charset="0"/>
              </a:rPr>
              <a:t>      </a:t>
            </a:r>
            <a:r>
              <a:rPr lang="tr-TR" altLang="tr-TR" sz="1200" b="1" u="sng" dirty="0" smtClean="0">
                <a:latin typeface="Arial" charset="0"/>
              </a:rPr>
              <a:t>4.90 </a:t>
            </a:r>
            <a:r>
              <a:rPr lang="tr-TR" altLang="tr-TR" sz="1200" b="1" dirty="0" smtClean="0">
                <a:latin typeface="Arial" charset="0"/>
              </a:rPr>
              <a:t>   </a:t>
            </a:r>
            <a:r>
              <a:rPr lang="tr-TR" altLang="tr-TR" sz="1200" b="1" u="sng" dirty="0" smtClean="0">
                <a:latin typeface="Arial" charset="0"/>
              </a:rPr>
              <a:t>Hata sayısı  </a:t>
            </a:r>
            <a:r>
              <a:rPr lang="tr-TR" altLang="tr-TR" sz="1200" b="1" dirty="0" smtClean="0">
                <a:latin typeface="Arial" charset="0"/>
              </a:rPr>
              <a:t>   </a:t>
            </a:r>
            <a:r>
              <a:rPr lang="tr-TR" altLang="tr-TR" sz="1200" b="1" u="sng" dirty="0" smtClean="0">
                <a:latin typeface="Arial" charset="0"/>
              </a:rPr>
              <a:t>Sıralama</a:t>
            </a:r>
            <a:endParaRPr lang="tr-TR" altLang="tr-TR" sz="1200" b="1" u="sng" dirty="0">
              <a:latin typeface="Arial" charset="0"/>
            </a:endParaRPr>
          </a:p>
          <a:p>
            <a:pPr lvl="0">
              <a:spcBef>
                <a:spcPct val="50000"/>
              </a:spcBef>
            </a:pPr>
            <a:r>
              <a:rPr lang="tr-TR" altLang="tr-TR" sz="1200" b="1" dirty="0" smtClean="0">
                <a:latin typeface="Arial" charset="0"/>
              </a:rPr>
              <a:t>                                                                  A            X0</a:t>
            </a:r>
            <a:r>
              <a:rPr lang="tr-TR" altLang="tr-TR" sz="1200" b="1" dirty="0">
                <a:latin typeface="Arial" charset="0"/>
              </a:rPr>
              <a:t>	     </a:t>
            </a:r>
            <a:r>
              <a:rPr lang="tr-TR" altLang="tr-TR" sz="1200" b="1" dirty="0" smtClean="0">
                <a:latin typeface="Arial" charset="0"/>
              </a:rPr>
              <a:t> X0        </a:t>
            </a:r>
            <a:r>
              <a:rPr lang="tr-TR" altLang="tr-TR" sz="1200" b="1" dirty="0" err="1" smtClean="0">
                <a:latin typeface="Arial" charset="0"/>
              </a:rPr>
              <a:t>X0</a:t>
            </a:r>
            <a:r>
              <a:rPr lang="tr-TR" altLang="tr-TR" sz="1200" b="1" dirty="0" smtClean="0">
                <a:latin typeface="Arial" charset="0"/>
              </a:rPr>
              <a:t>         XXX        (3)                   3.</a:t>
            </a:r>
            <a:r>
              <a:rPr lang="tr-TR" altLang="tr-TR" sz="1200" b="1" dirty="0">
                <a:latin typeface="Arial" charset="0"/>
              </a:rPr>
              <a:t>	</a:t>
            </a:r>
          </a:p>
          <a:p>
            <a:pPr lvl="0">
              <a:spcBef>
                <a:spcPct val="50000"/>
              </a:spcBef>
            </a:pPr>
            <a:r>
              <a:rPr lang="tr-TR" altLang="tr-TR" sz="1200" b="1" dirty="0" smtClean="0">
                <a:latin typeface="Arial" charset="0"/>
              </a:rPr>
              <a:t>                                                                  </a:t>
            </a:r>
            <a:r>
              <a:rPr lang="tr-TR" altLang="tr-TR" sz="1200" b="1" smtClean="0">
                <a:latin typeface="Arial" charset="0"/>
              </a:rPr>
              <a:t>B            Xx0    </a:t>
            </a:r>
            <a:r>
              <a:rPr lang="tr-TR" altLang="tr-TR" sz="1200" b="1" dirty="0" smtClean="0">
                <a:latin typeface="Arial" charset="0"/>
              </a:rPr>
              <a:t>X0        X0         </a:t>
            </a:r>
            <a:r>
              <a:rPr lang="tr-TR" altLang="tr-TR" sz="1200" b="1" smtClean="0">
                <a:latin typeface="Arial" charset="0"/>
              </a:rPr>
              <a:t>XXX        (4)                   </a:t>
            </a:r>
            <a:r>
              <a:rPr lang="tr-TR" altLang="tr-TR" sz="1200" b="1" dirty="0" smtClean="0">
                <a:latin typeface="Arial" charset="0"/>
              </a:rPr>
              <a:t>4</a:t>
            </a:r>
            <a:r>
              <a:rPr lang="tr-TR" altLang="tr-TR" sz="1200" b="1" smtClean="0">
                <a:latin typeface="Arial" charset="0"/>
              </a:rPr>
              <a:t>.</a:t>
            </a:r>
            <a:r>
              <a:rPr lang="tr-TR" altLang="tr-TR" sz="1200" b="1" dirty="0">
                <a:latin typeface="Arial" charset="0"/>
              </a:rPr>
              <a:t>	</a:t>
            </a:r>
          </a:p>
          <a:p>
            <a:pPr lvl="0">
              <a:spcBef>
                <a:spcPct val="50000"/>
              </a:spcBef>
            </a:pPr>
            <a:r>
              <a:rPr lang="tr-TR" altLang="tr-TR" sz="1200" b="1" dirty="0" smtClean="0">
                <a:latin typeface="Arial" charset="0"/>
              </a:rPr>
              <a:t>                                                                  C            0</a:t>
            </a:r>
            <a:r>
              <a:rPr lang="tr-TR" altLang="tr-TR" sz="1200" b="1" dirty="0">
                <a:latin typeface="Arial" charset="0"/>
              </a:rPr>
              <a:t>	     </a:t>
            </a:r>
            <a:r>
              <a:rPr lang="tr-TR" altLang="tr-TR" sz="1200" b="1" dirty="0" smtClean="0">
                <a:latin typeface="Arial" charset="0"/>
              </a:rPr>
              <a:t> X0        </a:t>
            </a:r>
            <a:r>
              <a:rPr lang="tr-TR" altLang="tr-TR" sz="1200" b="1" dirty="0" err="1" smtClean="0">
                <a:latin typeface="Arial" charset="0"/>
              </a:rPr>
              <a:t>X0</a:t>
            </a:r>
            <a:r>
              <a:rPr lang="tr-TR" altLang="tr-TR" sz="1200" b="1" dirty="0" smtClean="0">
                <a:latin typeface="Arial" charset="0"/>
              </a:rPr>
              <a:t>         XXX        (2)                   2.</a:t>
            </a:r>
            <a:endParaRPr lang="tr-TR" altLang="tr-TR" sz="1200" b="1" dirty="0">
              <a:latin typeface="Arial" charset="0"/>
            </a:endParaRPr>
          </a:p>
          <a:p>
            <a:pPr lvl="0">
              <a:spcBef>
                <a:spcPct val="50000"/>
              </a:spcBef>
            </a:pPr>
            <a:r>
              <a:rPr lang="tr-TR" altLang="tr-TR" sz="1200" b="1" dirty="0" smtClean="0">
                <a:latin typeface="Arial" charset="0"/>
              </a:rPr>
              <a:t>                                                                  D            </a:t>
            </a:r>
            <a:r>
              <a:rPr lang="tr-TR" altLang="tr-TR" sz="1200" b="1" dirty="0">
                <a:latin typeface="Arial" charset="0"/>
              </a:rPr>
              <a:t>–  	  </a:t>
            </a:r>
            <a:r>
              <a:rPr lang="tr-TR" altLang="tr-TR" sz="1200" b="1" dirty="0" smtClean="0">
                <a:latin typeface="Arial" charset="0"/>
              </a:rPr>
              <a:t>    –          X0          XXX        (1)                   1.</a:t>
            </a:r>
            <a:endParaRPr lang="tr-TR" altLang="tr-TR" sz="1200" b="1" dirty="0">
              <a:latin typeface="Arial" charset="0"/>
            </a:endParaRPr>
          </a:p>
          <a:p>
            <a:r>
              <a:rPr lang="tr-TR" altLang="tr-TR" dirty="0">
                <a:latin typeface="Tahoma" pitchFamily="34" charset="0"/>
                <a:cs typeface="Tahoma" pitchFamily="34" charset="0"/>
              </a:rPr>
              <a:t> </a:t>
            </a:r>
            <a:r>
              <a:rPr lang="tr-TR" altLang="tr-TR" dirty="0" smtClean="0">
                <a:latin typeface="Tahoma" pitchFamily="34" charset="0"/>
                <a:cs typeface="Tahoma" pitchFamily="34" charset="0"/>
              </a:rPr>
              <a:t>   </a:t>
            </a:r>
            <a:endParaRPr lang="tr-TR" altLang="tr-TR" sz="2200" dirty="0">
              <a:latin typeface="Tahoma" pitchFamily="34" charset="0"/>
              <a:cs typeface="Tahoma" pitchFamily="34" charset="0"/>
            </a:endParaRPr>
          </a:p>
          <a:p>
            <a:pPr>
              <a:buFont typeface="Wingdings" pitchFamily="2" charset="2"/>
              <a:buChar char="Ø"/>
            </a:pPr>
            <a:endParaRPr lang="tr-TR" altLang="tr-TR" sz="2200" dirty="0"/>
          </a:p>
          <a:p>
            <a:pPr eaLnBrk="1" hangingPunct="1"/>
            <a:endParaRPr lang="tr-TR" altLang="tr-TR" sz="2200" b="1" u="sng" dirty="0">
              <a:latin typeface="Tahoma" pitchFamily="34" charset="0"/>
              <a:cs typeface="Tahoma" pitchFamily="34" charset="0"/>
            </a:endParaRPr>
          </a:p>
          <a:p>
            <a:pPr eaLnBrk="1" hangingPunct="1"/>
            <a:endParaRPr lang="tr-TR" altLang="tr-TR" sz="2200" b="1" u="sng" dirty="0">
              <a:latin typeface="Tahoma" pitchFamily="34" charset="0"/>
              <a:cs typeface="Tahoma" pitchFamily="34" charset="0"/>
            </a:endParaRPr>
          </a:p>
          <a:p>
            <a:pPr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987" name="Rectangle 4"/>
          <p:cNvSpPr>
            <a:spLocks noChangeArrowheads="1"/>
          </p:cNvSpPr>
          <p:nvPr/>
        </p:nvSpPr>
        <p:spPr bwMode="auto">
          <a:xfrm>
            <a:off x="0" y="10"/>
            <a:ext cx="11887200" cy="646331"/>
          </a:xfrm>
          <a:prstGeom prst="rect">
            <a:avLst/>
          </a:prstGeom>
          <a:noFill/>
          <a:ln w="9525">
            <a:noFill/>
            <a:miter lim="800000"/>
            <a:headEnd/>
            <a:tailEnd/>
          </a:ln>
        </p:spPr>
        <p:txBody>
          <a:bodyPr wrap="square">
            <a:spAutoFit/>
          </a:bodyPr>
          <a:lstStyle/>
          <a:p>
            <a:r>
              <a:rPr lang="tr-TR" altLang="tr-TR" sz="3600" dirty="0" smtClean="0">
                <a:solidFill>
                  <a:schemeClr val="bg1"/>
                </a:solidFill>
              </a:rPr>
              <a:t>   ALAN </a:t>
            </a:r>
            <a:r>
              <a:rPr lang="tr-TR" altLang="tr-TR" sz="3600" dirty="0">
                <a:solidFill>
                  <a:schemeClr val="bg1"/>
                </a:solidFill>
              </a:rPr>
              <a:t>YARIŞMALARI – DİKEY ATLAMALARDA </a:t>
            </a:r>
            <a:r>
              <a:rPr lang="tr-TR" altLang="tr-TR" sz="3600" dirty="0" smtClean="0">
                <a:solidFill>
                  <a:schemeClr val="bg1"/>
                </a:solidFill>
              </a:rPr>
              <a:t>BERABERLİKLER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989" name="Dikdörtgen 1"/>
          <p:cNvSpPr>
            <a:spLocks noChangeArrowheads="1"/>
          </p:cNvSpPr>
          <p:nvPr/>
        </p:nvSpPr>
        <p:spPr bwMode="auto">
          <a:xfrm>
            <a:off x="1704813" y="688980"/>
            <a:ext cx="10487187" cy="5909310"/>
          </a:xfrm>
          <a:prstGeom prst="rect">
            <a:avLst/>
          </a:prstGeom>
          <a:noFill/>
          <a:ln w="9525">
            <a:noFill/>
            <a:miter lim="800000"/>
            <a:headEnd/>
            <a:tailEnd/>
          </a:ln>
        </p:spPr>
        <p:txBody>
          <a:bodyPr wrap="square">
            <a:spAutoFit/>
          </a:bodyPr>
          <a:lstStyle/>
          <a:p>
            <a:pPr lvl="0"/>
            <a:r>
              <a:rPr lang="tr-TR" altLang="tr-TR" dirty="0" smtClean="0">
                <a:solidFill>
                  <a:prstClr val="black"/>
                </a:solidFill>
                <a:latin typeface="Tahoma" pitchFamily="34" charset="0"/>
                <a:cs typeface="Tahoma" pitchFamily="34" charset="0"/>
              </a:rPr>
              <a:t>  Beraberlik </a:t>
            </a:r>
            <a:r>
              <a:rPr lang="tr-TR" altLang="tr-TR" dirty="0">
                <a:solidFill>
                  <a:prstClr val="black"/>
                </a:solidFill>
                <a:latin typeface="Tahoma" pitchFamily="34" charset="0"/>
                <a:cs typeface="Tahoma" pitchFamily="34" charset="0"/>
              </a:rPr>
              <a:t>yine bozulmazsa, birincilik hariç, berabere kalan sporcular aynı sırayı paylaşacaklardır. </a:t>
            </a:r>
            <a:r>
              <a:rPr lang="tr-TR" altLang="tr-TR" dirty="0" smtClean="0">
                <a:solidFill>
                  <a:prstClr val="black"/>
                </a:solidFill>
                <a:latin typeface="Tahoma" pitchFamily="34" charset="0"/>
                <a:cs typeface="Tahoma" pitchFamily="34" charset="0"/>
              </a:rPr>
              <a:t>Beraberlik </a:t>
            </a:r>
            <a:r>
              <a:rPr lang="tr-TR" altLang="tr-TR" dirty="0">
                <a:solidFill>
                  <a:prstClr val="black"/>
                </a:solidFill>
                <a:latin typeface="Tahoma" pitchFamily="34" charset="0"/>
                <a:cs typeface="Tahoma" pitchFamily="34" charset="0"/>
              </a:rPr>
              <a:t>birinci sıradaysa, yarışmanın teknik kurallarında belirtilmediği veya yarışma öncesinde Teknik Delege veya Teknik Delege olmadığı durumda Başhakem tarafından aksi kararlaştırılmamışsa </a:t>
            </a:r>
            <a:r>
              <a:rPr lang="tr-TR" altLang="tr-TR" dirty="0" smtClean="0">
                <a:solidFill>
                  <a:prstClr val="black"/>
                </a:solidFill>
                <a:latin typeface="Tahoma" pitchFamily="34" charset="0"/>
                <a:cs typeface="Tahoma" pitchFamily="34" charset="0"/>
              </a:rPr>
              <a:t>      Baraj Atlayışları yapılacaktır</a:t>
            </a:r>
            <a:r>
              <a:rPr lang="tr-TR" altLang="tr-TR" dirty="0">
                <a:solidFill>
                  <a:prstClr val="black"/>
                </a:solidFill>
                <a:latin typeface="Tahoma" pitchFamily="34" charset="0"/>
                <a:cs typeface="Tahoma" pitchFamily="34" charset="0"/>
              </a:rPr>
              <a:t>. </a:t>
            </a:r>
            <a:r>
              <a:rPr lang="tr-TR" altLang="tr-TR" sz="2800" b="1" dirty="0">
                <a:solidFill>
                  <a:srgbClr val="FFFF99"/>
                </a:solidFill>
                <a:latin typeface="Arial" charset="0"/>
              </a:rPr>
              <a:t> </a:t>
            </a:r>
            <a:r>
              <a:rPr lang="tr-TR" altLang="tr-TR" sz="2800" b="1" dirty="0" smtClean="0">
                <a:solidFill>
                  <a:srgbClr val="FFFF99"/>
                </a:solidFill>
                <a:latin typeface="Arial" charset="0"/>
              </a:rPr>
              <a:t>       </a:t>
            </a:r>
            <a:r>
              <a:rPr lang="tr-TR" altLang="tr-TR" sz="1400" dirty="0" smtClean="0">
                <a:solidFill>
                  <a:srgbClr val="FF0000"/>
                </a:solidFill>
                <a:latin typeface="Arial" charset="0"/>
              </a:rPr>
              <a:t>Sırıkla Atlama Sonucu                          Sıralama ve Derece</a:t>
            </a:r>
          </a:p>
          <a:p>
            <a:pPr lvl="0">
              <a:spcBef>
                <a:spcPct val="50000"/>
              </a:spcBef>
            </a:pPr>
            <a:r>
              <a:rPr lang="tr-TR" altLang="tr-TR" sz="1400" dirty="0">
                <a:latin typeface="Arial" charset="0"/>
              </a:rPr>
              <a:t> </a:t>
            </a:r>
            <a:r>
              <a:rPr lang="tr-TR" altLang="tr-TR" sz="1400" dirty="0" smtClean="0">
                <a:latin typeface="Arial" charset="0"/>
              </a:rPr>
              <a:t>                                                            </a:t>
            </a:r>
            <a:r>
              <a:rPr lang="tr-TR" altLang="tr-TR" sz="1600" u="sng" dirty="0" smtClean="0">
                <a:latin typeface="Arial" charset="0"/>
              </a:rPr>
              <a:t>4.60</a:t>
            </a:r>
            <a:r>
              <a:rPr lang="tr-TR" altLang="tr-TR" sz="1600" dirty="0" smtClean="0">
                <a:latin typeface="Arial" charset="0"/>
              </a:rPr>
              <a:t>      </a:t>
            </a:r>
            <a:r>
              <a:rPr lang="tr-TR" altLang="tr-TR" sz="1600" u="sng" dirty="0">
                <a:latin typeface="Arial" charset="0"/>
              </a:rPr>
              <a:t>4.70</a:t>
            </a:r>
            <a:r>
              <a:rPr lang="tr-TR" altLang="tr-TR" sz="1600" dirty="0">
                <a:latin typeface="Arial" charset="0"/>
              </a:rPr>
              <a:t>      </a:t>
            </a:r>
            <a:r>
              <a:rPr lang="tr-TR" altLang="tr-TR" sz="1600" u="sng" dirty="0">
                <a:latin typeface="Arial" charset="0"/>
              </a:rPr>
              <a:t>4.80</a:t>
            </a:r>
            <a:r>
              <a:rPr lang="tr-TR" altLang="tr-TR" sz="1600" dirty="0">
                <a:latin typeface="Arial" charset="0"/>
              </a:rPr>
              <a:t>      </a:t>
            </a:r>
            <a:r>
              <a:rPr lang="tr-TR" altLang="tr-TR" sz="1600" u="sng" dirty="0" smtClean="0">
                <a:latin typeface="Arial" charset="0"/>
              </a:rPr>
              <a:t>4.90 </a:t>
            </a:r>
            <a:r>
              <a:rPr lang="tr-TR" altLang="tr-TR" sz="1600" dirty="0" smtClean="0">
                <a:latin typeface="Arial" charset="0"/>
              </a:rPr>
              <a:t>    </a:t>
            </a:r>
            <a:r>
              <a:rPr lang="tr-TR" altLang="tr-TR" sz="1600" u="sng" dirty="0" smtClean="0">
                <a:latin typeface="Arial" charset="0"/>
              </a:rPr>
              <a:t>5.00  </a:t>
            </a:r>
            <a:r>
              <a:rPr lang="tr-TR" altLang="tr-TR" sz="1600" dirty="0" smtClean="0">
                <a:latin typeface="Arial" charset="0"/>
              </a:rPr>
              <a:t>            </a:t>
            </a:r>
            <a:r>
              <a:rPr lang="tr-TR" altLang="tr-TR" sz="1600" u="sng" dirty="0" smtClean="0">
                <a:latin typeface="Arial" charset="0"/>
              </a:rPr>
              <a:t>DERECE </a:t>
            </a:r>
            <a:r>
              <a:rPr lang="tr-TR" altLang="tr-TR" sz="1600" dirty="0" smtClean="0">
                <a:latin typeface="Arial" charset="0"/>
              </a:rPr>
              <a:t>      </a:t>
            </a:r>
            <a:r>
              <a:rPr lang="tr-TR" altLang="tr-TR" sz="2800" b="1" dirty="0" smtClean="0">
                <a:solidFill>
                  <a:srgbClr val="FFFF99"/>
                </a:solidFill>
                <a:latin typeface="Arial" charset="0"/>
              </a:rPr>
              <a:t> </a:t>
            </a:r>
            <a:endParaRPr lang="tr-TR" altLang="tr-TR" sz="1600" u="sng" dirty="0" smtClean="0">
              <a:solidFill>
                <a:prstClr val="black"/>
              </a:solidFill>
              <a:latin typeface="Arial" charset="0"/>
            </a:endParaRPr>
          </a:p>
          <a:p>
            <a:pPr lvl="0">
              <a:spcBef>
                <a:spcPct val="50000"/>
              </a:spcBef>
            </a:pPr>
            <a:r>
              <a:rPr lang="tr-TR" altLang="tr-TR" sz="1600" dirty="0" smtClean="0">
                <a:solidFill>
                  <a:prstClr val="black"/>
                </a:solidFill>
                <a:latin typeface="Arial" charset="0"/>
              </a:rPr>
              <a:t>                                             A	     X0	  X0         </a:t>
            </a:r>
            <a:r>
              <a:rPr lang="tr-TR" altLang="tr-TR" sz="1600" dirty="0" err="1" smtClean="0">
                <a:solidFill>
                  <a:prstClr val="black"/>
                </a:solidFill>
                <a:latin typeface="Arial" charset="0"/>
              </a:rPr>
              <a:t>X0</a:t>
            </a:r>
            <a:r>
              <a:rPr lang="tr-TR" altLang="tr-TR" sz="1600" dirty="0" smtClean="0">
                <a:solidFill>
                  <a:prstClr val="black"/>
                </a:solidFill>
                <a:latin typeface="Arial" charset="0"/>
              </a:rPr>
              <a:t>        XXX                 =  1.     4.80 </a:t>
            </a:r>
          </a:p>
          <a:p>
            <a:pPr lvl="0">
              <a:spcBef>
                <a:spcPct val="50000"/>
              </a:spcBef>
            </a:pPr>
            <a:r>
              <a:rPr lang="tr-TR" altLang="tr-TR" sz="1600" dirty="0" smtClean="0">
                <a:solidFill>
                  <a:prstClr val="black"/>
                </a:solidFill>
                <a:latin typeface="Arial" charset="0"/>
              </a:rPr>
              <a:t>                                             </a:t>
            </a:r>
            <a:r>
              <a:rPr lang="tr-TR" altLang="tr-TR" sz="1600" dirty="0">
                <a:solidFill>
                  <a:prstClr val="black"/>
                </a:solidFill>
                <a:latin typeface="Arial" charset="0"/>
              </a:rPr>
              <a:t>B      0	  XX0       X0        </a:t>
            </a:r>
            <a:r>
              <a:rPr lang="tr-TR" altLang="tr-TR" sz="1600" dirty="0" smtClean="0">
                <a:solidFill>
                  <a:prstClr val="black"/>
                </a:solidFill>
                <a:latin typeface="Arial" charset="0"/>
              </a:rPr>
              <a:t>-         XXX       =  1.     4.80  </a:t>
            </a:r>
          </a:p>
          <a:p>
            <a:pPr lvl="0">
              <a:spcBef>
                <a:spcPts val="600"/>
              </a:spcBef>
            </a:pPr>
            <a:r>
              <a:rPr lang="tr-TR" altLang="tr-TR" dirty="0" smtClean="0">
                <a:solidFill>
                  <a:prstClr val="black"/>
                </a:solidFill>
                <a:latin typeface="Arial" charset="0"/>
              </a:rPr>
              <a:t>  Birinciliği tespit için yapılacak baraj atlayışları başarısız ilk yükseklikten başlayacak ve sporcular 1’er hak kullanacaklardır. Sporcular atlayışta başarılı olurlarsa çıta </a:t>
            </a:r>
            <a:r>
              <a:rPr lang="tr-TR" altLang="tr-TR" u="sng" dirty="0" smtClean="0">
                <a:solidFill>
                  <a:srgbClr val="0070C0"/>
                </a:solidFill>
                <a:latin typeface="Arial" charset="0"/>
              </a:rPr>
              <a:t>sırıkta 5 cm. yükseltilecek</a:t>
            </a:r>
            <a:r>
              <a:rPr lang="tr-TR" altLang="tr-TR" dirty="0" smtClean="0">
                <a:solidFill>
                  <a:prstClr val="black"/>
                </a:solidFill>
                <a:latin typeface="Arial" charset="0"/>
              </a:rPr>
              <a:t>, başarısız olurlarsa çıta 5 cm. düşürülecektir. </a:t>
            </a:r>
            <a:r>
              <a:rPr lang="tr-TR" altLang="tr-TR" u="sng" dirty="0" smtClean="0">
                <a:solidFill>
                  <a:srgbClr val="0070C0"/>
                </a:solidFill>
                <a:latin typeface="Arial" charset="0"/>
              </a:rPr>
              <a:t>Yüksekte bu uygulama 2 cm.’</a:t>
            </a:r>
            <a:r>
              <a:rPr lang="tr-TR" altLang="tr-TR" u="sng" dirty="0" err="1" smtClean="0">
                <a:solidFill>
                  <a:srgbClr val="0070C0"/>
                </a:solidFill>
                <a:latin typeface="Arial" charset="0"/>
              </a:rPr>
              <a:t>dir</a:t>
            </a:r>
            <a:r>
              <a:rPr lang="tr-TR" altLang="tr-TR" u="sng" dirty="0" smtClean="0">
                <a:solidFill>
                  <a:srgbClr val="0070C0"/>
                </a:solidFill>
                <a:latin typeface="Arial" charset="0"/>
              </a:rPr>
              <a:t>.</a:t>
            </a:r>
            <a:r>
              <a:rPr lang="tr-TR" altLang="tr-TR" dirty="0" smtClean="0">
                <a:solidFill>
                  <a:srgbClr val="0070C0"/>
                </a:solidFill>
                <a:latin typeface="Arial" charset="0"/>
              </a:rPr>
              <a:t> </a:t>
            </a:r>
            <a:r>
              <a:rPr lang="tr-TR" altLang="tr-TR" dirty="0" smtClean="0">
                <a:solidFill>
                  <a:prstClr val="black"/>
                </a:solidFill>
                <a:latin typeface="Arial" charset="0"/>
              </a:rPr>
              <a:t>            </a:t>
            </a:r>
            <a:r>
              <a:rPr lang="tr-TR" altLang="tr-TR" sz="1500" dirty="0" smtClean="0">
                <a:solidFill>
                  <a:srgbClr val="FF0000"/>
                </a:solidFill>
                <a:latin typeface="Arial" charset="0"/>
              </a:rPr>
              <a:t>Baraj Atlayışları</a:t>
            </a:r>
            <a:endParaRPr lang="tr-TR" altLang="tr-TR" sz="1500" dirty="0">
              <a:solidFill>
                <a:srgbClr val="FF0000"/>
              </a:solidFill>
              <a:latin typeface="Arial" charset="0"/>
            </a:endParaRPr>
          </a:p>
          <a:p>
            <a:pPr lvl="0">
              <a:spcBef>
                <a:spcPts val="600"/>
              </a:spcBef>
            </a:pPr>
            <a:r>
              <a:rPr lang="tr-TR" altLang="tr-TR" sz="1400" dirty="0" smtClean="0">
                <a:solidFill>
                  <a:prstClr val="black"/>
                </a:solidFill>
                <a:latin typeface="Arial" charset="0"/>
              </a:rPr>
              <a:t>                                                                       </a:t>
            </a:r>
            <a:r>
              <a:rPr lang="tr-TR" altLang="tr-TR" sz="1500" dirty="0" smtClean="0">
                <a:solidFill>
                  <a:srgbClr val="FF0000"/>
                </a:solidFill>
                <a:latin typeface="Arial" charset="0"/>
              </a:rPr>
              <a:t>Baraj Atlayışları                                            </a:t>
            </a:r>
            <a:r>
              <a:rPr lang="tr-TR" altLang="tr-TR" sz="1600" dirty="0" smtClean="0">
                <a:solidFill>
                  <a:srgbClr val="FF0000"/>
                </a:solidFill>
                <a:latin typeface="Arial" charset="0"/>
              </a:rPr>
              <a:t>Sonunda Sıralama ve Derece</a:t>
            </a:r>
            <a:endParaRPr lang="tr-TR" altLang="tr-TR" sz="1600" dirty="0">
              <a:solidFill>
                <a:srgbClr val="FF0000"/>
              </a:solidFill>
              <a:latin typeface="Arial" charset="0"/>
            </a:endParaRPr>
          </a:p>
          <a:p>
            <a:pPr lvl="0">
              <a:spcBef>
                <a:spcPct val="50000"/>
              </a:spcBef>
            </a:pPr>
            <a:r>
              <a:rPr lang="tr-TR" altLang="tr-TR" sz="1600" dirty="0">
                <a:solidFill>
                  <a:prstClr val="black"/>
                </a:solidFill>
                <a:latin typeface="Arial" charset="0"/>
              </a:rPr>
              <a:t> </a:t>
            </a:r>
            <a:r>
              <a:rPr lang="tr-TR" altLang="tr-TR" sz="1600" dirty="0" smtClean="0">
                <a:solidFill>
                  <a:prstClr val="black"/>
                </a:solidFill>
                <a:latin typeface="Arial" charset="0"/>
              </a:rPr>
              <a:t>                                                    </a:t>
            </a:r>
            <a:r>
              <a:rPr lang="tr-TR" altLang="tr-TR" sz="1600" u="sng" dirty="0" smtClean="0">
                <a:solidFill>
                  <a:prstClr val="black"/>
                </a:solidFill>
                <a:latin typeface="Arial" charset="0"/>
              </a:rPr>
              <a:t>4.90</a:t>
            </a:r>
            <a:r>
              <a:rPr lang="tr-TR" altLang="tr-TR" sz="1600" dirty="0" smtClean="0">
                <a:solidFill>
                  <a:prstClr val="black"/>
                </a:solidFill>
                <a:latin typeface="Arial" charset="0"/>
              </a:rPr>
              <a:t>      </a:t>
            </a:r>
            <a:r>
              <a:rPr lang="tr-TR" altLang="tr-TR" sz="1600" u="sng" dirty="0" smtClean="0">
                <a:solidFill>
                  <a:prstClr val="black"/>
                </a:solidFill>
                <a:latin typeface="Arial" charset="0"/>
              </a:rPr>
              <a:t>4.85</a:t>
            </a:r>
            <a:r>
              <a:rPr lang="tr-TR" altLang="tr-TR" sz="1600" dirty="0" smtClean="0">
                <a:solidFill>
                  <a:prstClr val="black"/>
                </a:solidFill>
                <a:latin typeface="Arial" charset="0"/>
              </a:rPr>
              <a:t>      </a:t>
            </a:r>
            <a:r>
              <a:rPr lang="tr-TR" altLang="tr-TR" sz="1600" u="sng" dirty="0" smtClean="0">
                <a:solidFill>
                  <a:prstClr val="black"/>
                </a:solidFill>
                <a:latin typeface="Arial" charset="0"/>
              </a:rPr>
              <a:t>4.90</a:t>
            </a:r>
            <a:r>
              <a:rPr lang="tr-TR" altLang="tr-TR" sz="1600" dirty="0" smtClean="0">
                <a:solidFill>
                  <a:prstClr val="black"/>
                </a:solidFill>
                <a:latin typeface="Arial" charset="0"/>
              </a:rPr>
              <a:t>      </a:t>
            </a:r>
            <a:r>
              <a:rPr lang="tr-TR" altLang="tr-TR" sz="1600" u="sng" dirty="0" smtClean="0">
                <a:solidFill>
                  <a:prstClr val="black"/>
                </a:solidFill>
                <a:latin typeface="Arial" charset="0"/>
              </a:rPr>
              <a:t>4.95 </a:t>
            </a:r>
            <a:r>
              <a:rPr lang="tr-TR" altLang="tr-TR" sz="1600" dirty="0" smtClean="0">
                <a:solidFill>
                  <a:prstClr val="black"/>
                </a:solidFill>
                <a:latin typeface="Arial" charset="0"/>
              </a:rPr>
              <a:t>                                    </a:t>
            </a:r>
            <a:r>
              <a:rPr lang="tr-TR" altLang="tr-TR" sz="1600" u="sng" dirty="0" smtClean="0">
                <a:solidFill>
                  <a:prstClr val="black"/>
                </a:solidFill>
                <a:latin typeface="Arial" charset="0"/>
              </a:rPr>
              <a:t>DERECE</a:t>
            </a:r>
          </a:p>
          <a:p>
            <a:pPr lvl="0">
              <a:spcBef>
                <a:spcPct val="50000"/>
              </a:spcBef>
            </a:pPr>
            <a:r>
              <a:rPr lang="tr-TR" altLang="tr-TR" sz="1600" dirty="0" smtClean="0">
                <a:solidFill>
                  <a:prstClr val="black"/>
                </a:solidFill>
                <a:latin typeface="Arial" charset="0"/>
              </a:rPr>
              <a:t>                                             A	     X	   0           0           0	       =                                 1. 4.95</a:t>
            </a:r>
          </a:p>
          <a:p>
            <a:pPr lvl="0">
              <a:spcBef>
                <a:spcPct val="50000"/>
              </a:spcBef>
            </a:pPr>
            <a:r>
              <a:rPr lang="tr-TR" altLang="tr-TR" sz="1600" dirty="0" smtClean="0">
                <a:solidFill>
                  <a:prstClr val="black"/>
                </a:solidFill>
                <a:latin typeface="Arial" charset="0"/>
              </a:rPr>
              <a:t>                                             B      X	   0           0           X        =                                 2. 4.90</a:t>
            </a:r>
            <a:endParaRPr lang="tr-TR" altLang="tr-TR" dirty="0" smtClean="0">
              <a:solidFill>
                <a:prstClr val="black"/>
              </a:solidFill>
              <a:latin typeface="Tahoma" pitchFamily="34" charset="0"/>
              <a:cs typeface="Tahoma" pitchFamily="34" charset="0"/>
            </a:endParaRPr>
          </a:p>
          <a:p>
            <a:pPr lvl="0"/>
            <a:r>
              <a:rPr lang="tr-TR" altLang="tr-TR" dirty="0" smtClean="0">
                <a:solidFill>
                  <a:prstClr val="black"/>
                </a:solidFill>
                <a:latin typeface="Tahoma" pitchFamily="34" charset="0"/>
                <a:cs typeface="Tahoma" pitchFamily="34" charset="0"/>
              </a:rPr>
              <a:t>Baraj atlayışlarında elde edilen </a:t>
            </a:r>
            <a:r>
              <a:rPr lang="tr-TR" altLang="tr-TR" dirty="0" smtClean="0">
                <a:solidFill>
                  <a:srgbClr val="FF0000"/>
                </a:solidFill>
                <a:latin typeface="Tahoma" pitchFamily="34" charset="0"/>
                <a:cs typeface="Tahoma" pitchFamily="34" charset="0"/>
              </a:rPr>
              <a:t>daha iyi dereceler sporcuların iyi derecesi olarak kabul edilir. </a:t>
            </a:r>
          </a:p>
          <a:p>
            <a:pPr lvl="0"/>
            <a:r>
              <a:rPr lang="tr-TR" altLang="tr-TR" dirty="0" smtClean="0">
                <a:solidFill>
                  <a:prstClr val="black"/>
                </a:solidFill>
                <a:latin typeface="Tahoma" pitchFamily="34" charset="0"/>
                <a:cs typeface="Tahoma" pitchFamily="34" charset="0"/>
              </a:rPr>
              <a:t>Birincilikte derecelerin eşitliği durumunda </a:t>
            </a:r>
            <a:r>
              <a:rPr lang="tr-TR" altLang="tr-TR" dirty="0">
                <a:solidFill>
                  <a:prstClr val="black"/>
                </a:solidFill>
                <a:latin typeface="Tahoma" pitchFamily="34" charset="0"/>
                <a:cs typeface="Tahoma" pitchFamily="34" charset="0"/>
              </a:rPr>
              <a:t>sporcular baraj </a:t>
            </a:r>
            <a:r>
              <a:rPr lang="tr-TR" altLang="tr-TR" dirty="0" smtClean="0">
                <a:solidFill>
                  <a:prstClr val="black"/>
                </a:solidFill>
                <a:latin typeface="Tahoma" pitchFamily="34" charset="0"/>
                <a:cs typeface="Tahoma" pitchFamily="34" charset="0"/>
              </a:rPr>
              <a:t>atlayışı istemezlerse, sporcular </a:t>
            </a:r>
            <a:r>
              <a:rPr lang="tr-TR" altLang="tr-TR" dirty="0">
                <a:solidFill>
                  <a:prstClr val="black"/>
                </a:solidFill>
                <a:latin typeface="Tahoma" pitchFamily="34" charset="0"/>
                <a:cs typeface="Tahoma" pitchFamily="34" charset="0"/>
              </a:rPr>
              <a:t>berabere ilan edileceklerdir. </a:t>
            </a:r>
          </a:p>
        </p:txBody>
      </p:sp>
    </p:spTree>
    <p:extLst>
      <p:ext uri="{BB962C8B-B14F-4D97-AF65-F5344CB8AC3E}">
        <p14:creationId xmlns:p14="http://schemas.microsoft.com/office/powerpoint/2010/main" xmlns="" val="2025617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011" name="Rectangle 4"/>
          <p:cNvSpPr>
            <a:spLocks noChangeArrowheads="1"/>
          </p:cNvSpPr>
          <p:nvPr/>
        </p:nvSpPr>
        <p:spPr bwMode="auto">
          <a:xfrm>
            <a:off x="0" y="10"/>
            <a:ext cx="12192000" cy="646331"/>
          </a:xfrm>
          <a:prstGeom prst="rect">
            <a:avLst/>
          </a:prstGeom>
          <a:noFill/>
          <a:ln w="9525">
            <a:noFill/>
            <a:miter lim="800000"/>
            <a:headEnd/>
            <a:tailEnd/>
          </a:ln>
        </p:spPr>
        <p:txBody>
          <a:bodyPr>
            <a:spAutoFit/>
          </a:bodyPr>
          <a:lstStyle/>
          <a:p>
            <a:r>
              <a:rPr lang="tr-TR" altLang="tr-TR" sz="3600">
                <a:solidFill>
                  <a:schemeClr val="bg1"/>
                </a:solidFill>
              </a:rPr>
              <a:t>ALAN YARIŞMALARI – DİKEY ATLAMALARDA BARAJ ATLAYIŞLARI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3013" name="Dikdörtgen 1"/>
          <p:cNvSpPr>
            <a:spLocks noChangeArrowheads="1"/>
          </p:cNvSpPr>
          <p:nvPr/>
        </p:nvSpPr>
        <p:spPr bwMode="auto">
          <a:xfrm>
            <a:off x="1534332" y="793750"/>
            <a:ext cx="10452884" cy="5841599"/>
          </a:xfrm>
          <a:prstGeom prst="rect">
            <a:avLst/>
          </a:prstGeom>
          <a:noFill/>
          <a:ln w="9525">
            <a:noFill/>
            <a:miter lim="800000"/>
            <a:headEnd/>
            <a:tailEnd/>
          </a:ln>
        </p:spPr>
        <p:txBody>
          <a:bodyPr wrap="square">
            <a:spAutoFit/>
          </a:bodyPr>
          <a:lstStyle/>
          <a:p>
            <a:pPr eaLnBrk="1" hangingPunct="1"/>
            <a:r>
              <a:rPr lang="tr-TR" altLang="tr-TR" sz="2400" u="sng" dirty="0">
                <a:solidFill>
                  <a:srgbClr val="FF0000"/>
                </a:solidFill>
                <a:latin typeface="Tahoma" pitchFamily="34" charset="0"/>
                <a:cs typeface="Tahoma" pitchFamily="34" charset="0"/>
              </a:rPr>
              <a:t>KURAL </a:t>
            </a:r>
            <a:r>
              <a:rPr lang="tr-TR" altLang="tr-TR" sz="2400" u="sng" dirty="0" smtClean="0">
                <a:solidFill>
                  <a:srgbClr val="FF0000"/>
                </a:solidFill>
                <a:latin typeface="Tahoma" pitchFamily="34" charset="0"/>
                <a:cs typeface="Tahoma" pitchFamily="34" charset="0"/>
              </a:rPr>
              <a:t>181.9</a:t>
            </a:r>
            <a:r>
              <a:rPr lang="tr-TR" altLang="tr-TR" sz="2400" dirty="0" smtClean="0">
                <a:solidFill>
                  <a:srgbClr val="FF0000"/>
                </a:solidFill>
                <a:latin typeface="Tahoma" pitchFamily="34" charset="0"/>
                <a:cs typeface="Tahoma" pitchFamily="34" charset="0"/>
              </a:rPr>
              <a:t>    </a:t>
            </a:r>
            <a:r>
              <a:rPr lang="tr-TR" altLang="tr-TR" sz="2400" u="sng" dirty="0" smtClean="0">
                <a:solidFill>
                  <a:srgbClr val="0070C0"/>
                </a:solidFill>
                <a:latin typeface="Tahoma" pitchFamily="34" charset="0"/>
                <a:cs typeface="Tahoma" pitchFamily="34" charset="0"/>
              </a:rPr>
              <a:t>(Baraj Atlayışlarında genel açıklamalar)</a:t>
            </a:r>
            <a:endParaRPr lang="tr-TR" altLang="tr-TR" sz="2400" u="sng" dirty="0">
              <a:solidFill>
                <a:srgbClr val="0070C0"/>
              </a:solidFill>
              <a:latin typeface="Tahoma" pitchFamily="34" charset="0"/>
              <a:cs typeface="Tahoma" pitchFamily="34" charset="0"/>
            </a:endParaRPr>
          </a:p>
          <a:p>
            <a:pPr eaLnBrk="1" hangingPunct="1"/>
            <a:endParaRPr lang="tr-TR" altLang="tr-TR" sz="2400" b="1" u="sng" dirty="0">
              <a:latin typeface="Tahoma" pitchFamily="34" charset="0"/>
              <a:cs typeface="Tahoma" pitchFamily="34" charset="0"/>
            </a:endParaRPr>
          </a:p>
          <a:p>
            <a:pPr>
              <a:lnSpc>
                <a:spcPct val="115000"/>
              </a:lnSpc>
              <a:buFont typeface="Wingdings" pitchFamily="2" charset="2"/>
              <a:buChar char="Ø"/>
            </a:pPr>
            <a:r>
              <a:rPr lang="tr-TR" altLang="tr-TR" sz="2200" dirty="0">
                <a:latin typeface="Tahoma" pitchFamily="34" charset="0"/>
                <a:cs typeface="Tahoma" pitchFamily="34" charset="0"/>
              </a:rPr>
              <a:t> Beraberlik bozuluncaya veya berabere kalan sporcular beraberlik atlayışı yapmamaya karar verinceye kadar her sporcu her yükseklikte atlayış yapmak zorundadır.</a:t>
            </a:r>
          </a:p>
          <a:p>
            <a:pPr>
              <a:lnSpc>
                <a:spcPct val="115000"/>
              </a:lnSpc>
              <a:buFont typeface="Wingdings" pitchFamily="2" charset="2"/>
              <a:buChar char="Ø"/>
            </a:pPr>
            <a:r>
              <a:rPr lang="tr-TR" altLang="tr-TR" sz="2200" dirty="0">
                <a:latin typeface="Tahoma" pitchFamily="34" charset="0"/>
                <a:cs typeface="Tahoma" pitchFamily="34" charset="0"/>
              </a:rPr>
              <a:t> Her sporcu her yükseklikte bir atlayış yapacaktır. </a:t>
            </a:r>
          </a:p>
          <a:p>
            <a:pPr>
              <a:lnSpc>
                <a:spcPct val="115000"/>
              </a:lnSpc>
              <a:buFont typeface="Wingdings" pitchFamily="2" charset="2"/>
              <a:buChar char="Ø"/>
            </a:pPr>
            <a:r>
              <a:rPr lang="tr-TR" altLang="tr-TR" sz="2200" dirty="0">
                <a:latin typeface="Tahoma" pitchFamily="34" charset="0"/>
                <a:cs typeface="Tahoma" pitchFamily="34" charset="0"/>
              </a:rPr>
              <a:t> Baraj atlayışı, berabere kalan sporcular tarafından geçilen </a:t>
            </a:r>
            <a:r>
              <a:rPr lang="tr-TR" altLang="tr-TR" sz="2200" dirty="0">
                <a:solidFill>
                  <a:srgbClr val="CC0000"/>
                </a:solidFill>
                <a:latin typeface="Tahoma" pitchFamily="34" charset="0"/>
                <a:cs typeface="Tahoma" pitchFamily="34" charset="0"/>
              </a:rPr>
              <a:t>son yükseklikten bir </a:t>
            </a:r>
            <a:r>
              <a:rPr lang="tr-TR" altLang="tr-TR" sz="2200" dirty="0" smtClean="0">
                <a:solidFill>
                  <a:srgbClr val="CC0000"/>
                </a:solidFill>
                <a:latin typeface="Tahoma" pitchFamily="34" charset="0"/>
                <a:cs typeface="Tahoma" pitchFamily="34" charset="0"/>
              </a:rPr>
              <a:t>sonraki başarısız en düşük yükseklikten</a:t>
            </a:r>
            <a:r>
              <a:rPr lang="tr-TR" altLang="tr-TR" sz="2200" b="1" dirty="0" smtClean="0">
                <a:solidFill>
                  <a:srgbClr val="CC0000"/>
                </a:solidFill>
                <a:latin typeface="Tahoma" pitchFamily="34" charset="0"/>
                <a:cs typeface="Tahoma" pitchFamily="34" charset="0"/>
              </a:rPr>
              <a:t> </a:t>
            </a:r>
            <a:r>
              <a:rPr lang="tr-TR" altLang="tr-TR" sz="2200" dirty="0">
                <a:latin typeface="Tahoma" pitchFamily="34" charset="0"/>
                <a:cs typeface="Tahoma" pitchFamily="34" charset="0"/>
              </a:rPr>
              <a:t>başlayacaktır. </a:t>
            </a:r>
          </a:p>
          <a:p>
            <a:pPr>
              <a:lnSpc>
                <a:spcPct val="115000"/>
              </a:lnSpc>
              <a:buFont typeface="Wingdings" pitchFamily="2" charset="2"/>
              <a:buChar char="Ø"/>
            </a:pPr>
            <a:r>
              <a:rPr lang="tr-TR" altLang="tr-TR" sz="2200" dirty="0">
                <a:latin typeface="Tahoma" pitchFamily="34" charset="0"/>
                <a:cs typeface="Tahoma" pitchFamily="34" charset="0"/>
              </a:rPr>
              <a:t> Beraberlik bozulmazsa, beraberlik bozuluncaya </a:t>
            </a:r>
            <a:r>
              <a:rPr lang="tr-TR" altLang="tr-TR" sz="2200" dirty="0" smtClean="0">
                <a:latin typeface="Tahoma" pitchFamily="34" charset="0"/>
                <a:cs typeface="Tahoma" pitchFamily="34" charset="0"/>
              </a:rPr>
              <a:t>kadar, </a:t>
            </a:r>
            <a:r>
              <a:rPr lang="tr-TR" altLang="tr-TR" sz="2200" dirty="0">
                <a:latin typeface="Tahoma" pitchFamily="34" charset="0"/>
                <a:cs typeface="Tahoma" pitchFamily="34" charset="0"/>
              </a:rPr>
              <a:t>sporcuların başarılı olması durumunda </a:t>
            </a:r>
            <a:r>
              <a:rPr lang="tr-TR" altLang="tr-TR" sz="2200" dirty="0">
                <a:solidFill>
                  <a:srgbClr val="CC0000"/>
                </a:solidFill>
                <a:latin typeface="Tahoma" pitchFamily="34" charset="0"/>
                <a:cs typeface="Tahoma" pitchFamily="34" charset="0"/>
              </a:rPr>
              <a:t>Yüksek Atlamada çıta 2 cm,</a:t>
            </a:r>
            <a:r>
              <a:rPr lang="tr-TR" altLang="tr-TR" sz="2200" dirty="0">
                <a:latin typeface="Tahoma" pitchFamily="34" charset="0"/>
                <a:cs typeface="Tahoma" pitchFamily="34" charset="0"/>
              </a:rPr>
              <a:t> </a:t>
            </a:r>
            <a:r>
              <a:rPr lang="tr-TR" altLang="tr-TR" sz="2200" dirty="0">
                <a:solidFill>
                  <a:srgbClr val="CC0000"/>
                </a:solidFill>
                <a:latin typeface="Tahoma" pitchFamily="34" charset="0"/>
                <a:cs typeface="Tahoma" pitchFamily="34" charset="0"/>
              </a:rPr>
              <a:t>Sırıkla Atlamada çıta 5 cm</a:t>
            </a:r>
            <a:r>
              <a:rPr lang="tr-TR" altLang="tr-TR" sz="2200" dirty="0">
                <a:latin typeface="Tahoma" pitchFamily="34" charset="0"/>
                <a:cs typeface="Tahoma" pitchFamily="34" charset="0"/>
              </a:rPr>
              <a:t> yükseltilecek, başarısız olmaları durumunda aynı şekilde çıta indirilecektir. </a:t>
            </a:r>
          </a:p>
          <a:p>
            <a:pPr>
              <a:lnSpc>
                <a:spcPct val="115000"/>
              </a:lnSpc>
              <a:buFont typeface="Wingdings" pitchFamily="2" charset="2"/>
              <a:buChar char="Ø"/>
            </a:pPr>
            <a:r>
              <a:rPr lang="tr-TR" altLang="tr-TR" sz="2200" dirty="0">
                <a:latin typeface="Tahoma" pitchFamily="34" charset="0"/>
                <a:cs typeface="Tahoma" pitchFamily="34" charset="0"/>
              </a:rPr>
              <a:t> Eğer bir sporcu bir yüksekliği atlamazsa, sıralamada üstte olduğuna bakılmaksızın birincilikteki hakkını kaybedecektir. Bu durumda diğer sporcunun o yüksekliği geçip geçmediğine bakılmaksızın birinci ilan edilecektir. </a:t>
            </a:r>
          </a:p>
          <a:p>
            <a:pPr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98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sz="3600" dirty="0" smtClean="0">
                <a:solidFill>
                  <a:schemeClr val="bg1"/>
                </a:solidFill>
              </a:rPr>
              <a:t>                           ALAN </a:t>
            </a:r>
            <a:r>
              <a:rPr lang="tr-TR" sz="3600" dirty="0">
                <a:solidFill>
                  <a:schemeClr val="bg1"/>
                </a:solidFill>
              </a:rPr>
              <a:t>YARIŞMALARI – YÜKSEK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1989" name="Picture 8" descr="http://upload.wikimedia.org/wikipedia/commons/9/91/Womens_High_Jump.jpg"/>
          <p:cNvPicPr>
            <a:picLocks noChangeAspect="1" noChangeArrowheads="1"/>
          </p:cNvPicPr>
          <p:nvPr/>
        </p:nvPicPr>
        <p:blipFill>
          <a:blip r:embed="rId3" cstate="print"/>
          <a:srcRect/>
          <a:stretch>
            <a:fillRect/>
          </a:stretch>
        </p:blipFill>
        <p:spPr bwMode="auto">
          <a:xfrm flipH="1">
            <a:off x="7505599" y="1372215"/>
            <a:ext cx="4541879" cy="2874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1991" name="Rectangle 11"/>
          <p:cNvSpPr>
            <a:spLocks noChangeArrowheads="1"/>
          </p:cNvSpPr>
          <p:nvPr/>
        </p:nvSpPr>
        <p:spPr bwMode="auto">
          <a:xfrm>
            <a:off x="1580827" y="928693"/>
            <a:ext cx="6400800" cy="4493538"/>
          </a:xfrm>
          <a:prstGeom prst="rect">
            <a:avLst/>
          </a:prstGeom>
          <a:noFill/>
          <a:ln w="9525">
            <a:noFill/>
            <a:miter lim="800000"/>
            <a:headEnd/>
            <a:tailEnd/>
          </a:ln>
        </p:spPr>
        <p:txBody>
          <a:bodyPr wrap="square">
            <a:spAutoFit/>
          </a:bodyPr>
          <a:lstStyle/>
          <a:p>
            <a:r>
              <a:rPr lang="tr-TR" sz="2200" u="sng" dirty="0">
                <a:solidFill>
                  <a:srgbClr val="FF0000"/>
                </a:solidFill>
                <a:latin typeface="Tahoma" pitchFamily="34" charset="0"/>
                <a:cs typeface="Tahoma" pitchFamily="34" charset="0"/>
              </a:rPr>
              <a:t>Kural </a:t>
            </a:r>
            <a:r>
              <a:rPr lang="tr-TR" sz="2200" u="sng" dirty="0" smtClean="0">
                <a:solidFill>
                  <a:srgbClr val="FF0000"/>
                </a:solidFill>
                <a:latin typeface="Tahoma" pitchFamily="34" charset="0"/>
                <a:cs typeface="Tahoma" pitchFamily="34" charset="0"/>
              </a:rPr>
              <a:t>182.2 (b)</a:t>
            </a:r>
            <a:endParaRPr lang="tr-TR" sz="2200" u="sng" dirty="0">
              <a:solidFill>
                <a:srgbClr val="FF0000"/>
              </a:solidFill>
              <a:latin typeface="Tahoma" pitchFamily="34" charset="0"/>
              <a:cs typeface="Tahoma" pitchFamily="34" charset="0"/>
            </a:endParaRPr>
          </a:p>
          <a:p>
            <a:endParaRPr lang="tr-TR" sz="2200" dirty="0">
              <a:solidFill>
                <a:srgbClr val="FF0000"/>
              </a:solidFill>
              <a:latin typeface="Tahoma" pitchFamily="34" charset="0"/>
              <a:cs typeface="Tahoma" pitchFamily="34" charset="0"/>
            </a:endParaRPr>
          </a:p>
          <a:p>
            <a:r>
              <a:rPr lang="tr-TR" sz="2200" dirty="0" smtClean="0">
                <a:solidFill>
                  <a:srgbClr val="FF0000"/>
                </a:solidFill>
                <a:latin typeface="Tahoma" pitchFamily="34" charset="0"/>
                <a:cs typeface="Tahoma" pitchFamily="34" charset="0"/>
              </a:rPr>
              <a:t>    *   </a:t>
            </a:r>
            <a:r>
              <a:rPr lang="tr-TR" sz="2200" dirty="0" smtClean="0">
                <a:latin typeface="Tahoma" pitchFamily="34" charset="0"/>
                <a:cs typeface="Tahoma" pitchFamily="34" charset="0"/>
              </a:rPr>
              <a:t>Çıtayı geçmeden vücudunun her hangi bir bölümü ile, dikmelerin dışındaki ya da arasındaki, </a:t>
            </a:r>
          </a:p>
          <a:p>
            <a:r>
              <a:rPr lang="tr-TR" sz="2200" dirty="0" smtClean="0">
                <a:latin typeface="Tahoma" pitchFamily="34" charset="0"/>
                <a:cs typeface="Tahoma" pitchFamily="34" charset="0"/>
              </a:rPr>
              <a:t>dikmelerin yakın </a:t>
            </a:r>
            <a:r>
              <a:rPr lang="tr-TR" sz="2200" dirty="0">
                <a:latin typeface="Tahoma" pitchFamily="34" charset="0"/>
                <a:cs typeface="Tahoma" pitchFamily="34" charset="0"/>
              </a:rPr>
              <a:t>kenarının dikey düzlemi </a:t>
            </a:r>
            <a:r>
              <a:rPr lang="tr-TR" sz="2200" dirty="0" smtClean="0">
                <a:latin typeface="Tahoma" pitchFamily="34" charset="0"/>
                <a:cs typeface="Tahoma" pitchFamily="34" charset="0"/>
              </a:rPr>
              <a:t>ötesindeki </a:t>
            </a:r>
            <a:r>
              <a:rPr lang="tr-TR" sz="2200" dirty="0">
                <a:latin typeface="Tahoma" pitchFamily="34" charset="0"/>
                <a:cs typeface="Tahoma" pitchFamily="34" charset="0"/>
              </a:rPr>
              <a:t>bir alana , düşme alanı da dahil olmak üzere, dokunursa sporcu başarısız sayılacaktır</a:t>
            </a:r>
            <a:r>
              <a:rPr lang="tr-TR" sz="2200" dirty="0" smtClean="0">
                <a:latin typeface="Tahoma" pitchFamily="34" charset="0"/>
                <a:cs typeface="Tahoma" pitchFamily="34" charset="0"/>
              </a:rPr>
              <a:t>.</a:t>
            </a:r>
            <a:endParaRPr lang="tr-TR" sz="2200" dirty="0">
              <a:latin typeface="Tahoma" pitchFamily="34" charset="0"/>
              <a:cs typeface="Tahoma" pitchFamily="34" charset="0"/>
            </a:endParaRPr>
          </a:p>
          <a:p>
            <a:r>
              <a:rPr lang="tr-TR" sz="2200" dirty="0" smtClean="0">
                <a:latin typeface="Tahoma" pitchFamily="34" charset="0"/>
                <a:cs typeface="Tahoma" pitchFamily="34" charset="0"/>
              </a:rPr>
              <a:t>  </a:t>
            </a:r>
          </a:p>
          <a:p>
            <a:endParaRPr lang="tr-TR" sz="2200" dirty="0">
              <a:latin typeface="Tahoma" pitchFamily="34" charset="0"/>
              <a:cs typeface="Tahoma" pitchFamily="34" charset="0"/>
            </a:endParaRPr>
          </a:p>
          <a:p>
            <a:r>
              <a:rPr lang="tr-TR" sz="2200" dirty="0" smtClean="0">
                <a:latin typeface="Tahoma" pitchFamily="34" charset="0"/>
                <a:cs typeface="Tahoma" pitchFamily="34" charset="0"/>
              </a:rPr>
              <a:t>   </a:t>
            </a:r>
            <a:r>
              <a:rPr lang="tr-TR" sz="2200" dirty="0" smtClean="0">
                <a:solidFill>
                  <a:srgbClr val="FF0000"/>
                </a:solidFill>
                <a:latin typeface="Tahoma" pitchFamily="34" charset="0"/>
                <a:cs typeface="Tahoma" pitchFamily="34" charset="0"/>
              </a:rPr>
              <a:t> *   </a:t>
            </a:r>
            <a:r>
              <a:rPr lang="tr-TR" sz="2200" dirty="0" smtClean="0">
                <a:latin typeface="Tahoma" pitchFamily="34" charset="0"/>
                <a:cs typeface="Tahoma" pitchFamily="34" charset="0"/>
              </a:rPr>
              <a:t>Bu </a:t>
            </a:r>
            <a:r>
              <a:rPr lang="tr-TR" sz="2200" dirty="0">
                <a:latin typeface="Tahoma" pitchFamily="34" charset="0"/>
                <a:cs typeface="Tahoma" pitchFamily="34" charset="0"/>
              </a:rPr>
              <a:t>kuralın </a:t>
            </a:r>
            <a:r>
              <a:rPr lang="tr-TR" sz="2200" dirty="0" smtClean="0">
                <a:latin typeface="Tahoma" pitchFamily="34" charset="0"/>
                <a:cs typeface="Tahoma" pitchFamily="34" charset="0"/>
              </a:rPr>
              <a:t>uygulanmasına  yardımcı </a:t>
            </a:r>
            <a:r>
              <a:rPr lang="tr-TR" sz="2200" dirty="0">
                <a:latin typeface="Tahoma" pitchFamily="34" charset="0"/>
                <a:cs typeface="Tahoma" pitchFamily="34" charset="0"/>
              </a:rPr>
              <a:t>olmak üzere, </a:t>
            </a:r>
            <a:r>
              <a:rPr lang="tr-TR" sz="2200" dirty="0" smtClean="0">
                <a:latin typeface="Tahoma" pitchFamily="34" charset="0"/>
                <a:cs typeface="Tahoma" pitchFamily="34" charset="0"/>
              </a:rPr>
              <a:t>çıta iz düşümüne </a:t>
            </a:r>
            <a:r>
              <a:rPr lang="tr-TR" sz="2200" dirty="0">
                <a:latin typeface="Tahoma" pitchFamily="34" charset="0"/>
                <a:cs typeface="Tahoma" pitchFamily="34" charset="0"/>
              </a:rPr>
              <a:t>ve 3 m </a:t>
            </a:r>
            <a:r>
              <a:rPr lang="tr-TR" sz="2200" dirty="0" smtClean="0">
                <a:latin typeface="Tahoma" pitchFamily="34" charset="0"/>
                <a:cs typeface="Tahoma" pitchFamily="34" charset="0"/>
              </a:rPr>
              <a:t>sağından ve solundan devamına beyaz </a:t>
            </a:r>
            <a:r>
              <a:rPr lang="tr-TR" sz="2200" dirty="0">
                <a:latin typeface="Tahoma" pitchFamily="34" charset="0"/>
                <a:cs typeface="Tahoma" pitchFamily="34" charset="0"/>
              </a:rPr>
              <a:t>bir çizgi (genellikle yapışkan şerit </a:t>
            </a:r>
            <a:r>
              <a:rPr lang="tr-TR" sz="2200" dirty="0" smtClean="0">
                <a:latin typeface="Tahoma" pitchFamily="34" charset="0"/>
                <a:cs typeface="Tahoma" pitchFamily="34" charset="0"/>
              </a:rPr>
              <a:t>bir </a:t>
            </a:r>
            <a:r>
              <a:rPr lang="tr-TR" sz="2200" dirty="0">
                <a:latin typeface="Tahoma" pitchFamily="34" charset="0"/>
                <a:cs typeface="Tahoma" pitchFamily="34" charset="0"/>
              </a:rPr>
              <a:t>malzeme) </a:t>
            </a:r>
            <a:r>
              <a:rPr lang="tr-TR" sz="2200" dirty="0" smtClean="0">
                <a:latin typeface="Tahoma" pitchFamily="34" charset="0"/>
                <a:cs typeface="Tahoma" pitchFamily="34" charset="0"/>
              </a:rPr>
              <a:t>çizilmelidir.</a:t>
            </a:r>
            <a:endParaRPr lang="tr-TR" sz="2200" dirty="0">
              <a:latin typeface="Tahoma" pitchFamily="34" charset="0"/>
              <a:cs typeface="Tahoma" pitchFamily="34" charset="0"/>
            </a:endParaRPr>
          </a:p>
        </p:txBody>
      </p:sp>
      <p:cxnSp>
        <p:nvCxnSpPr>
          <p:cNvPr id="14" name="Straight Arrow Connector 13"/>
          <p:cNvCxnSpPr/>
          <p:nvPr/>
        </p:nvCxnSpPr>
        <p:spPr>
          <a:xfrm flipH="1">
            <a:off x="8197330" y="1868161"/>
            <a:ext cx="711736" cy="148897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011"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sz="3600" dirty="0" smtClean="0">
                <a:solidFill>
                  <a:schemeClr val="bg1"/>
                </a:solidFill>
              </a:rPr>
              <a:t>                     ALAN </a:t>
            </a:r>
            <a:r>
              <a:rPr lang="tr-TR" sz="3600" dirty="0">
                <a:solidFill>
                  <a:schemeClr val="bg1"/>
                </a:solidFill>
              </a:rPr>
              <a:t>YARIŞMALARI – </a:t>
            </a:r>
            <a:r>
              <a:rPr lang="tr-TR" sz="3600" dirty="0" smtClean="0">
                <a:solidFill>
                  <a:schemeClr val="bg1"/>
                </a:solidFill>
              </a:rPr>
              <a:t>SIRIKLA </a:t>
            </a:r>
            <a:r>
              <a:rPr lang="tr-TR" sz="3600" dirty="0">
                <a:solidFill>
                  <a:schemeClr val="bg1"/>
                </a:solidFill>
              </a:rPr>
              <a:t>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3014" name="Picture 10" descr="http://upload.wikimedia.org/wikipedia/commons/d/d8/Pole_Vault_MCG,_2006_Commonwealth_Games.jpg"/>
          <p:cNvPicPr>
            <a:picLocks noChangeAspect="1" noChangeArrowheads="1"/>
          </p:cNvPicPr>
          <p:nvPr/>
        </p:nvPicPr>
        <p:blipFill>
          <a:blip r:embed="rId3" cstate="print"/>
          <a:srcRect/>
          <a:stretch>
            <a:fillRect/>
          </a:stretch>
        </p:blipFill>
        <p:spPr bwMode="auto">
          <a:xfrm>
            <a:off x="7694653" y="763237"/>
            <a:ext cx="3943721" cy="30876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28" name="Düz Ok Bağlayıcısı 27"/>
          <p:cNvCxnSpPr/>
          <p:nvPr/>
        </p:nvCxnSpPr>
        <p:spPr>
          <a:xfrm flipH="1">
            <a:off x="9514114" y="2006600"/>
            <a:ext cx="580571" cy="944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7 Dikdörtgen"/>
          <p:cNvSpPr/>
          <p:nvPr/>
        </p:nvSpPr>
        <p:spPr>
          <a:xfrm>
            <a:off x="1754659" y="2125361"/>
            <a:ext cx="5721179" cy="2585323"/>
          </a:xfrm>
          <a:prstGeom prst="rect">
            <a:avLst/>
          </a:prstGeom>
        </p:spPr>
        <p:txBody>
          <a:bodyPr wrap="square">
            <a:spAutoFit/>
          </a:bodyPr>
          <a:lstStyle/>
          <a:p>
            <a:pPr eaLnBrk="1" hangingPunct="1"/>
            <a:r>
              <a:rPr lang="tr-TR" altLang="tr-TR" dirty="0" smtClean="0">
                <a:solidFill>
                  <a:srgbClr val="FF0000"/>
                </a:solidFill>
                <a:latin typeface="Tahoma" pitchFamily="34" charset="0"/>
                <a:cs typeface="Tahoma" pitchFamily="34" charset="0"/>
              </a:rPr>
              <a:t>*  </a:t>
            </a:r>
            <a:r>
              <a:rPr lang="tr-TR" altLang="tr-TR" dirty="0" smtClean="0">
                <a:latin typeface="Tahoma" pitchFamily="34" charset="0"/>
                <a:cs typeface="Tahoma" pitchFamily="34" charset="0"/>
              </a:rPr>
              <a:t>Sırıkla atlamada atlayıştan vazgeçen sporcu; </a:t>
            </a:r>
          </a:p>
          <a:p>
            <a:pPr eaLnBrk="1" hangingPunct="1"/>
            <a:endParaRPr lang="tr-TR" altLang="tr-TR" dirty="0" smtClean="0">
              <a:latin typeface="Tahoma" pitchFamily="34" charset="0"/>
              <a:cs typeface="Tahoma" pitchFamily="34" charset="0"/>
            </a:endParaRPr>
          </a:p>
          <a:p>
            <a:pPr eaLnBrk="1" hangingPunct="1"/>
            <a:r>
              <a:rPr lang="tr-TR" altLang="tr-TR" dirty="0" smtClean="0">
                <a:latin typeface="Tahoma" pitchFamily="34" charset="0"/>
                <a:cs typeface="Tahoma" pitchFamily="34" charset="0"/>
              </a:rPr>
              <a:t>    “0” noktasının ötesinde bir noktaya vücudunun bir</a:t>
            </a:r>
          </a:p>
          <a:p>
            <a:pPr eaLnBrk="1" hangingPunct="1"/>
            <a:endParaRPr lang="tr-TR" altLang="tr-TR" dirty="0" smtClean="0">
              <a:latin typeface="Tahoma" pitchFamily="34" charset="0"/>
              <a:cs typeface="Tahoma" pitchFamily="34" charset="0"/>
            </a:endParaRPr>
          </a:p>
          <a:p>
            <a:pPr eaLnBrk="1" hangingPunct="1"/>
            <a:r>
              <a:rPr lang="tr-TR" altLang="tr-TR" dirty="0" smtClean="0">
                <a:latin typeface="Tahoma" pitchFamily="34" charset="0"/>
                <a:cs typeface="Tahoma" pitchFamily="34" charset="0"/>
              </a:rPr>
              <a:t> parçası veya sırığıyla temas etmemişse, yükselip geri </a:t>
            </a:r>
          </a:p>
          <a:p>
            <a:pPr eaLnBrk="1" hangingPunct="1"/>
            <a:endParaRPr lang="tr-TR" altLang="tr-TR" dirty="0" smtClean="0">
              <a:latin typeface="Tahoma" pitchFamily="34" charset="0"/>
              <a:cs typeface="Tahoma" pitchFamily="34" charset="0"/>
            </a:endParaRPr>
          </a:p>
          <a:p>
            <a:pPr eaLnBrk="1" hangingPunct="1"/>
            <a:r>
              <a:rPr lang="tr-TR" altLang="tr-TR" dirty="0" smtClean="0">
                <a:latin typeface="Tahoma" pitchFamily="34" charset="0"/>
                <a:cs typeface="Tahoma" pitchFamily="34" charset="0"/>
              </a:rPr>
              <a:t>düşerken elinin </a:t>
            </a:r>
            <a:r>
              <a:rPr lang="tr-TR" altLang="tr-TR" smtClean="0">
                <a:latin typeface="Tahoma" pitchFamily="34" charset="0"/>
                <a:cs typeface="Tahoma" pitchFamily="34" charset="0"/>
              </a:rPr>
              <a:t>yerini değiştirmediyse </a:t>
            </a:r>
            <a:r>
              <a:rPr lang="tr-TR" altLang="tr-TR" dirty="0" smtClean="0">
                <a:latin typeface="Tahoma" pitchFamily="34" charset="0"/>
                <a:cs typeface="Tahoma" pitchFamily="34" charset="0"/>
              </a:rPr>
              <a:t>ve süresi içinde </a:t>
            </a:r>
          </a:p>
          <a:p>
            <a:pPr eaLnBrk="1" hangingPunct="1"/>
            <a:endParaRPr lang="tr-TR" altLang="tr-TR" dirty="0" smtClean="0">
              <a:latin typeface="Tahoma" pitchFamily="34" charset="0"/>
              <a:cs typeface="Tahoma" pitchFamily="34" charset="0"/>
            </a:endParaRPr>
          </a:p>
          <a:p>
            <a:pPr eaLnBrk="1" hangingPunct="1"/>
            <a:r>
              <a:rPr lang="tr-TR" altLang="tr-TR" dirty="0" smtClean="0">
                <a:latin typeface="Tahoma" pitchFamily="34" charset="0"/>
                <a:cs typeface="Tahoma" pitchFamily="34" charset="0"/>
              </a:rPr>
              <a:t>olmak koşulu ile atlayışına yeniden başlayabilir.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tr-TR" sz="3600" dirty="0" smtClean="0">
                <a:solidFill>
                  <a:prstClr val="white"/>
                </a:solidFill>
                <a:latin typeface="Calibri" pitchFamily="34" charset="0"/>
              </a:rPr>
              <a:t>                           2016 </a:t>
            </a:r>
            <a:r>
              <a:rPr lang="tr-TR" sz="3600" dirty="0">
                <a:solidFill>
                  <a:prstClr val="white"/>
                </a:solidFill>
                <a:latin typeface="Calibri" pitchFamily="34" charset="0"/>
              </a:rPr>
              <a:t>YIL SONU HAKEM SEMİNERİ</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101" name="TextBox 6"/>
          <p:cNvSpPr txBox="1">
            <a:spLocks noChangeArrowheads="1"/>
          </p:cNvSpPr>
          <p:nvPr/>
        </p:nvSpPr>
        <p:spPr bwMode="auto">
          <a:xfrm>
            <a:off x="1262743" y="1044575"/>
            <a:ext cx="9622971" cy="938719"/>
          </a:xfrm>
          <a:prstGeom prst="rect">
            <a:avLst/>
          </a:prstGeom>
          <a:noFill/>
          <a:ln w="9525">
            <a:noFill/>
            <a:miter lim="800000"/>
            <a:headEnd/>
            <a:tailEnd/>
          </a:ln>
        </p:spPr>
        <p:txBody>
          <a:bodyPr wrap="square">
            <a:spAutoFit/>
          </a:bodyPr>
          <a:lstStyle/>
          <a:p>
            <a:r>
              <a:rPr lang="tr-TR" sz="3200" b="1" dirty="0">
                <a:latin typeface="Tahoma" pitchFamily="34" charset="0"/>
                <a:cs typeface="Tahoma" pitchFamily="34" charset="0"/>
              </a:rPr>
              <a:t> </a:t>
            </a:r>
            <a:r>
              <a:rPr lang="tr-TR" sz="3200" b="1" dirty="0" smtClean="0">
                <a:latin typeface="Tahoma" pitchFamily="34" charset="0"/>
                <a:cs typeface="Tahoma" pitchFamily="34" charset="0"/>
              </a:rPr>
              <a:t>   </a:t>
            </a:r>
          </a:p>
          <a:p>
            <a:pPr>
              <a:buFont typeface="Wingdings" pitchFamily="2" charset="2"/>
              <a:buChar char="Ø"/>
            </a:pPr>
            <a:endParaRPr lang="tr-TR" sz="2300" dirty="0">
              <a:latin typeface="Tahoma" pitchFamily="34" charset="0"/>
              <a:cs typeface="Tahoma" pitchFamily="34" charset="0"/>
            </a:endParaRPr>
          </a:p>
        </p:txBody>
      </p:sp>
      <p:sp>
        <p:nvSpPr>
          <p:cNvPr id="2" name="Dikdörtgen 1"/>
          <p:cNvSpPr/>
          <p:nvPr/>
        </p:nvSpPr>
        <p:spPr>
          <a:xfrm>
            <a:off x="1581150" y="786974"/>
            <a:ext cx="10610850" cy="1846659"/>
          </a:xfrm>
          <a:prstGeom prst="rect">
            <a:avLst/>
          </a:prstGeom>
        </p:spPr>
        <p:txBody>
          <a:bodyPr wrap="square">
            <a:spAutoFit/>
          </a:bodyPr>
          <a:lstStyle/>
          <a:p>
            <a:pPr lvl="0"/>
            <a:r>
              <a:rPr lang="tr-TR" sz="4200" dirty="0">
                <a:solidFill>
                  <a:prstClr val="white"/>
                </a:solidFill>
                <a:latin typeface="AR BLANCA" panose="02000000000000000000" pitchFamily="2" charset="0"/>
                <a:ea typeface="Tahoma" pitchFamily="34" charset="0"/>
                <a:cs typeface="Shonar Bangla" panose="020B0502040204020203" pitchFamily="34" charset="0"/>
              </a:rPr>
              <a:t> </a:t>
            </a:r>
            <a:r>
              <a:rPr lang="tr-TR" sz="4200" dirty="0" smtClean="0">
                <a:solidFill>
                  <a:prstClr val="white"/>
                </a:solidFill>
                <a:latin typeface="AR BLANCA" panose="02000000000000000000" pitchFamily="2" charset="0"/>
                <a:ea typeface="Tahoma" pitchFamily="34" charset="0"/>
                <a:cs typeface="Shonar Bangla" panose="020B0502040204020203" pitchFamily="34" charset="0"/>
              </a:rPr>
              <a:t>      </a:t>
            </a:r>
            <a:endParaRPr lang="tr-TR" dirty="0" smtClean="0">
              <a:solidFill>
                <a:srgbClr val="C00000"/>
              </a:solidFill>
              <a:latin typeface="AR ESSENCE" pitchFamily="2" charset="0"/>
              <a:ea typeface="Tahoma" pitchFamily="34" charset="0"/>
              <a:cs typeface="Shonar Bangla" panose="020B0502040204020203" pitchFamily="34" charset="0"/>
            </a:endParaRPr>
          </a:p>
          <a:p>
            <a:pPr lvl="0"/>
            <a:endParaRPr lang="tr-TR" dirty="0">
              <a:solidFill>
                <a:srgbClr val="0070C0"/>
              </a:solidFill>
              <a:latin typeface="AR BLANCA" pitchFamily="2" charset="0"/>
              <a:ea typeface="Tahoma" pitchFamily="34" charset="0"/>
              <a:cs typeface="Shonar Bangla" panose="020B0502040204020203" pitchFamily="34" charset="0"/>
            </a:endParaRPr>
          </a:p>
          <a:p>
            <a:pPr lvl="0"/>
            <a:r>
              <a:rPr lang="tr-TR" dirty="0" smtClean="0">
                <a:solidFill>
                  <a:srgbClr val="C00000"/>
                </a:solidFill>
                <a:latin typeface="AR BLANCA" pitchFamily="2" charset="0"/>
                <a:ea typeface="Tahoma" pitchFamily="34" charset="0"/>
                <a:cs typeface="Shonar Bangla" panose="020B0502040204020203" pitchFamily="34" charset="0"/>
              </a:rPr>
              <a:t>                                                                                                                                              </a:t>
            </a:r>
            <a:endParaRPr lang="tr-TR" dirty="0">
              <a:solidFill>
                <a:srgbClr val="C00000"/>
              </a:solidFill>
              <a:latin typeface="AR BLANCA" pitchFamily="2" charset="0"/>
              <a:ea typeface="Tahoma" pitchFamily="34" charset="0"/>
              <a:cs typeface="Shonar Bangla" panose="020B0502040204020203" pitchFamily="34" charset="0"/>
            </a:endParaRPr>
          </a:p>
          <a:p>
            <a:pPr lvl="0"/>
            <a:endParaRPr lang="tr-TR" dirty="0">
              <a:latin typeface="AR BLANCA" pitchFamily="2" charset="0"/>
              <a:ea typeface="Tahoma" pitchFamily="34" charset="0"/>
              <a:cs typeface="Shonar Bangla" panose="020B0502040204020203" pitchFamily="34" charset="0"/>
            </a:endParaRPr>
          </a:p>
          <a:p>
            <a:pPr lvl="0"/>
            <a:r>
              <a:rPr lang="tr-TR" dirty="0">
                <a:latin typeface="AR BLANCA" pitchFamily="2" charset="0"/>
                <a:ea typeface="Tahoma" pitchFamily="34" charset="0"/>
                <a:cs typeface="Shonar Bangla" panose="020B0502040204020203" pitchFamily="34" charset="0"/>
              </a:rPr>
              <a:t>                                                                      </a:t>
            </a:r>
            <a:endParaRPr lang="tr-TR" dirty="0">
              <a:latin typeface="AR BLANCA" pitchFamily="2" charset="0"/>
              <a:cs typeface="Shonar Bangla" panose="020B0502040204020203" pitchFamily="34" charset="0"/>
            </a:endParaRPr>
          </a:p>
        </p:txBody>
      </p:sp>
      <p:sp>
        <p:nvSpPr>
          <p:cNvPr id="7" name="6 Dikdörtgen"/>
          <p:cNvSpPr/>
          <p:nvPr/>
        </p:nvSpPr>
        <p:spPr>
          <a:xfrm>
            <a:off x="766118" y="753762"/>
            <a:ext cx="11425881" cy="8325356"/>
          </a:xfrm>
          <a:prstGeom prst="rect">
            <a:avLst/>
          </a:prstGeom>
        </p:spPr>
        <p:txBody>
          <a:bodyPr wrap="square">
            <a:spAutoFit/>
          </a:bodyPr>
          <a:lstStyle/>
          <a:p>
            <a:r>
              <a:rPr lang="tr-TR" altLang="tr-TR" sz="2400" dirty="0" smtClean="0">
                <a:solidFill>
                  <a:srgbClr val="0070C0"/>
                </a:solidFill>
                <a:latin typeface="AR BLANCA" pitchFamily="2" charset="0"/>
                <a:cs typeface="Tahoma" pitchFamily="34" charset="0"/>
              </a:rPr>
              <a:t>Yapılan çoğu müsabakalarda Teknik Yönetmenlik (Teknik Direktörlük) konusu sorun olarak karşımıza çıkmıştır.</a:t>
            </a:r>
          </a:p>
          <a:p>
            <a:r>
              <a:rPr lang="tr-TR" altLang="tr-TR" sz="2300" u="sng" dirty="0" smtClean="0">
                <a:solidFill>
                  <a:srgbClr val="FF0000"/>
                </a:solidFill>
                <a:latin typeface="Tahoma" pitchFamily="34" charset="0"/>
                <a:cs typeface="Tahoma" pitchFamily="34" charset="0"/>
              </a:rPr>
              <a:t>     KURAL: 123</a:t>
            </a:r>
          </a:p>
          <a:p>
            <a:r>
              <a:rPr lang="tr-TR" altLang="tr-TR" sz="2300" dirty="0" smtClean="0">
                <a:latin typeface="Tahoma" pitchFamily="34" charset="0"/>
                <a:cs typeface="Tahoma" pitchFamily="34" charset="0"/>
              </a:rPr>
              <a:t>     Teknik Yönetmen (Teknik Direktör) :</a:t>
            </a:r>
          </a:p>
          <a:p>
            <a:pPr marL="457200" indent="-457200">
              <a:buAutoNum type="alphaLcParenR"/>
            </a:pPr>
            <a:r>
              <a:rPr lang="tr-TR" altLang="tr-TR" sz="2300" dirty="0" smtClean="0">
                <a:latin typeface="Tahoma" pitchFamily="34" charset="0"/>
                <a:cs typeface="Tahoma" pitchFamily="34" charset="0"/>
              </a:rPr>
              <a:t>Saha yarışmaları için pistlerin, koşu yollarını, çemberlerin, çizgilerin, sektörlerin,</a:t>
            </a:r>
          </a:p>
          <a:p>
            <a:pPr marL="457200" indent="-457200"/>
            <a:r>
              <a:rPr lang="tr-TR" altLang="tr-TR" sz="2300" dirty="0" smtClean="0">
                <a:latin typeface="Tahoma" pitchFamily="34" charset="0"/>
                <a:cs typeface="Tahoma" pitchFamily="34" charset="0"/>
              </a:rPr>
              <a:t>     atma ve atlama alanlarının, tüm malzeme ve aletlerin kurallara uygun olmasını sağlamak,</a:t>
            </a:r>
          </a:p>
          <a:p>
            <a:pPr marL="457200" indent="-457200">
              <a:buAutoNum type="alphaLcParenR" startAt="2"/>
            </a:pPr>
            <a:r>
              <a:rPr lang="tr-TR" altLang="tr-TR" sz="2300" dirty="0" smtClean="0">
                <a:latin typeface="Tahoma" pitchFamily="34" charset="0"/>
                <a:cs typeface="Tahoma" pitchFamily="34" charset="0"/>
              </a:rPr>
              <a:t>Teknik Delegeler tarafından onaylandığı biçimde yarışma ile ilgili teknik organizasyon planına göre malzemenin ve aletlerin yerleştirmesini ve kaldırılmasını sağlamak.</a:t>
            </a:r>
          </a:p>
          <a:p>
            <a:pPr marL="457200" indent="-457200">
              <a:buAutoNum type="alphaLcParenR" startAt="2"/>
            </a:pPr>
            <a:r>
              <a:rPr lang="tr-TR" altLang="tr-TR" sz="2300" dirty="0" smtClean="0">
                <a:latin typeface="Tahoma" pitchFamily="34" charset="0"/>
                <a:cs typeface="Tahoma" pitchFamily="34" charset="0"/>
              </a:rPr>
              <a:t>Yarışma alanlarının teknik hazırlığının plana uygun olarak yapılmasını sağlamak,</a:t>
            </a:r>
          </a:p>
          <a:p>
            <a:pPr marL="457200" indent="-457200">
              <a:buAutoNum type="alphaLcParenR" startAt="2"/>
            </a:pPr>
            <a:r>
              <a:rPr lang="tr-TR" altLang="tr-TR" sz="2300" dirty="0" smtClean="0">
                <a:latin typeface="Tahoma" pitchFamily="34" charset="0"/>
                <a:cs typeface="Tahoma" pitchFamily="34" charset="0"/>
              </a:rPr>
              <a:t> Kişisel atma aletini kontrol edip işaretlemek ve kullanıma izin vermek,</a:t>
            </a:r>
          </a:p>
          <a:p>
            <a:pPr marL="457200" indent="-457200">
              <a:buAutoNum type="alphaLcParenR" startAt="2"/>
            </a:pPr>
            <a:r>
              <a:rPr lang="tr-TR" altLang="tr-TR" sz="2300" dirty="0" smtClean="0">
                <a:latin typeface="Tahoma" pitchFamily="34" charset="0"/>
                <a:cs typeface="Tahoma" pitchFamily="34" charset="0"/>
              </a:rPr>
              <a:t> Yarışmadan önce Kural 135 uyarınca doğruluk belgesini sağlamak </a:t>
            </a:r>
            <a:r>
              <a:rPr lang="tr-TR" altLang="tr-TR" sz="2300" dirty="0" smtClean="0">
                <a:solidFill>
                  <a:srgbClr val="002060"/>
                </a:solidFill>
                <a:latin typeface="Tahoma" pitchFamily="34" charset="0"/>
                <a:cs typeface="Tahoma" pitchFamily="34" charset="0"/>
              </a:rPr>
              <a:t>gibi çok önemli</a:t>
            </a:r>
          </a:p>
          <a:p>
            <a:pPr marL="457200" indent="-457200"/>
            <a:r>
              <a:rPr lang="tr-TR" altLang="tr-TR" sz="2300" dirty="0" smtClean="0">
                <a:solidFill>
                  <a:srgbClr val="002060"/>
                </a:solidFill>
                <a:latin typeface="Tahoma" pitchFamily="34" charset="0"/>
                <a:cs typeface="Tahoma" pitchFamily="34" charset="0"/>
              </a:rPr>
              <a:t>      görevleri olmasına rağmen bu görevlerin sağlıklı yapılmamasından dolayı zaman</a:t>
            </a:r>
          </a:p>
          <a:p>
            <a:pPr marL="457200" indent="-457200"/>
            <a:r>
              <a:rPr lang="tr-TR" altLang="tr-TR" sz="2300" dirty="0" smtClean="0">
                <a:solidFill>
                  <a:srgbClr val="002060"/>
                </a:solidFill>
                <a:latin typeface="Tahoma" pitchFamily="34" charset="0"/>
                <a:cs typeface="Tahoma" pitchFamily="34" charset="0"/>
              </a:rPr>
              <a:t>      zaman telafisi çok zor olacak sorunlarla karşılaşılmıştır.</a:t>
            </a:r>
          </a:p>
          <a:p>
            <a:pPr marL="457200" indent="-457200"/>
            <a:r>
              <a:rPr lang="tr-TR" altLang="tr-TR" sz="2300" dirty="0" smtClean="0">
                <a:solidFill>
                  <a:srgbClr val="FF0000"/>
                </a:solidFill>
                <a:latin typeface="Tahoma" pitchFamily="34" charset="0"/>
                <a:cs typeface="Tahoma" pitchFamily="34" charset="0"/>
                <a:hlinkClick r:id="rId3"/>
              </a:rPr>
              <a:t>VİDEO 1</a:t>
            </a:r>
            <a:endParaRPr lang="tr-TR" altLang="tr-TR" sz="2300" dirty="0" smtClean="0">
              <a:solidFill>
                <a:srgbClr val="FF0000"/>
              </a:solidFill>
              <a:latin typeface="Tahoma" pitchFamily="34" charset="0"/>
              <a:cs typeface="Tahoma" pitchFamily="34" charset="0"/>
            </a:endParaRPr>
          </a:p>
          <a:p>
            <a:pPr marL="457200" indent="-457200"/>
            <a:endParaRPr lang="tr-TR" altLang="tr-TR" sz="2300" dirty="0" smtClean="0">
              <a:solidFill>
                <a:srgbClr val="002060"/>
              </a:solidFill>
              <a:latin typeface="Tahoma" pitchFamily="34" charset="0"/>
              <a:cs typeface="Tahoma" pitchFamily="34" charset="0"/>
            </a:endParaRPr>
          </a:p>
          <a:p>
            <a:pPr marL="457200" indent="-457200"/>
            <a:r>
              <a:rPr lang="tr-TR" altLang="tr-TR" sz="2300" dirty="0" smtClean="0">
                <a:solidFill>
                  <a:srgbClr val="002060"/>
                </a:solidFill>
                <a:latin typeface="Tahoma" pitchFamily="34" charset="0"/>
                <a:cs typeface="Tahoma" pitchFamily="34" charset="0"/>
              </a:rPr>
              <a:t>        </a:t>
            </a:r>
          </a:p>
          <a:p>
            <a:pPr marL="457200" indent="-457200"/>
            <a:endParaRPr lang="tr-TR" altLang="tr-TR" sz="2300" dirty="0" smtClean="0">
              <a:latin typeface="Tahoma" pitchFamily="34" charset="0"/>
              <a:cs typeface="Tahoma" pitchFamily="34" charset="0"/>
            </a:endParaRPr>
          </a:p>
          <a:p>
            <a:pPr marL="457200" indent="-457200"/>
            <a:endParaRPr lang="tr-TR" altLang="tr-TR" sz="2400" dirty="0" smtClean="0">
              <a:latin typeface="Tahoma" pitchFamily="34" charset="0"/>
              <a:cs typeface="Tahoma" pitchFamily="34" charset="0"/>
            </a:endParaRPr>
          </a:p>
          <a:p>
            <a:pPr marL="457200" indent="-457200">
              <a:buAutoNum type="alphaLcParenR"/>
            </a:pPr>
            <a:endParaRPr lang="tr-TR" altLang="tr-TR" sz="2400" dirty="0" smtClean="0">
              <a:latin typeface="Tahoma" pitchFamily="34" charset="0"/>
              <a:cs typeface="Tahoma" pitchFamily="34" charset="0"/>
            </a:endParaRPr>
          </a:p>
          <a:p>
            <a:pPr marL="457200" indent="-457200">
              <a:buAutoNum type="alphaLcParenR"/>
            </a:pPr>
            <a:endParaRPr lang="tr-TR" altLang="tr-TR" sz="2400" dirty="0" smtClean="0">
              <a:latin typeface="Tahoma" pitchFamily="34" charset="0"/>
              <a:cs typeface="Tahoma" pitchFamily="34" charset="0"/>
            </a:endParaRPr>
          </a:p>
          <a:p>
            <a:r>
              <a:rPr lang="tr-TR" altLang="tr-TR" sz="2400" dirty="0" smtClean="0">
                <a:solidFill>
                  <a:srgbClr val="0070C0"/>
                </a:solidFill>
                <a:latin typeface="AR BLANCA" pitchFamily="2" charset="0"/>
                <a:cs typeface="Tahoma" pitchFamily="34" charset="0"/>
              </a:rPr>
              <a:t> </a:t>
            </a:r>
            <a:endParaRPr lang="tr-TR" sz="2400" dirty="0"/>
          </a:p>
        </p:txBody>
      </p:sp>
    </p:spTree>
    <p:extLst>
      <p:ext uri="{BB962C8B-B14F-4D97-AF65-F5344CB8AC3E}">
        <p14:creationId xmlns:p14="http://schemas.microsoft.com/office/powerpoint/2010/main" xmlns="" val="27741208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39" name="Rectangle 4"/>
          <p:cNvSpPr>
            <a:spLocks noChangeArrowheads="1"/>
          </p:cNvSpPr>
          <p:nvPr/>
        </p:nvSpPr>
        <p:spPr bwMode="auto">
          <a:xfrm>
            <a:off x="0" y="10"/>
            <a:ext cx="9671430"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ALAN </a:t>
            </a:r>
            <a:r>
              <a:rPr lang="tr-TR" altLang="tr-TR" sz="3600" dirty="0">
                <a:solidFill>
                  <a:schemeClr val="bg1"/>
                </a:solidFill>
              </a:rPr>
              <a:t>YARIŞMALARI  - SIRIKLA 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4341" name="Dikdörtgen 1"/>
          <p:cNvSpPr>
            <a:spLocks noChangeArrowheads="1"/>
          </p:cNvSpPr>
          <p:nvPr/>
        </p:nvSpPr>
        <p:spPr bwMode="auto">
          <a:xfrm>
            <a:off x="1648918" y="1058868"/>
            <a:ext cx="10155739" cy="4185761"/>
          </a:xfrm>
          <a:prstGeom prst="rect">
            <a:avLst/>
          </a:prstGeom>
          <a:noFill/>
          <a:ln w="9525">
            <a:noFill/>
            <a:miter lim="800000"/>
            <a:headEnd/>
            <a:tailEnd/>
          </a:ln>
        </p:spPr>
        <p:txBody>
          <a:bodyPr wrap="square">
            <a:spAutoFit/>
          </a:bodyPr>
          <a:lstStyle/>
          <a:p>
            <a:pPr algn="just" eaLnBrk="1" hangingPunct="1"/>
            <a:r>
              <a:rPr lang="tr-TR" altLang="tr-TR" sz="2200" dirty="0" smtClean="0">
                <a:solidFill>
                  <a:srgbClr val="FF0000"/>
                </a:solidFill>
                <a:latin typeface="Tahoma" pitchFamily="34" charset="0"/>
                <a:cs typeface="Tahoma" pitchFamily="34" charset="0"/>
              </a:rPr>
              <a:t>    </a:t>
            </a:r>
            <a:r>
              <a:rPr lang="tr-TR" altLang="tr-TR" sz="2200" u="sng" dirty="0" smtClean="0">
                <a:solidFill>
                  <a:srgbClr val="FF0000"/>
                </a:solidFill>
                <a:latin typeface="Tahoma" pitchFamily="34" charset="0"/>
                <a:cs typeface="Tahoma" pitchFamily="34" charset="0"/>
              </a:rPr>
              <a:t>KURAL : </a:t>
            </a:r>
            <a:r>
              <a:rPr lang="tr-TR" altLang="tr-TR" sz="2200" u="sng" dirty="0">
                <a:solidFill>
                  <a:srgbClr val="FF0000"/>
                </a:solidFill>
                <a:latin typeface="Tahoma" pitchFamily="34" charset="0"/>
                <a:cs typeface="Tahoma" pitchFamily="34" charset="0"/>
              </a:rPr>
              <a:t>183.3</a:t>
            </a:r>
          </a:p>
          <a:p>
            <a:pPr algn="just" eaLnBrk="1" hangingPunct="1"/>
            <a:endParaRPr lang="tr-TR" altLang="tr-TR" sz="2200" dirty="0">
              <a:latin typeface="Tahoma" pitchFamily="34" charset="0"/>
              <a:cs typeface="Tahoma" pitchFamily="34" charset="0"/>
            </a:endParaRPr>
          </a:p>
          <a:p>
            <a:pPr algn="just"/>
            <a:r>
              <a:rPr lang="tr-TR" sz="2200" dirty="0" smtClean="0">
                <a:latin typeface="Tahoma" pitchFamily="34" charset="0"/>
                <a:cs typeface="Tahoma" pitchFamily="34" charset="0"/>
              </a:rPr>
              <a:t>    </a:t>
            </a:r>
            <a:r>
              <a:rPr lang="en-US" sz="2200" dirty="0" err="1" smtClean="0">
                <a:latin typeface="Tahoma" pitchFamily="34" charset="0"/>
                <a:cs typeface="Tahoma" pitchFamily="34" charset="0"/>
              </a:rPr>
              <a:t>Yarışmacılar</a:t>
            </a:r>
            <a:r>
              <a:rPr lang="en-US" sz="2200" dirty="0" smtClean="0">
                <a:latin typeface="Tahoma" pitchFamily="34" charset="0"/>
                <a:cs typeface="Tahoma" pitchFamily="34" charset="0"/>
              </a:rPr>
              <a:t> </a:t>
            </a:r>
            <a:r>
              <a:rPr lang="en-US" sz="2200" dirty="0" err="1">
                <a:latin typeface="Tahoma" pitchFamily="34" charset="0"/>
                <a:cs typeface="Tahoma" pitchFamily="34" charset="0"/>
              </a:rPr>
              <a:t>yarışma</a:t>
            </a:r>
            <a:r>
              <a:rPr lang="en-US" sz="2200" dirty="0">
                <a:latin typeface="Tahoma" pitchFamily="34" charset="0"/>
                <a:cs typeface="Tahoma" pitchFamily="34" charset="0"/>
              </a:rPr>
              <a:t> </a:t>
            </a:r>
            <a:r>
              <a:rPr lang="en-US" sz="2200" dirty="0" err="1">
                <a:latin typeface="Tahoma" pitchFamily="34" charset="0"/>
                <a:cs typeface="Tahoma" pitchFamily="34" charset="0"/>
              </a:rPr>
              <a:t>sırasında</a:t>
            </a:r>
            <a:r>
              <a:rPr lang="en-US" sz="2200" dirty="0">
                <a:latin typeface="Tahoma" pitchFamily="34" charset="0"/>
                <a:cs typeface="Tahoma" pitchFamily="34" charset="0"/>
              </a:rPr>
              <a:t> </a:t>
            </a:r>
            <a:r>
              <a:rPr lang="en-US" sz="2200" dirty="0" err="1">
                <a:latin typeface="Tahoma" pitchFamily="34" charset="0"/>
                <a:cs typeface="Tahoma" pitchFamily="34" charset="0"/>
              </a:rPr>
              <a:t>sırığı</a:t>
            </a:r>
            <a:r>
              <a:rPr lang="en-US" sz="2200" dirty="0">
                <a:latin typeface="Tahoma" pitchFamily="34" charset="0"/>
                <a:cs typeface="Tahoma" pitchFamily="34" charset="0"/>
              </a:rPr>
              <a:t> </a:t>
            </a:r>
            <a:r>
              <a:rPr lang="en-US" sz="2200" dirty="0" err="1">
                <a:latin typeface="Tahoma" pitchFamily="34" charset="0"/>
                <a:cs typeface="Tahoma" pitchFamily="34" charset="0"/>
              </a:rPr>
              <a:t>daha</a:t>
            </a:r>
            <a:r>
              <a:rPr lang="en-US" sz="2200" dirty="0">
                <a:latin typeface="Tahoma" pitchFamily="34" charset="0"/>
                <a:cs typeface="Tahoma" pitchFamily="34" charset="0"/>
              </a:rPr>
              <a:t> </a:t>
            </a:r>
            <a:r>
              <a:rPr lang="en-US" sz="2200" dirty="0" err="1">
                <a:latin typeface="Tahoma" pitchFamily="34" charset="0"/>
                <a:cs typeface="Tahoma" pitchFamily="34" charset="0"/>
              </a:rPr>
              <a:t>iyi</a:t>
            </a:r>
            <a:r>
              <a:rPr lang="en-US" sz="2200" dirty="0">
                <a:latin typeface="Tahoma" pitchFamily="34" charset="0"/>
                <a:cs typeface="Tahoma" pitchFamily="34" charset="0"/>
              </a:rPr>
              <a:t> </a:t>
            </a:r>
            <a:r>
              <a:rPr lang="en-US" sz="2200" dirty="0" err="1">
                <a:latin typeface="Tahoma" pitchFamily="34" charset="0"/>
                <a:cs typeface="Tahoma" pitchFamily="34" charset="0"/>
              </a:rPr>
              <a:t>kavrayabilmeleri</a:t>
            </a:r>
            <a:r>
              <a:rPr lang="en-US" sz="2200" dirty="0">
                <a:latin typeface="Tahoma" pitchFamily="34" charset="0"/>
                <a:cs typeface="Tahoma" pitchFamily="34" charset="0"/>
              </a:rPr>
              <a:t> </a:t>
            </a:r>
            <a:r>
              <a:rPr lang="en-US" sz="2200" dirty="0" err="1">
                <a:latin typeface="Tahoma" pitchFamily="34" charset="0"/>
                <a:cs typeface="Tahoma" pitchFamily="34" charset="0"/>
              </a:rPr>
              <a:t>için</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r>
              <a:rPr lang="en-US" sz="2200" dirty="0" err="1" smtClean="0">
                <a:latin typeface="Tahoma" pitchFamily="34" charset="0"/>
                <a:cs typeface="Tahoma" pitchFamily="34" charset="0"/>
              </a:rPr>
              <a:t>sırığın</a:t>
            </a:r>
            <a:r>
              <a:rPr lang="en-US" sz="2200" dirty="0" smtClean="0">
                <a:latin typeface="Tahoma" pitchFamily="34" charset="0"/>
                <a:cs typeface="Tahoma" pitchFamily="34" charset="0"/>
              </a:rPr>
              <a:t> </a:t>
            </a:r>
            <a:r>
              <a:rPr lang="en-US" sz="2200" dirty="0" err="1">
                <a:latin typeface="Tahoma" pitchFamily="34" charset="0"/>
                <a:cs typeface="Tahoma" pitchFamily="34" charset="0"/>
              </a:rPr>
              <a:t>üzerine</a:t>
            </a:r>
            <a:r>
              <a:rPr lang="en-US" sz="2200" dirty="0">
                <a:latin typeface="Tahoma" pitchFamily="34" charset="0"/>
                <a:cs typeface="Tahoma" pitchFamily="34" charset="0"/>
              </a:rPr>
              <a:t> </a:t>
            </a:r>
            <a:r>
              <a:rPr lang="en-US" sz="2200" dirty="0" err="1">
                <a:latin typeface="Tahoma" pitchFamily="34" charset="0"/>
                <a:cs typeface="Tahoma" pitchFamily="34" charset="0"/>
              </a:rPr>
              <a:t>ya</a:t>
            </a:r>
            <a:r>
              <a:rPr lang="en-US" sz="2200" dirty="0">
                <a:latin typeface="Tahoma" pitchFamily="34" charset="0"/>
                <a:cs typeface="Tahoma" pitchFamily="34" charset="0"/>
              </a:rPr>
              <a:t> da </a:t>
            </a:r>
            <a:r>
              <a:rPr lang="en-US" sz="2200" dirty="0" err="1">
                <a:latin typeface="Tahoma" pitchFamily="34" charset="0"/>
                <a:cs typeface="Tahoma" pitchFamily="34" charset="0"/>
              </a:rPr>
              <a:t>ellerine</a:t>
            </a:r>
            <a:r>
              <a:rPr lang="en-US" sz="2200" dirty="0">
                <a:latin typeface="Tahoma" pitchFamily="34" charset="0"/>
                <a:cs typeface="Tahoma" pitchFamily="34" charset="0"/>
              </a:rPr>
              <a:t> </a:t>
            </a:r>
            <a:r>
              <a:rPr lang="en-US" sz="2200" dirty="0" err="1">
                <a:latin typeface="Tahoma" pitchFamily="34" charset="0"/>
                <a:cs typeface="Tahoma" pitchFamily="34" charset="0"/>
              </a:rPr>
              <a:t>kavramayı</a:t>
            </a:r>
            <a:r>
              <a:rPr lang="en-US" sz="2200" dirty="0">
                <a:latin typeface="Tahoma" pitchFamily="34" charset="0"/>
                <a:cs typeface="Tahoma" pitchFamily="34" charset="0"/>
              </a:rPr>
              <a:t> </a:t>
            </a:r>
            <a:r>
              <a:rPr lang="en-US" sz="2200" dirty="0" err="1">
                <a:latin typeface="Tahoma" pitchFamily="34" charset="0"/>
                <a:cs typeface="Tahoma" pitchFamily="34" charset="0"/>
              </a:rPr>
              <a:t>kolaylaştırıcı</a:t>
            </a:r>
            <a:r>
              <a:rPr lang="en-US" sz="2200" dirty="0">
                <a:latin typeface="Tahoma" pitchFamily="34" charset="0"/>
                <a:cs typeface="Tahoma" pitchFamily="34" charset="0"/>
              </a:rPr>
              <a:t> </a:t>
            </a:r>
            <a:r>
              <a:rPr lang="en-US" sz="2200" dirty="0" err="1">
                <a:latin typeface="Tahoma" pitchFamily="34" charset="0"/>
                <a:cs typeface="Tahoma" pitchFamily="34" charset="0"/>
              </a:rPr>
              <a:t>kimyasal</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r>
              <a:rPr lang="en-US" sz="2200" dirty="0" err="1" smtClean="0">
                <a:latin typeface="Tahoma" pitchFamily="34" charset="0"/>
                <a:cs typeface="Tahoma" pitchFamily="34" charset="0"/>
              </a:rPr>
              <a:t>maddeler</a:t>
            </a:r>
            <a:r>
              <a:rPr lang="en-US" sz="2200" dirty="0" smtClean="0">
                <a:latin typeface="Tahoma" pitchFamily="34" charset="0"/>
                <a:cs typeface="Tahoma" pitchFamily="34" charset="0"/>
              </a:rPr>
              <a:t> </a:t>
            </a:r>
            <a:r>
              <a:rPr lang="en-US" sz="2200" dirty="0" err="1">
                <a:latin typeface="Tahoma" pitchFamily="34" charset="0"/>
                <a:cs typeface="Tahoma" pitchFamily="34" charset="0"/>
              </a:rPr>
              <a:t>sürebilirler</a:t>
            </a:r>
            <a:r>
              <a:rPr lang="en-US" sz="2200" dirty="0">
                <a:latin typeface="Tahoma" pitchFamily="34" charset="0"/>
                <a:cs typeface="Tahoma" pitchFamily="34" charset="0"/>
              </a:rPr>
              <a:t>. </a:t>
            </a:r>
            <a:r>
              <a:rPr lang="en-US" sz="2200" dirty="0" err="1" smtClean="0">
                <a:solidFill>
                  <a:srgbClr val="0070C0"/>
                </a:solidFill>
                <a:latin typeface="Tahoma" pitchFamily="34" charset="0"/>
                <a:cs typeface="Tahoma" pitchFamily="34" charset="0"/>
              </a:rPr>
              <a:t>Atletin</a:t>
            </a:r>
            <a:r>
              <a:rPr lang="en-US" sz="2200" dirty="0" smtClean="0">
                <a:solidFill>
                  <a:srgbClr val="0070C0"/>
                </a:solidFill>
                <a:latin typeface="Tahoma" pitchFamily="34" charset="0"/>
                <a:cs typeface="Tahoma" pitchFamily="34" charset="0"/>
              </a:rPr>
              <a:t> </a:t>
            </a:r>
            <a:r>
              <a:rPr lang="en-US" sz="2200" dirty="0" err="1">
                <a:solidFill>
                  <a:srgbClr val="0070C0"/>
                </a:solidFill>
                <a:latin typeface="Tahoma" pitchFamily="34" charset="0"/>
                <a:cs typeface="Tahoma" pitchFamily="34" charset="0"/>
              </a:rPr>
              <a:t>eldiven</a:t>
            </a:r>
            <a:r>
              <a:rPr lang="en-US" sz="2200" dirty="0">
                <a:solidFill>
                  <a:srgbClr val="0070C0"/>
                </a:solidFill>
                <a:latin typeface="Tahoma" pitchFamily="34" charset="0"/>
                <a:cs typeface="Tahoma" pitchFamily="34" charset="0"/>
              </a:rPr>
              <a:t> </a:t>
            </a:r>
            <a:r>
              <a:rPr lang="en-US" sz="2200" dirty="0" err="1">
                <a:solidFill>
                  <a:srgbClr val="0070C0"/>
                </a:solidFill>
                <a:latin typeface="Tahoma" pitchFamily="34" charset="0"/>
                <a:cs typeface="Tahoma" pitchFamily="34" charset="0"/>
              </a:rPr>
              <a:t>kullanmasına</a:t>
            </a:r>
            <a:r>
              <a:rPr lang="en-US" sz="2200" dirty="0">
                <a:solidFill>
                  <a:srgbClr val="0070C0"/>
                </a:solidFill>
                <a:latin typeface="Tahoma" pitchFamily="34" charset="0"/>
                <a:cs typeface="Tahoma" pitchFamily="34" charset="0"/>
              </a:rPr>
              <a:t> </a:t>
            </a:r>
            <a:r>
              <a:rPr lang="en-US" sz="2200" dirty="0" err="1">
                <a:solidFill>
                  <a:srgbClr val="0070C0"/>
                </a:solidFill>
                <a:latin typeface="Tahoma" pitchFamily="34" charset="0"/>
                <a:cs typeface="Tahoma" pitchFamily="34" charset="0"/>
              </a:rPr>
              <a:t>izin</a:t>
            </a:r>
            <a:r>
              <a:rPr lang="en-US" sz="2200" dirty="0">
                <a:solidFill>
                  <a:srgbClr val="0070C0"/>
                </a:solidFill>
                <a:latin typeface="Tahoma" pitchFamily="34" charset="0"/>
                <a:cs typeface="Tahoma" pitchFamily="34" charset="0"/>
              </a:rPr>
              <a:t> </a:t>
            </a:r>
            <a:r>
              <a:rPr lang="en-US" sz="2200" dirty="0" err="1">
                <a:solidFill>
                  <a:srgbClr val="0070C0"/>
                </a:solidFill>
                <a:latin typeface="Tahoma" pitchFamily="34" charset="0"/>
                <a:cs typeface="Tahoma" pitchFamily="34" charset="0"/>
              </a:rPr>
              <a:t>verilir</a:t>
            </a:r>
            <a:r>
              <a:rPr lang="en-US" sz="2200" dirty="0">
                <a:solidFill>
                  <a:srgbClr val="0070C0"/>
                </a:solidFill>
                <a:latin typeface="Tahoma" pitchFamily="34" charset="0"/>
                <a:cs typeface="Tahoma" pitchFamily="34" charset="0"/>
              </a:rPr>
              <a:t>.</a:t>
            </a:r>
            <a:endParaRPr lang="tr-TR" sz="2200" dirty="0">
              <a:solidFill>
                <a:srgbClr val="0070C0"/>
              </a:solidFill>
              <a:latin typeface="Tahoma" pitchFamily="34" charset="0"/>
              <a:cs typeface="Tahoma" pitchFamily="34" charset="0"/>
            </a:endParaRPr>
          </a:p>
          <a:p>
            <a:pPr algn="just"/>
            <a:endParaRPr lang="tr-TR" altLang="tr-TR" sz="2200" b="1" dirty="0">
              <a:solidFill>
                <a:srgbClr val="FF0000"/>
              </a:solidFill>
              <a:latin typeface="Tahoma" pitchFamily="34" charset="0"/>
              <a:cs typeface="Tahoma" pitchFamily="34" charset="0"/>
            </a:endParaRPr>
          </a:p>
          <a:p>
            <a:pPr algn="just"/>
            <a:r>
              <a:rPr lang="tr-TR" sz="2200" dirty="0" smtClean="0">
                <a:solidFill>
                  <a:srgbClr val="FF0000"/>
                </a:solidFill>
                <a:latin typeface="Tahoma" pitchFamily="34" charset="0"/>
                <a:cs typeface="Tahoma" pitchFamily="34" charset="0"/>
              </a:rPr>
              <a:t>     </a:t>
            </a:r>
            <a:r>
              <a:rPr lang="tr-TR" sz="2200" u="sng" dirty="0" smtClean="0">
                <a:solidFill>
                  <a:srgbClr val="FF0000"/>
                </a:solidFill>
                <a:latin typeface="Tahoma" pitchFamily="34" charset="0"/>
                <a:cs typeface="Tahoma" pitchFamily="34" charset="0"/>
              </a:rPr>
              <a:t>KURAL : </a:t>
            </a:r>
            <a:r>
              <a:rPr lang="tr-TR" sz="2200" u="sng" dirty="0">
                <a:solidFill>
                  <a:srgbClr val="FF0000"/>
                </a:solidFill>
                <a:latin typeface="Tahoma" pitchFamily="34" charset="0"/>
                <a:cs typeface="Tahoma" pitchFamily="34" charset="0"/>
              </a:rPr>
              <a:t>183.6</a:t>
            </a:r>
          </a:p>
          <a:p>
            <a:pPr algn="just"/>
            <a:r>
              <a:rPr lang="tr-TR" sz="2200" dirty="0" smtClean="0">
                <a:latin typeface="Tahoma" pitchFamily="34" charset="0"/>
                <a:cs typeface="Tahoma" pitchFamily="34" charset="0"/>
              </a:rPr>
              <a:t>     </a:t>
            </a:r>
            <a:r>
              <a:rPr lang="en-US" sz="2200" dirty="0" smtClean="0">
                <a:solidFill>
                  <a:srgbClr val="CC0000"/>
                </a:solidFill>
                <a:latin typeface="Tahoma" pitchFamily="34" charset="0"/>
                <a:cs typeface="Tahoma" pitchFamily="34" charset="0"/>
              </a:rPr>
              <a:t>Not</a:t>
            </a:r>
            <a:r>
              <a:rPr lang="en-US" sz="2200" dirty="0">
                <a:solidFill>
                  <a:srgbClr val="CC0000"/>
                </a:solidFill>
                <a:latin typeface="Tahoma" pitchFamily="34" charset="0"/>
                <a:cs typeface="Tahoma" pitchFamily="34" charset="0"/>
              </a:rPr>
              <a:t>: </a:t>
            </a:r>
            <a:r>
              <a:rPr lang="en-US" sz="2200" dirty="0" err="1">
                <a:latin typeface="Tahoma" pitchFamily="34" charset="0"/>
                <a:cs typeface="Tahoma" pitchFamily="34" charset="0"/>
              </a:rPr>
              <a:t>Atlet</a:t>
            </a:r>
            <a:r>
              <a:rPr lang="en-US" sz="2200" dirty="0">
                <a:latin typeface="Tahoma" pitchFamily="34" charset="0"/>
                <a:cs typeface="Tahoma" pitchFamily="34" charset="0"/>
              </a:rPr>
              <a:t> </a:t>
            </a:r>
            <a:r>
              <a:rPr lang="en-US" sz="2200" dirty="0" err="1">
                <a:latin typeface="Tahoma" pitchFamily="34" charset="0"/>
                <a:cs typeface="Tahoma" pitchFamily="34" charset="0"/>
              </a:rPr>
              <a:t>atlayışı</a:t>
            </a:r>
            <a:r>
              <a:rPr lang="en-US" sz="2200" dirty="0">
                <a:latin typeface="Tahoma" pitchFamily="34" charset="0"/>
                <a:cs typeface="Tahoma" pitchFamily="34" charset="0"/>
              </a:rPr>
              <a:t> </a:t>
            </a:r>
            <a:r>
              <a:rPr lang="en-US" sz="2200" dirty="0" err="1">
                <a:latin typeface="Tahoma" pitchFamily="34" charset="0"/>
                <a:cs typeface="Tahoma" pitchFamily="34" charset="0"/>
              </a:rPr>
              <a:t>müddetince</a:t>
            </a:r>
            <a:r>
              <a:rPr lang="en-US" sz="2200" dirty="0">
                <a:latin typeface="Tahoma" pitchFamily="34" charset="0"/>
                <a:cs typeface="Tahoma" pitchFamily="34" charset="0"/>
              </a:rPr>
              <a:t>, </a:t>
            </a:r>
            <a:r>
              <a:rPr lang="en-US" sz="2200" dirty="0" err="1">
                <a:latin typeface="Tahoma" pitchFamily="34" charset="0"/>
                <a:cs typeface="Tahoma" pitchFamily="34" charset="0"/>
              </a:rPr>
              <a:t>kendine</a:t>
            </a:r>
            <a:r>
              <a:rPr lang="en-US" sz="2200" dirty="0">
                <a:latin typeface="Tahoma" pitchFamily="34" charset="0"/>
                <a:cs typeface="Tahoma" pitchFamily="34" charset="0"/>
              </a:rPr>
              <a:t> </a:t>
            </a:r>
            <a:r>
              <a:rPr lang="en-US" sz="2200" dirty="0" err="1">
                <a:latin typeface="Tahoma" pitchFamily="34" charset="0"/>
                <a:cs typeface="Tahoma" pitchFamily="34" charset="0"/>
              </a:rPr>
              <a:t>ekstra</a:t>
            </a:r>
            <a:r>
              <a:rPr lang="en-US" sz="2200" dirty="0">
                <a:latin typeface="Tahoma" pitchFamily="34" charset="0"/>
                <a:cs typeface="Tahoma" pitchFamily="34" charset="0"/>
              </a:rPr>
              <a:t> </a:t>
            </a:r>
            <a:r>
              <a:rPr lang="en-US" sz="2200" dirty="0" err="1">
                <a:latin typeface="Tahoma" pitchFamily="34" charset="0"/>
                <a:cs typeface="Tahoma" pitchFamily="34" charset="0"/>
              </a:rPr>
              <a:t>koruma</a:t>
            </a:r>
            <a:r>
              <a:rPr lang="en-US" sz="2200" dirty="0">
                <a:latin typeface="Tahoma" pitchFamily="34" charset="0"/>
                <a:cs typeface="Tahoma" pitchFamily="34" charset="0"/>
              </a:rPr>
              <a:t> </a:t>
            </a:r>
            <a:r>
              <a:rPr lang="en-US" sz="2200" dirty="0" err="1">
                <a:latin typeface="Tahoma" pitchFamily="34" charset="0"/>
                <a:cs typeface="Tahoma" pitchFamily="34" charset="0"/>
              </a:rPr>
              <a:t>sağlamak</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r>
              <a:rPr lang="en-US" sz="2200" dirty="0" err="1" smtClean="0">
                <a:latin typeface="Tahoma" pitchFamily="34" charset="0"/>
                <a:cs typeface="Tahoma" pitchFamily="34" charset="0"/>
              </a:rPr>
              <a:t>amacıyla</a:t>
            </a:r>
            <a:r>
              <a:rPr lang="en-US" sz="2200" dirty="0" smtClean="0">
                <a:latin typeface="Tahoma" pitchFamily="34" charset="0"/>
                <a:cs typeface="Tahoma" pitchFamily="34" charset="0"/>
              </a:rPr>
              <a:t> </a:t>
            </a:r>
            <a:r>
              <a:rPr lang="en-US" sz="2200" dirty="0">
                <a:latin typeface="Tahoma" pitchFamily="34" charset="0"/>
                <a:cs typeface="Tahoma" pitchFamily="34" charset="0"/>
              </a:rPr>
              <a:t>, </a:t>
            </a:r>
            <a:r>
              <a:rPr lang="en-US" sz="2200" dirty="0" err="1">
                <a:latin typeface="Tahoma" pitchFamily="34" charset="0"/>
                <a:cs typeface="Tahoma" pitchFamily="34" charset="0"/>
              </a:rPr>
              <a:t>kazanın</a:t>
            </a:r>
            <a:r>
              <a:rPr lang="en-US" sz="2200" dirty="0">
                <a:latin typeface="Tahoma" pitchFamily="34" charset="0"/>
                <a:cs typeface="Tahoma" pitchFamily="34" charset="0"/>
              </a:rPr>
              <a:t> </a:t>
            </a:r>
            <a:r>
              <a:rPr lang="en-US" sz="2200" dirty="0" err="1">
                <a:latin typeface="Tahoma" pitchFamily="34" charset="0"/>
                <a:cs typeface="Tahoma" pitchFamily="34" charset="0"/>
              </a:rPr>
              <a:t>etrafına</a:t>
            </a:r>
            <a:r>
              <a:rPr lang="en-US" sz="2200" dirty="0">
                <a:latin typeface="Tahoma" pitchFamily="34" charset="0"/>
                <a:cs typeface="Tahoma" pitchFamily="34" charset="0"/>
              </a:rPr>
              <a:t> </a:t>
            </a:r>
            <a:r>
              <a:rPr lang="en-US" sz="2200" dirty="0" err="1">
                <a:latin typeface="Tahoma" pitchFamily="34" charset="0"/>
                <a:cs typeface="Tahoma" pitchFamily="34" charset="0"/>
              </a:rPr>
              <a:t>koruyucu</a:t>
            </a:r>
            <a:r>
              <a:rPr lang="en-US" sz="2200" dirty="0">
                <a:latin typeface="Tahoma" pitchFamily="34" charset="0"/>
                <a:cs typeface="Tahoma" pitchFamily="34" charset="0"/>
              </a:rPr>
              <a:t> </a:t>
            </a:r>
            <a:r>
              <a:rPr lang="en-US" sz="2200" dirty="0" err="1">
                <a:latin typeface="Tahoma" pitchFamily="34" charset="0"/>
                <a:cs typeface="Tahoma" pitchFamily="34" charset="0"/>
              </a:rPr>
              <a:t>malzeme</a:t>
            </a:r>
            <a:r>
              <a:rPr lang="en-US" sz="2200" dirty="0">
                <a:latin typeface="Tahoma" pitchFamily="34" charset="0"/>
                <a:cs typeface="Tahoma" pitchFamily="34" charset="0"/>
              </a:rPr>
              <a:t> </a:t>
            </a:r>
            <a:r>
              <a:rPr lang="en-US" sz="2200" dirty="0" err="1">
                <a:latin typeface="Tahoma" pitchFamily="34" charset="0"/>
                <a:cs typeface="Tahoma" pitchFamily="34" charset="0"/>
              </a:rPr>
              <a:t>yerleştirebilir</a:t>
            </a:r>
            <a:r>
              <a:rPr lang="en-US" sz="2200" dirty="0">
                <a:latin typeface="Tahoma" pitchFamily="34" charset="0"/>
                <a:cs typeface="Tahoma" pitchFamily="34" charset="0"/>
              </a:rPr>
              <a:t>. </a:t>
            </a:r>
            <a:r>
              <a:rPr lang="en-US" sz="2200" dirty="0" err="1">
                <a:latin typeface="Tahoma" pitchFamily="34" charset="0"/>
                <a:cs typeface="Tahoma" pitchFamily="34" charset="0"/>
              </a:rPr>
              <a:t>Böyle</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r>
              <a:rPr lang="en-US" sz="2200" dirty="0" err="1" smtClean="0">
                <a:latin typeface="Tahoma" pitchFamily="34" charset="0"/>
                <a:cs typeface="Tahoma" pitchFamily="34" charset="0"/>
              </a:rPr>
              <a:t>bir</a:t>
            </a:r>
            <a:r>
              <a:rPr lang="en-US" sz="2200" dirty="0" smtClean="0">
                <a:latin typeface="Tahoma" pitchFamily="34" charset="0"/>
                <a:cs typeface="Tahoma" pitchFamily="34" charset="0"/>
              </a:rPr>
              <a:t> </a:t>
            </a:r>
            <a:r>
              <a:rPr lang="en-US" sz="2200" dirty="0" err="1">
                <a:latin typeface="Tahoma" pitchFamily="34" charset="0"/>
                <a:cs typeface="Tahoma" pitchFamily="34" charset="0"/>
              </a:rPr>
              <a:t>koruma</a:t>
            </a:r>
            <a:r>
              <a:rPr lang="en-US" sz="2200" dirty="0">
                <a:latin typeface="Tahoma" pitchFamily="34" charset="0"/>
                <a:cs typeface="Tahoma" pitchFamily="34" charset="0"/>
              </a:rPr>
              <a:t> </a:t>
            </a:r>
            <a:r>
              <a:rPr lang="en-US" sz="2200" dirty="0" err="1">
                <a:latin typeface="Tahoma" pitchFamily="34" charset="0"/>
                <a:cs typeface="Tahoma" pitchFamily="34" charset="0"/>
              </a:rPr>
              <a:t>atletin</a:t>
            </a:r>
            <a:r>
              <a:rPr lang="en-US" sz="2200" dirty="0">
                <a:latin typeface="Tahoma" pitchFamily="34" charset="0"/>
                <a:cs typeface="Tahoma" pitchFamily="34" charset="0"/>
              </a:rPr>
              <a:t> </a:t>
            </a:r>
            <a:r>
              <a:rPr lang="en-US" sz="2200" dirty="0" err="1">
                <a:latin typeface="Tahoma" pitchFamily="34" charset="0"/>
                <a:cs typeface="Tahoma" pitchFamily="34" charset="0"/>
              </a:rPr>
              <a:t>izin</a:t>
            </a:r>
            <a:r>
              <a:rPr lang="en-US" sz="2200" dirty="0">
                <a:latin typeface="Tahoma" pitchFamily="34" charset="0"/>
                <a:cs typeface="Tahoma" pitchFamily="34" charset="0"/>
              </a:rPr>
              <a:t> </a:t>
            </a:r>
            <a:r>
              <a:rPr lang="en-US" sz="2200" dirty="0" err="1">
                <a:latin typeface="Tahoma" pitchFamily="34" charset="0"/>
                <a:cs typeface="Tahoma" pitchFamily="34" charset="0"/>
              </a:rPr>
              <a:t>verilen</a:t>
            </a:r>
            <a:r>
              <a:rPr lang="en-US" sz="2200" dirty="0">
                <a:latin typeface="Tahoma" pitchFamily="34" charset="0"/>
                <a:cs typeface="Tahoma" pitchFamily="34" charset="0"/>
              </a:rPr>
              <a:t> </a:t>
            </a:r>
            <a:r>
              <a:rPr lang="en-US" sz="2200" dirty="0" err="1">
                <a:latin typeface="Tahoma" pitchFamily="34" charset="0"/>
                <a:cs typeface="Tahoma" pitchFamily="34" charset="0"/>
              </a:rPr>
              <a:t>atlayış</a:t>
            </a:r>
            <a:r>
              <a:rPr lang="en-US" sz="2200" dirty="0">
                <a:latin typeface="Tahoma" pitchFamily="34" charset="0"/>
                <a:cs typeface="Tahoma" pitchFamily="34" charset="0"/>
              </a:rPr>
              <a:t> </a:t>
            </a:r>
            <a:r>
              <a:rPr lang="en-US" sz="2200" dirty="0" err="1">
                <a:latin typeface="Tahoma" pitchFamily="34" charset="0"/>
                <a:cs typeface="Tahoma" pitchFamily="34" charset="0"/>
              </a:rPr>
              <a:t>süresi</a:t>
            </a:r>
            <a:r>
              <a:rPr lang="en-US" sz="2200" dirty="0">
                <a:latin typeface="Tahoma" pitchFamily="34" charset="0"/>
                <a:cs typeface="Tahoma" pitchFamily="34" charset="0"/>
              </a:rPr>
              <a:t> </a:t>
            </a:r>
            <a:r>
              <a:rPr lang="en-US" sz="2200" dirty="0" err="1">
                <a:latin typeface="Tahoma" pitchFamily="34" charset="0"/>
                <a:cs typeface="Tahoma" pitchFamily="34" charset="0"/>
              </a:rPr>
              <a:t>içerisinde</a:t>
            </a:r>
            <a:r>
              <a:rPr lang="en-US" sz="2200" dirty="0">
                <a:latin typeface="Tahoma" pitchFamily="34" charset="0"/>
                <a:cs typeface="Tahoma" pitchFamily="34" charset="0"/>
              </a:rPr>
              <a:t> </a:t>
            </a:r>
            <a:r>
              <a:rPr lang="en-US" sz="2200" dirty="0" err="1">
                <a:latin typeface="Tahoma" pitchFamily="34" charset="0"/>
                <a:cs typeface="Tahoma" pitchFamily="34" charset="0"/>
              </a:rPr>
              <a:t>yerleştirilmeli</a:t>
            </a:r>
            <a:r>
              <a:rPr lang="en-US" sz="2200" dirty="0">
                <a:latin typeface="Tahoma" pitchFamily="34" charset="0"/>
                <a:cs typeface="Tahoma" pitchFamily="34" charset="0"/>
              </a:rPr>
              <a:t> </a:t>
            </a:r>
            <a:endParaRPr lang="tr-TR" sz="2200" dirty="0" smtClean="0">
              <a:latin typeface="Tahoma" pitchFamily="34" charset="0"/>
              <a:cs typeface="Tahoma" pitchFamily="34" charset="0"/>
            </a:endParaRPr>
          </a:p>
          <a:p>
            <a:pPr algn="just"/>
            <a:r>
              <a:rPr lang="en-US" sz="2200" dirty="0" err="1" smtClean="0">
                <a:latin typeface="Tahoma" pitchFamily="34" charset="0"/>
                <a:cs typeface="Tahoma" pitchFamily="34" charset="0"/>
              </a:rPr>
              <a:t>ve</a:t>
            </a:r>
            <a:r>
              <a:rPr lang="en-US" sz="2200" dirty="0" smtClean="0">
                <a:latin typeface="Tahoma" pitchFamily="34" charset="0"/>
                <a:cs typeface="Tahoma" pitchFamily="34" charset="0"/>
              </a:rPr>
              <a:t> </a:t>
            </a:r>
            <a:r>
              <a:rPr lang="en-US" sz="2200" dirty="0" err="1">
                <a:latin typeface="Tahoma" pitchFamily="34" charset="0"/>
                <a:cs typeface="Tahoma" pitchFamily="34" charset="0"/>
              </a:rPr>
              <a:t>atayış</a:t>
            </a:r>
            <a:r>
              <a:rPr lang="en-US" sz="2200" dirty="0">
                <a:latin typeface="Tahoma" pitchFamily="34" charset="0"/>
                <a:cs typeface="Tahoma" pitchFamily="34" charset="0"/>
              </a:rPr>
              <a:t> biter </a:t>
            </a:r>
            <a:r>
              <a:rPr lang="en-US" sz="2200" dirty="0" err="1">
                <a:latin typeface="Tahoma" pitchFamily="34" charset="0"/>
                <a:cs typeface="Tahoma" pitchFamily="34" charset="0"/>
              </a:rPr>
              <a:t>bitmez</a:t>
            </a:r>
            <a:r>
              <a:rPr lang="en-US" sz="2200" dirty="0">
                <a:latin typeface="Tahoma" pitchFamily="34" charset="0"/>
                <a:cs typeface="Tahoma" pitchFamily="34" charset="0"/>
              </a:rPr>
              <a:t> </a:t>
            </a:r>
            <a:r>
              <a:rPr lang="en-US" sz="2200" dirty="0" err="1">
                <a:latin typeface="Tahoma" pitchFamily="34" charset="0"/>
                <a:cs typeface="Tahoma" pitchFamily="34" charset="0"/>
              </a:rPr>
              <a:t>kaldırılmalıdır</a:t>
            </a:r>
            <a:r>
              <a:rPr lang="en-US" sz="2200" dirty="0">
                <a:latin typeface="Tahoma" pitchFamily="34" charset="0"/>
                <a:cs typeface="Tahoma" pitchFamily="34" charset="0"/>
              </a:rPr>
              <a:t>. </a:t>
            </a:r>
            <a:endParaRPr lang="tr-TR" sz="2200" dirty="0">
              <a:latin typeface="Tahoma" pitchFamily="34" charset="0"/>
              <a:cs typeface="Tahoma" pitchFamily="34" charset="0"/>
            </a:endParaRPr>
          </a:p>
          <a:p>
            <a:pPr algn="just"/>
            <a:endParaRPr lang="tr-TR" altLang="tr-TR" sz="2400" dirty="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011"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sz="3600" dirty="0" smtClean="0">
                <a:solidFill>
                  <a:schemeClr val="bg1"/>
                </a:solidFill>
              </a:rPr>
              <a:t>                      ALAN </a:t>
            </a:r>
            <a:r>
              <a:rPr lang="tr-TR" sz="3600" dirty="0">
                <a:solidFill>
                  <a:schemeClr val="bg1"/>
                </a:solidFill>
              </a:rPr>
              <a:t>YARIŞMALARI – </a:t>
            </a:r>
            <a:r>
              <a:rPr lang="tr-TR" sz="3600" dirty="0" smtClean="0">
                <a:solidFill>
                  <a:schemeClr val="bg1"/>
                </a:solidFill>
              </a:rPr>
              <a:t>SIRIKLA </a:t>
            </a:r>
            <a:r>
              <a:rPr lang="tr-TR" sz="3600" dirty="0">
                <a:solidFill>
                  <a:schemeClr val="bg1"/>
                </a:solidFill>
              </a:rPr>
              <a:t>ATLAMA</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8"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9050" y="2976260"/>
            <a:ext cx="2757488" cy="3578225"/>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38785" y="3134632"/>
            <a:ext cx="3378200" cy="304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52938" y="2824163"/>
            <a:ext cx="669925" cy="103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Dikdörtgen 4"/>
          <p:cNvSpPr/>
          <p:nvPr/>
        </p:nvSpPr>
        <p:spPr>
          <a:xfrm>
            <a:off x="1477108" y="750336"/>
            <a:ext cx="6498492" cy="1938992"/>
          </a:xfrm>
          <a:prstGeom prst="rect">
            <a:avLst/>
          </a:prstGeom>
        </p:spPr>
        <p:txBody>
          <a:bodyPr wrap="square">
            <a:spAutoFit/>
          </a:bodyPr>
          <a:lstStyle/>
          <a:p>
            <a:r>
              <a:rPr lang="tr-TR" altLang="tr-TR" sz="2400" dirty="0" smtClean="0">
                <a:solidFill>
                  <a:srgbClr val="FF0000"/>
                </a:solidFill>
                <a:latin typeface="Tahoma" pitchFamily="34" charset="0"/>
                <a:cs typeface="Tahoma" pitchFamily="34" charset="0"/>
              </a:rPr>
              <a:t>Kural : 183-2 (d)</a:t>
            </a:r>
          </a:p>
          <a:p>
            <a:r>
              <a:rPr lang="tr-TR" altLang="tr-TR" sz="2400" dirty="0" smtClean="0">
                <a:solidFill>
                  <a:prstClr val="black"/>
                </a:solidFill>
                <a:latin typeface="Tahoma" pitchFamily="34" charset="0"/>
                <a:cs typeface="Tahoma" pitchFamily="34" charset="0"/>
              </a:rPr>
              <a:t>   Sırıkla atlama yarışmasında sporcu atlama sırasında çıtayı elleri ile düzeltir ya da çıtayı yerine geri yerleştirirse atlayış hata olarak değerlendirilmelidir.</a:t>
            </a:r>
            <a:endParaRPr lang="tr-TR" dirty="0"/>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611281" y="2773363"/>
            <a:ext cx="669925" cy="103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27454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083"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ATMALAR</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6085" name="Dikdörtgen 1"/>
          <p:cNvSpPr>
            <a:spLocks noChangeArrowheads="1"/>
          </p:cNvSpPr>
          <p:nvPr/>
        </p:nvSpPr>
        <p:spPr bwMode="auto">
          <a:xfrm>
            <a:off x="1505243" y="793760"/>
            <a:ext cx="10481973" cy="3525581"/>
          </a:xfrm>
          <a:prstGeom prst="rect">
            <a:avLst/>
          </a:prstGeom>
          <a:noFill/>
          <a:ln w="9525">
            <a:noFill/>
            <a:miter lim="800000"/>
            <a:headEnd/>
            <a:tailEnd/>
          </a:ln>
        </p:spPr>
        <p:txBody>
          <a:bodyPr wrap="square">
            <a:spAutoFit/>
          </a:bodyPr>
          <a:lstStyle/>
          <a:p>
            <a:pPr eaLnBrk="1" hangingPunct="1"/>
            <a:endParaRPr lang="tr-TR" altLang="tr-TR" sz="2400" b="1" u="sng" dirty="0">
              <a:latin typeface="Tahoma" pitchFamily="34" charset="0"/>
              <a:cs typeface="Tahoma" pitchFamily="34" charset="0"/>
            </a:endParaRPr>
          </a:p>
          <a:p>
            <a:pPr>
              <a:lnSpc>
                <a:spcPct val="115000"/>
              </a:lnSpc>
            </a:pPr>
            <a:r>
              <a:rPr lang="tr-TR" altLang="tr-TR" sz="2200" dirty="0">
                <a:latin typeface="Tahoma" pitchFamily="34" charset="0"/>
                <a:cs typeface="Tahoma" pitchFamily="34" charset="0"/>
              </a:rPr>
              <a:t>Kontrol odasından sektöre gelen sporcular Lider Hakem tarafından </a:t>
            </a:r>
            <a:r>
              <a:rPr lang="tr-TR" altLang="tr-TR" sz="2200" dirty="0" smtClean="0">
                <a:latin typeface="Tahoma" pitchFamily="34" charset="0"/>
                <a:cs typeface="Tahoma" pitchFamily="34" charset="0"/>
              </a:rPr>
              <a:t>tekrar kontrol </a:t>
            </a:r>
            <a:r>
              <a:rPr lang="tr-TR" altLang="tr-TR" sz="2200" dirty="0">
                <a:latin typeface="Tahoma" pitchFamily="34" charset="0"/>
                <a:cs typeface="Tahoma" pitchFamily="34" charset="0"/>
              </a:rPr>
              <a:t>edilmelidir.</a:t>
            </a:r>
          </a:p>
          <a:p>
            <a:pPr>
              <a:lnSpc>
                <a:spcPct val="115000"/>
              </a:lnSpc>
            </a:pPr>
            <a:endParaRPr lang="tr-TR" altLang="tr-TR" sz="2200" dirty="0">
              <a:latin typeface="Tahoma" pitchFamily="34" charset="0"/>
              <a:cs typeface="Tahoma" pitchFamily="34" charset="0"/>
            </a:endParaRPr>
          </a:p>
          <a:p>
            <a:pPr>
              <a:lnSpc>
                <a:spcPct val="115000"/>
              </a:lnSpc>
              <a:buFont typeface="Wingdings" pitchFamily="2" charset="2"/>
              <a:buChar char="Ø"/>
            </a:pPr>
            <a:r>
              <a:rPr lang="tr-TR" altLang="tr-TR" sz="2200" dirty="0">
                <a:latin typeface="Tahoma" pitchFamily="34" charset="0"/>
                <a:cs typeface="Tahoma" pitchFamily="34" charset="0"/>
              </a:rPr>
              <a:t> İki ya da daha fazla parmağa sarılan bantlar</a:t>
            </a:r>
          </a:p>
          <a:p>
            <a:pPr>
              <a:lnSpc>
                <a:spcPct val="115000"/>
              </a:lnSpc>
              <a:buFont typeface="Wingdings" pitchFamily="2" charset="2"/>
              <a:buChar char="Ø"/>
            </a:pPr>
            <a:r>
              <a:rPr lang="tr-TR" altLang="tr-TR" sz="2200" dirty="0">
                <a:latin typeface="Tahoma" pitchFamily="34" charset="0"/>
                <a:cs typeface="Tahoma" pitchFamily="34" charset="0"/>
              </a:rPr>
              <a:t> Vücuda ağırlık ilaveleri</a:t>
            </a:r>
          </a:p>
          <a:p>
            <a:pPr>
              <a:lnSpc>
                <a:spcPct val="115000"/>
              </a:lnSpc>
              <a:buFont typeface="Wingdings" pitchFamily="2" charset="2"/>
              <a:buChar char="Ø"/>
            </a:pPr>
            <a:r>
              <a:rPr lang="tr-TR" altLang="tr-TR" sz="2200" dirty="0">
                <a:latin typeface="Tahoma" pitchFamily="34" charset="0"/>
                <a:cs typeface="Tahoma" pitchFamily="34" charset="0"/>
              </a:rPr>
              <a:t> Çantalarda taşınan atma aletleri </a:t>
            </a:r>
          </a:p>
          <a:p>
            <a:pPr>
              <a:lnSpc>
                <a:spcPct val="115000"/>
              </a:lnSpc>
              <a:buFont typeface="Wingdings" pitchFamily="2" charset="2"/>
              <a:buChar char="Ø"/>
            </a:pPr>
            <a:r>
              <a:rPr lang="tr-TR" altLang="tr-TR" sz="2200" dirty="0">
                <a:latin typeface="Tahoma" pitchFamily="34" charset="0"/>
                <a:cs typeface="Tahoma" pitchFamily="34" charset="0"/>
              </a:rPr>
              <a:t> Çekiç atan sporcuların eldivenleri </a:t>
            </a:r>
          </a:p>
          <a:p>
            <a:pPr eaLnBrk="1" hangingPunct="1"/>
            <a:endParaRPr lang="tr-TR" altLang="tr-TR" sz="2200" b="1" u="sng" dirty="0">
              <a:latin typeface="Tahoma" pitchFamily="34" charset="0"/>
              <a:cs typeface="Tahoma" pitchFamily="34" charset="0"/>
            </a:endParaRPr>
          </a:p>
        </p:txBody>
      </p:sp>
      <p:pic>
        <p:nvPicPr>
          <p:cNvPr id="46086" name="Picture 9" descr="http://www.atletizmdunyasi.com/img/news/normal/140816185341-parss.jpg"/>
          <p:cNvPicPr>
            <a:picLocks noChangeAspect="1" noChangeArrowheads="1"/>
          </p:cNvPicPr>
          <p:nvPr/>
        </p:nvPicPr>
        <p:blipFill>
          <a:blip r:embed="rId3" cstate="print"/>
          <a:srcRect/>
          <a:stretch>
            <a:fillRect/>
          </a:stretch>
        </p:blipFill>
        <p:spPr bwMode="auto">
          <a:xfrm>
            <a:off x="6850965" y="2411423"/>
            <a:ext cx="4942573" cy="4122737"/>
          </a:xfrm>
          <a:prstGeom prst="ellipse">
            <a:avLst/>
          </a:prstGeom>
          <a:ln>
            <a:noFill/>
          </a:ln>
          <a:effectLst>
            <a:softEdge rad="112500"/>
          </a:effectLst>
        </p:spPr>
      </p:pic>
      <p:sp>
        <p:nvSpPr>
          <p:cNvPr id="9" name="Oval 8"/>
          <p:cNvSpPr/>
          <p:nvPr/>
        </p:nvSpPr>
        <p:spPr>
          <a:xfrm>
            <a:off x="8213732" y="4556135"/>
            <a:ext cx="1662113" cy="144621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8131"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 GENEL</a:t>
            </a:r>
            <a:endParaRPr lang="tr-TR" altLang="tr-TR" sz="3600" dirty="0">
              <a:solidFill>
                <a:schemeClr val="bg1"/>
              </a:solidFill>
            </a:endParaRPr>
          </a:p>
        </p:txBody>
      </p:sp>
      <p:sp>
        <p:nvSpPr>
          <p:cNvPr id="6" name="Rectangle 5"/>
          <p:cNvSpPr/>
          <p:nvPr/>
        </p:nvSpPr>
        <p:spPr>
          <a:xfrm>
            <a:off x="-9376" y="6698632"/>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8133" name="Dikdörtgen 1"/>
          <p:cNvSpPr>
            <a:spLocks noChangeArrowheads="1"/>
          </p:cNvSpPr>
          <p:nvPr/>
        </p:nvSpPr>
        <p:spPr bwMode="auto">
          <a:xfrm>
            <a:off x="1688123" y="795880"/>
            <a:ext cx="10503883" cy="5983176"/>
          </a:xfrm>
          <a:prstGeom prst="rect">
            <a:avLst/>
          </a:prstGeom>
          <a:noFill/>
          <a:ln w="9525">
            <a:noFill/>
            <a:miter lim="800000"/>
            <a:headEnd/>
            <a:tailEnd/>
          </a:ln>
        </p:spPr>
        <p:txBody>
          <a:bodyPr wrap="square">
            <a:spAutoFit/>
          </a:bodyPr>
          <a:lstStyle/>
          <a:p>
            <a:pPr eaLnBrk="1" hangingPunct="1"/>
            <a:endParaRPr lang="tr-TR" altLang="tr-TR" sz="2400" b="1" u="sng" dirty="0">
              <a:latin typeface="Tahoma" pitchFamily="34" charset="0"/>
              <a:cs typeface="Tahoma" pitchFamily="34" charset="0"/>
            </a:endParaRPr>
          </a:p>
          <a:p>
            <a:pPr>
              <a:lnSpc>
                <a:spcPct val="115000"/>
              </a:lnSpc>
              <a:buFont typeface="Wingdings" pitchFamily="2" charset="2"/>
              <a:buChar char="Ø"/>
            </a:pPr>
            <a:r>
              <a:rPr lang="tr-TR" altLang="tr-TR" sz="2200" dirty="0">
                <a:latin typeface="Tahoma" pitchFamily="34" charset="0"/>
                <a:cs typeface="Tahoma" pitchFamily="34" charset="0"/>
              </a:rPr>
              <a:t> </a:t>
            </a:r>
            <a:r>
              <a:rPr lang="tr-TR" altLang="tr-TR" sz="2400" dirty="0">
                <a:latin typeface="Tahoma" pitchFamily="34" charset="0"/>
                <a:cs typeface="Tahoma" pitchFamily="34" charset="0"/>
              </a:rPr>
              <a:t>Isınma </a:t>
            </a:r>
            <a:r>
              <a:rPr lang="tr-TR" altLang="tr-TR" sz="2400" dirty="0" smtClean="0">
                <a:latin typeface="Tahoma" pitchFamily="34" charset="0"/>
                <a:cs typeface="Tahoma" pitchFamily="34" charset="0"/>
              </a:rPr>
              <a:t>atışları </a:t>
            </a:r>
            <a:r>
              <a:rPr lang="tr-TR" altLang="tr-TR" sz="2400" dirty="0" smtClean="0">
                <a:solidFill>
                  <a:srgbClr val="FF0000"/>
                </a:solidFill>
                <a:latin typeface="Tahoma" pitchFamily="34" charset="0"/>
                <a:cs typeface="Tahoma" pitchFamily="34" charset="0"/>
              </a:rPr>
              <a:t>hakem gözetiminde </a:t>
            </a:r>
            <a:r>
              <a:rPr lang="tr-TR" altLang="tr-TR" sz="2400" dirty="0">
                <a:latin typeface="Tahoma" pitchFamily="34" charset="0"/>
                <a:cs typeface="Tahoma" pitchFamily="34" charset="0"/>
              </a:rPr>
              <a:t>ve </a:t>
            </a:r>
            <a:r>
              <a:rPr lang="tr-TR" altLang="tr-TR" sz="2400" dirty="0" smtClean="0">
                <a:latin typeface="Tahoma" pitchFamily="34" charset="0"/>
                <a:cs typeface="Tahoma" pitchFamily="34" charset="0"/>
              </a:rPr>
              <a:t> </a:t>
            </a:r>
            <a:r>
              <a:rPr lang="tr-TR" altLang="tr-TR" sz="2400" dirty="0">
                <a:latin typeface="Tahoma" pitchFamily="34" charset="0"/>
                <a:cs typeface="Tahoma" pitchFamily="34" charset="0"/>
              </a:rPr>
              <a:t>göre </a:t>
            </a:r>
            <a:r>
              <a:rPr lang="tr-TR" altLang="tr-TR" sz="2400" dirty="0" smtClean="0">
                <a:latin typeface="Tahoma" pitchFamily="34" charset="0"/>
                <a:cs typeface="Tahoma" pitchFamily="34" charset="0"/>
              </a:rPr>
              <a:t>start listesine göre yapılmalıdır</a:t>
            </a:r>
            <a:r>
              <a:rPr lang="tr-TR" altLang="tr-TR" sz="2400" dirty="0">
                <a:latin typeface="Tahoma" pitchFamily="34" charset="0"/>
                <a:cs typeface="Tahoma" pitchFamily="34" charset="0"/>
              </a:rPr>
              <a:t>.</a:t>
            </a:r>
          </a:p>
          <a:p>
            <a:pPr>
              <a:lnSpc>
                <a:spcPct val="115000"/>
              </a:lnSpc>
              <a:buFont typeface="Wingdings" pitchFamily="2" charset="2"/>
              <a:buChar char="Ø"/>
            </a:pPr>
            <a:r>
              <a:rPr lang="tr-TR" altLang="tr-TR" sz="2400" dirty="0" smtClean="0">
                <a:latin typeface="Tahoma" pitchFamily="34" charset="0"/>
                <a:cs typeface="Tahoma" pitchFamily="34" charset="0"/>
              </a:rPr>
              <a:t>Isınma </a:t>
            </a:r>
            <a:r>
              <a:rPr lang="tr-TR" altLang="tr-TR" sz="2400" dirty="0">
                <a:latin typeface="Tahoma" pitchFamily="34" charset="0"/>
                <a:cs typeface="Tahoma" pitchFamily="34" charset="0"/>
              </a:rPr>
              <a:t>sırasında ve yarış esnasında </a:t>
            </a:r>
            <a:r>
              <a:rPr lang="tr-TR" altLang="tr-TR" sz="2400" dirty="0">
                <a:solidFill>
                  <a:srgbClr val="FF0000"/>
                </a:solidFill>
                <a:latin typeface="Tahoma" pitchFamily="34" charset="0"/>
                <a:cs typeface="Tahoma" pitchFamily="34" charset="0"/>
              </a:rPr>
              <a:t>atma aletleri geriye doğru atılmamalı</a:t>
            </a:r>
            <a:r>
              <a:rPr lang="tr-TR" altLang="tr-TR" sz="2400" dirty="0">
                <a:latin typeface="Tahoma" pitchFamily="34" charset="0"/>
                <a:cs typeface="Tahoma" pitchFamily="34" charset="0"/>
              </a:rPr>
              <a:t>, yarışma alanına mutlaka elden ya da başka bir yöntemle taşınmalıdır. </a:t>
            </a:r>
          </a:p>
          <a:p>
            <a:pPr>
              <a:lnSpc>
                <a:spcPct val="115000"/>
              </a:lnSpc>
              <a:buFont typeface="Wingdings" pitchFamily="2" charset="2"/>
              <a:buChar char="Ø"/>
            </a:pPr>
            <a:endParaRPr lang="tr-TR" altLang="tr-TR" sz="2400" dirty="0">
              <a:latin typeface="Tahoma" pitchFamily="34" charset="0"/>
              <a:cs typeface="Tahoma" pitchFamily="34" charset="0"/>
            </a:endParaRPr>
          </a:p>
          <a:p>
            <a:pPr>
              <a:lnSpc>
                <a:spcPct val="115000"/>
              </a:lnSpc>
              <a:buFont typeface="Wingdings" pitchFamily="2" charset="2"/>
              <a:buChar char="Ø"/>
            </a:pPr>
            <a:r>
              <a:rPr lang="tr-TR" altLang="tr-TR" sz="2400" dirty="0">
                <a:latin typeface="Tahoma" pitchFamily="34" charset="0"/>
                <a:cs typeface="Tahoma" pitchFamily="34" charset="0"/>
              </a:rPr>
              <a:t> Yarışmanın </a:t>
            </a:r>
            <a:r>
              <a:rPr lang="tr-TR" altLang="tr-TR" sz="2400" dirty="0" smtClean="0">
                <a:latin typeface="Tahoma" pitchFamily="34" charset="0"/>
                <a:cs typeface="Tahoma" pitchFamily="34" charset="0"/>
              </a:rPr>
              <a:t>Başhakemi, </a:t>
            </a:r>
            <a:r>
              <a:rPr lang="tr-TR" altLang="tr-TR" sz="2400" dirty="0">
                <a:latin typeface="Tahoma" pitchFamily="34" charset="0"/>
                <a:cs typeface="Tahoma" pitchFamily="34" charset="0"/>
              </a:rPr>
              <a:t>tüm sporcuların, izleyicilerin, hakemlerin güvenliğini sağlayıcı tedbirleri aldırmalıdır.</a:t>
            </a:r>
          </a:p>
          <a:p>
            <a:pPr>
              <a:lnSpc>
                <a:spcPct val="115000"/>
              </a:lnSpc>
              <a:buFont typeface="Wingdings" pitchFamily="2" charset="2"/>
              <a:buChar char="Ø"/>
            </a:pPr>
            <a:endParaRPr lang="tr-TR" altLang="tr-TR" sz="2400" dirty="0">
              <a:latin typeface="Tahoma" pitchFamily="34" charset="0"/>
              <a:cs typeface="Tahoma" pitchFamily="34" charset="0"/>
            </a:endParaRPr>
          </a:p>
          <a:p>
            <a:pPr>
              <a:lnSpc>
                <a:spcPct val="115000"/>
              </a:lnSpc>
              <a:buFont typeface="Wingdings" pitchFamily="2" charset="2"/>
              <a:buChar char="Ø"/>
            </a:pPr>
            <a:r>
              <a:rPr lang="tr-TR" altLang="tr-TR" sz="2400" dirty="0">
                <a:latin typeface="Tahoma" pitchFamily="34" charset="0"/>
                <a:cs typeface="Tahoma" pitchFamily="34" charset="0"/>
              </a:rPr>
              <a:t> Yarışma başladıktan sonra sporcular, çemberde, koşu yolunda </a:t>
            </a:r>
            <a:r>
              <a:rPr lang="tr-TR" altLang="tr-TR" sz="2400" dirty="0" smtClean="0">
                <a:latin typeface="Tahoma" pitchFamily="34" charset="0"/>
                <a:cs typeface="Tahoma" pitchFamily="34" charset="0"/>
              </a:rPr>
              <a:t>ısınma yapamazlar</a:t>
            </a:r>
            <a:r>
              <a:rPr lang="tr-TR" altLang="tr-TR" sz="2400" dirty="0">
                <a:latin typeface="Tahoma" pitchFamily="34" charset="0"/>
                <a:cs typeface="Tahoma" pitchFamily="34" charset="0"/>
              </a:rPr>
              <a:t>, ısınma amaçlı atma aletlerini kullanamazlar.  </a:t>
            </a:r>
          </a:p>
          <a:p>
            <a:pPr>
              <a:lnSpc>
                <a:spcPct val="115000"/>
              </a:lnSpc>
              <a:buFont typeface="Wingdings" pitchFamily="2" charset="2"/>
              <a:buChar char="Ø"/>
            </a:pPr>
            <a:endParaRPr lang="tr-TR" altLang="tr-TR" sz="2400" dirty="0">
              <a:latin typeface="Tahoma" pitchFamily="34" charset="0"/>
              <a:cs typeface="Tahoma" pitchFamily="34" charset="0"/>
            </a:endParaRPr>
          </a:p>
          <a:p>
            <a:pPr>
              <a:lnSpc>
                <a:spcPct val="115000"/>
              </a:lnSpc>
              <a:buFont typeface="Wingdings" pitchFamily="2" charset="2"/>
              <a:buChar char="Ø"/>
            </a:pPr>
            <a:r>
              <a:rPr lang="tr-TR" altLang="tr-TR" sz="2400" dirty="0">
                <a:latin typeface="Tahoma" pitchFamily="34" charset="0"/>
                <a:cs typeface="Tahoma" pitchFamily="34" charset="0"/>
              </a:rPr>
              <a:t> Yarışmacı çember içine veya ayakkabılarına her hangi bir madde süremez, çember yüzeyini bozamaz </a:t>
            </a:r>
            <a:r>
              <a:rPr lang="tr-TR" altLang="tr-TR" sz="2400" dirty="0">
                <a:solidFill>
                  <a:srgbClr val="FF0000"/>
                </a:solidFill>
                <a:latin typeface="Tahoma" pitchFamily="34" charset="0"/>
                <a:cs typeface="Tahoma" pitchFamily="34" charset="0"/>
              </a:rPr>
              <a:t>(Kural </a:t>
            </a:r>
            <a:r>
              <a:rPr lang="tr-TR" altLang="tr-TR" sz="2400" dirty="0" smtClean="0">
                <a:solidFill>
                  <a:srgbClr val="FF0000"/>
                </a:solidFill>
                <a:latin typeface="Tahoma" pitchFamily="34" charset="0"/>
                <a:cs typeface="Tahoma" pitchFamily="34" charset="0"/>
              </a:rPr>
              <a:t>: 187.8</a:t>
            </a:r>
            <a:r>
              <a:rPr lang="tr-TR" altLang="tr-TR" sz="2400" dirty="0">
                <a:solidFill>
                  <a:srgbClr val="FF0000"/>
                </a:solidFill>
                <a:latin typeface="Tahoma" pitchFamily="34" charset="0"/>
                <a:cs typeface="Tahoma" pitchFamily="34" charset="0"/>
              </a:rPr>
              <a:t>) </a:t>
            </a:r>
          </a:p>
        </p:txBody>
      </p:sp>
      <p:sp>
        <p:nvSpPr>
          <p:cNvPr id="7" name="6 Dikdörtgen"/>
          <p:cNvSpPr/>
          <p:nvPr/>
        </p:nvSpPr>
        <p:spPr>
          <a:xfrm>
            <a:off x="160639" y="6049371"/>
            <a:ext cx="1272746" cy="400110"/>
          </a:xfrm>
          <a:prstGeom prst="rect">
            <a:avLst/>
          </a:prstGeom>
        </p:spPr>
        <p:txBody>
          <a:bodyPr wrap="square">
            <a:spAutoFit/>
          </a:bodyPr>
          <a:lstStyle/>
          <a:p>
            <a:pPr algn="just"/>
            <a:r>
              <a:rPr lang="tr-TR" sz="2000" i="1" dirty="0" smtClean="0">
                <a:solidFill>
                  <a:srgbClr val="FF0000"/>
                </a:solidFill>
                <a:latin typeface="Tahoma" pitchFamily="34" charset="0"/>
                <a:cs typeface="Tahoma" pitchFamily="34" charset="0"/>
                <a:hlinkClick r:id="rId3"/>
              </a:rPr>
              <a:t>VİDEO  9</a:t>
            </a:r>
            <a:endParaRPr lang="tr-TR" sz="2000" i="1" dirty="0" smtClean="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10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ATMALARDA HATALAR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47109" name="Picture 7" descr="http://media.miamiherald.com/smedia/2014/08/12/23/23/305-17NAS5.St.138.jpeg"/>
          <p:cNvPicPr>
            <a:picLocks noChangeAspect="1" noChangeArrowheads="1"/>
          </p:cNvPicPr>
          <p:nvPr/>
        </p:nvPicPr>
        <p:blipFill>
          <a:blip r:embed="rId3" cstate="print"/>
          <a:srcRect/>
          <a:stretch>
            <a:fillRect/>
          </a:stretch>
        </p:blipFill>
        <p:spPr bwMode="auto">
          <a:xfrm>
            <a:off x="1806103" y="2730844"/>
            <a:ext cx="4380311" cy="2953265"/>
          </a:xfrm>
          <a:prstGeom prst="rect">
            <a:avLst/>
          </a:prstGeom>
          <a:noFill/>
          <a:ln w="9525">
            <a:solidFill>
              <a:schemeClr val="tx1"/>
            </a:solidFill>
            <a:miter lim="800000"/>
            <a:headEnd/>
            <a:tailEnd/>
          </a:ln>
          <a:effectLst>
            <a:outerShdw blurRad="50800" dist="38100" algn="l" rotWithShape="0">
              <a:prstClr val="black">
                <a:alpha val="40000"/>
              </a:prstClr>
            </a:outerShdw>
          </a:effectLst>
        </p:spPr>
      </p:pic>
      <p:sp>
        <p:nvSpPr>
          <p:cNvPr id="8" name="Oval 7"/>
          <p:cNvSpPr/>
          <p:nvPr/>
        </p:nvSpPr>
        <p:spPr>
          <a:xfrm>
            <a:off x="2113006" y="5004486"/>
            <a:ext cx="716691" cy="66726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1"/>
          <p:cNvSpPr>
            <a:spLocks noChangeArrowheads="1"/>
          </p:cNvSpPr>
          <p:nvPr/>
        </p:nvSpPr>
        <p:spPr bwMode="auto">
          <a:xfrm>
            <a:off x="5546731" y="1149119"/>
            <a:ext cx="5949951" cy="904863"/>
          </a:xfrm>
          <a:prstGeom prst="rect">
            <a:avLst/>
          </a:prstGeom>
          <a:solidFill>
            <a:schemeClr val="bg1"/>
          </a:solidFill>
          <a:ln w="9525">
            <a:noFill/>
            <a:miter lim="800000"/>
            <a:headEnd/>
            <a:tailEnd/>
          </a:ln>
        </p:spPr>
        <p:txBody>
          <a:bodyPr wrap="square">
            <a:spAutoFit/>
          </a:bodyPr>
          <a:lstStyle/>
          <a:p>
            <a:pPr algn="just">
              <a:lnSpc>
                <a:spcPct val="110000"/>
              </a:lnSpc>
            </a:pPr>
            <a:r>
              <a:rPr lang="tr-TR" altLang="tr-TR" sz="2400" dirty="0" smtClean="0">
                <a:solidFill>
                  <a:srgbClr val="002060"/>
                </a:solidFill>
                <a:latin typeface="Tahoma" pitchFamily="34" charset="0"/>
                <a:ea typeface="Tahoma" pitchFamily="34" charset="0"/>
                <a:cs typeface="Tahoma" pitchFamily="34" charset="0"/>
              </a:rPr>
              <a:t>Basma tahtasının üzeri tanımı, basma tahtasının üst iç köşesini de içerir </a:t>
            </a:r>
            <a:endParaRPr lang="tr-TR" altLang="tr-TR" sz="2400" dirty="0">
              <a:latin typeface="Tahoma" pitchFamily="34" charset="0"/>
              <a:cs typeface="Tahoma" pitchFamily="34" charset="0"/>
            </a:endParaRPr>
          </a:p>
        </p:txBody>
      </p:sp>
      <p:pic>
        <p:nvPicPr>
          <p:cNvPr id="93186" name="Picture 2" descr="C:\Users\Müslüm Aksakal\Desktop\RESİM (ATLETİZM)\disk 4.jpg"/>
          <p:cNvPicPr>
            <a:picLocks noChangeAspect="1" noChangeArrowheads="1"/>
          </p:cNvPicPr>
          <p:nvPr/>
        </p:nvPicPr>
        <p:blipFill>
          <a:blip r:embed="rId4" cstate="print"/>
          <a:srcRect/>
          <a:stretch>
            <a:fillRect/>
          </a:stretch>
        </p:blipFill>
        <p:spPr bwMode="auto">
          <a:xfrm>
            <a:off x="7322408" y="2679357"/>
            <a:ext cx="4395917" cy="2930611"/>
          </a:xfrm>
          <a:prstGeom prst="rect">
            <a:avLst/>
          </a:prstGeom>
          <a:noFill/>
        </p:spPr>
      </p:pic>
      <p:sp>
        <p:nvSpPr>
          <p:cNvPr id="9" name="Oval 7"/>
          <p:cNvSpPr/>
          <p:nvPr/>
        </p:nvSpPr>
        <p:spPr>
          <a:xfrm>
            <a:off x="8283147" y="4300152"/>
            <a:ext cx="626076" cy="55605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10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ATMALARDA HATALAR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0" name="Dikdörtgen 1"/>
          <p:cNvSpPr>
            <a:spLocks noChangeArrowheads="1"/>
          </p:cNvSpPr>
          <p:nvPr/>
        </p:nvSpPr>
        <p:spPr bwMode="auto">
          <a:xfrm>
            <a:off x="2254469" y="1089159"/>
            <a:ext cx="4934608" cy="904863"/>
          </a:xfrm>
          <a:prstGeom prst="rect">
            <a:avLst/>
          </a:prstGeom>
          <a:solidFill>
            <a:schemeClr val="bg1"/>
          </a:solidFill>
          <a:ln w="9525">
            <a:noFill/>
            <a:miter lim="800000"/>
            <a:headEnd/>
            <a:tailEnd/>
          </a:ln>
        </p:spPr>
        <p:txBody>
          <a:bodyPr wrap="square">
            <a:spAutoFit/>
          </a:bodyPr>
          <a:lstStyle/>
          <a:p>
            <a:pPr algn="just">
              <a:lnSpc>
                <a:spcPct val="110000"/>
              </a:lnSpc>
            </a:pPr>
            <a:r>
              <a:rPr lang="tr-TR" altLang="tr-TR" sz="2400" dirty="0" smtClean="0">
                <a:solidFill>
                  <a:srgbClr val="002060"/>
                </a:solidFill>
                <a:latin typeface="Tahoma" pitchFamily="34" charset="0"/>
                <a:ea typeface="Tahoma" pitchFamily="34" charset="0"/>
                <a:cs typeface="Tahoma" pitchFamily="34" charset="0"/>
              </a:rPr>
              <a:t>     Çemberin üzeri tanımı,</a:t>
            </a:r>
            <a:r>
              <a:rPr lang="tr-TR" altLang="tr-TR" sz="2400" dirty="0">
                <a:solidFill>
                  <a:srgbClr val="002060"/>
                </a:solidFill>
                <a:latin typeface="Tahoma" pitchFamily="34" charset="0"/>
                <a:ea typeface="Tahoma" pitchFamily="34" charset="0"/>
                <a:cs typeface="Tahoma" pitchFamily="34" charset="0"/>
              </a:rPr>
              <a:t> </a:t>
            </a:r>
            <a:r>
              <a:rPr lang="tr-TR" altLang="tr-TR" sz="2400" dirty="0" smtClean="0">
                <a:solidFill>
                  <a:srgbClr val="002060"/>
                </a:solidFill>
                <a:latin typeface="Tahoma" pitchFamily="34" charset="0"/>
                <a:ea typeface="Tahoma" pitchFamily="34" charset="0"/>
                <a:cs typeface="Tahoma" pitchFamily="34" charset="0"/>
              </a:rPr>
              <a:t>çemberin üst iç köşesini de içerir. </a:t>
            </a:r>
            <a:endParaRPr lang="tr-TR" altLang="tr-TR" sz="2400" dirty="0">
              <a:solidFill>
                <a:srgbClr val="002060"/>
              </a:solidFill>
              <a:latin typeface="Tahoma" pitchFamily="34" charset="0"/>
              <a:ea typeface="Tahoma" pitchFamily="34" charset="0"/>
              <a:cs typeface="Tahoma" pitchFamily="34" charset="0"/>
            </a:endParaRPr>
          </a:p>
        </p:txBody>
      </p:sp>
      <p:pic>
        <p:nvPicPr>
          <p:cNvPr id="102401" name="Picture 1" descr="C:\Users\Müslüm Aksakal\Desktop\11295562_1453859551592645_3703099686610352190_n.jpg"/>
          <p:cNvPicPr>
            <a:picLocks noChangeAspect="1" noChangeArrowheads="1"/>
          </p:cNvPicPr>
          <p:nvPr/>
        </p:nvPicPr>
        <p:blipFill>
          <a:blip r:embed="rId3" cstate="print"/>
          <a:srcRect/>
          <a:stretch>
            <a:fillRect/>
          </a:stretch>
        </p:blipFill>
        <p:spPr bwMode="auto">
          <a:xfrm>
            <a:off x="2148115" y="3207656"/>
            <a:ext cx="3858986" cy="25726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Oval 8"/>
          <p:cNvSpPr/>
          <p:nvPr/>
        </p:nvSpPr>
        <p:spPr>
          <a:xfrm>
            <a:off x="2238703" y="4776951"/>
            <a:ext cx="1056290" cy="105628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02402" name="Picture 2" descr="C:\Users\Müslüm Aksakal\Desktop\20150214 2019 2.jpg"/>
          <p:cNvPicPr>
            <a:picLocks noChangeAspect="1" noChangeArrowheads="1"/>
          </p:cNvPicPr>
          <p:nvPr/>
        </p:nvPicPr>
        <p:blipFill>
          <a:blip r:embed="rId4" cstate="print"/>
          <a:srcRect/>
          <a:stretch>
            <a:fillRect/>
          </a:stretch>
        </p:blipFill>
        <p:spPr bwMode="auto">
          <a:xfrm>
            <a:off x="6807987" y="1156579"/>
            <a:ext cx="4516785" cy="3010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Akış Çizelgesi: Bağlayıcı 1"/>
          <p:cNvSpPr/>
          <p:nvPr/>
        </p:nvSpPr>
        <p:spPr>
          <a:xfrm>
            <a:off x="9065623" y="2749188"/>
            <a:ext cx="1280161" cy="1091292"/>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2227"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a:t>
            </a:r>
            <a:r>
              <a:rPr lang="tr-TR" altLang="tr-TR" sz="3600" dirty="0" smtClean="0">
                <a:solidFill>
                  <a:schemeClr val="bg1"/>
                </a:solidFill>
              </a:rPr>
              <a:t>– ATMALARDA HATALAR </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2229" name="Picture 2" descr="http://bloximages.newyork1.vip.townnews.com/nwestiowa.com/content/tncms/assets/v3/editorial/4/f4/4f4ce1cc-ddb3-11e1-98d9-001a4bcf6878/501c44f91dc61.preview-300.jpg"/>
          <p:cNvPicPr>
            <a:picLocks noChangeAspect="1" noChangeArrowheads="1"/>
          </p:cNvPicPr>
          <p:nvPr/>
        </p:nvPicPr>
        <p:blipFill>
          <a:blip r:embed="rId3" cstate="print"/>
          <a:srcRect/>
          <a:stretch>
            <a:fillRect/>
          </a:stretch>
        </p:blipFill>
        <p:spPr bwMode="auto">
          <a:xfrm>
            <a:off x="5520257" y="2247223"/>
            <a:ext cx="2168972" cy="32100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Oval 8"/>
          <p:cNvSpPr/>
          <p:nvPr/>
        </p:nvSpPr>
        <p:spPr>
          <a:xfrm>
            <a:off x="5520258" y="4660490"/>
            <a:ext cx="1084486" cy="97085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Oval 9"/>
          <p:cNvSpPr/>
          <p:nvPr/>
        </p:nvSpPr>
        <p:spPr>
          <a:xfrm>
            <a:off x="10123182" y="2933019"/>
            <a:ext cx="779463" cy="78977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9676" y="3687098"/>
            <a:ext cx="3249263" cy="241873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12234" y="5368413"/>
            <a:ext cx="1112074" cy="1030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ikdörtgen 1"/>
          <p:cNvSpPr/>
          <p:nvPr/>
        </p:nvSpPr>
        <p:spPr>
          <a:xfrm>
            <a:off x="1499676" y="735252"/>
            <a:ext cx="6877407" cy="1938992"/>
          </a:xfrm>
          <a:prstGeom prst="rect">
            <a:avLst/>
          </a:prstGeom>
        </p:spPr>
        <p:txBody>
          <a:bodyPr wrap="square">
            <a:spAutoFit/>
          </a:bodyPr>
          <a:lstStyle/>
          <a:p>
            <a:r>
              <a:rPr lang="tr-TR" altLang="tr-TR" sz="2400" dirty="0">
                <a:solidFill>
                  <a:srgbClr val="FF0000"/>
                </a:solidFill>
                <a:latin typeface="Tahoma" pitchFamily="34" charset="0"/>
                <a:cs typeface="Tahoma" pitchFamily="34" charset="0"/>
              </a:rPr>
              <a:t>Kural : </a:t>
            </a:r>
            <a:r>
              <a:rPr lang="tr-TR" altLang="tr-TR" sz="2400" dirty="0" smtClean="0">
                <a:solidFill>
                  <a:srgbClr val="FF0000"/>
                </a:solidFill>
                <a:latin typeface="Tahoma" pitchFamily="34" charset="0"/>
                <a:cs typeface="Tahoma" pitchFamily="34" charset="0"/>
              </a:rPr>
              <a:t>187-14 (b)</a:t>
            </a:r>
          </a:p>
          <a:p>
            <a:r>
              <a:rPr lang="tr-TR" sz="2400" dirty="0" smtClean="0">
                <a:solidFill>
                  <a:srgbClr val="FF0000"/>
                </a:solidFill>
                <a:latin typeface="Tahoma" pitchFamily="34" charset="0"/>
                <a:cs typeface="Tahoma" pitchFamily="34" charset="0"/>
              </a:rPr>
              <a:t>   </a:t>
            </a:r>
            <a:r>
              <a:rPr lang="tr-TR" sz="2200" dirty="0" smtClean="0">
                <a:latin typeface="Tahoma" pitchFamily="34" charset="0"/>
                <a:cs typeface="Tahoma" pitchFamily="34" charset="0"/>
              </a:rPr>
              <a:t>Sporcu çemberin içine girip atışa başladıktan </a:t>
            </a:r>
          </a:p>
          <a:p>
            <a:r>
              <a:rPr lang="tr-TR" sz="2200" dirty="0" smtClean="0">
                <a:latin typeface="Tahoma" pitchFamily="34" charset="0"/>
                <a:cs typeface="Tahoma" pitchFamily="34" charset="0"/>
              </a:rPr>
              <a:t>sonra, çemberin üzerine ya da dışarısına vücudunun herhangi bir kısmı ile temas etmesi</a:t>
            </a:r>
          </a:p>
          <a:p>
            <a:r>
              <a:rPr lang="tr-TR" sz="2200" dirty="0" smtClean="0">
                <a:latin typeface="Tahoma" pitchFamily="34" charset="0"/>
                <a:cs typeface="Tahoma" pitchFamily="34" charset="0"/>
              </a:rPr>
              <a:t>hata olarak değerlendirilmelidir</a:t>
            </a:r>
            <a:r>
              <a:rPr lang="tr-TR" sz="2400" dirty="0" smtClean="0">
                <a:latin typeface="Tahoma" pitchFamily="34" charset="0"/>
                <a:cs typeface="Tahoma" pitchFamily="34" charset="0"/>
              </a:rPr>
              <a:t>.</a:t>
            </a:r>
            <a:endParaRPr lang="tr-TR" dirty="0"/>
          </a:p>
        </p:txBody>
      </p:sp>
      <p:sp>
        <p:nvSpPr>
          <p:cNvPr id="4" name="Dikdörtgen 3"/>
          <p:cNvSpPr/>
          <p:nvPr/>
        </p:nvSpPr>
        <p:spPr>
          <a:xfrm>
            <a:off x="5577139" y="3213557"/>
            <a:ext cx="5325505" cy="430887"/>
          </a:xfrm>
          <a:prstGeom prst="rect">
            <a:avLst/>
          </a:prstGeom>
        </p:spPr>
        <p:txBody>
          <a:bodyPr wrap="square">
            <a:spAutoFit/>
          </a:bodyPr>
          <a:lstStyle/>
          <a:p>
            <a:r>
              <a:rPr lang="tr-TR" sz="2200" dirty="0" smtClean="0">
                <a:solidFill>
                  <a:prstClr val="black"/>
                </a:solidFill>
                <a:latin typeface="Tahoma" pitchFamily="34" charset="0"/>
                <a:cs typeface="Tahoma" pitchFamily="34" charset="0"/>
              </a:rPr>
              <a:t>                                     </a:t>
            </a:r>
            <a:endParaRPr lang="tr-TR" dirty="0"/>
          </a:p>
        </p:txBody>
      </p:sp>
      <p:sp>
        <p:nvSpPr>
          <p:cNvPr id="5" name="Dikdörtgen 4"/>
          <p:cNvSpPr/>
          <p:nvPr/>
        </p:nvSpPr>
        <p:spPr>
          <a:xfrm>
            <a:off x="7689229" y="4157429"/>
            <a:ext cx="4356901" cy="2462213"/>
          </a:xfrm>
          <a:prstGeom prst="rect">
            <a:avLst/>
          </a:prstGeom>
        </p:spPr>
        <p:txBody>
          <a:bodyPr wrap="square">
            <a:spAutoFit/>
          </a:bodyPr>
          <a:lstStyle/>
          <a:p>
            <a:r>
              <a:rPr lang="tr-TR" sz="2200" dirty="0" smtClean="0">
                <a:solidFill>
                  <a:prstClr val="black"/>
                </a:solidFill>
                <a:latin typeface="Tahoma" pitchFamily="34" charset="0"/>
                <a:cs typeface="Tahoma" pitchFamily="34" charset="0"/>
              </a:rPr>
              <a:t>            </a:t>
            </a:r>
            <a:r>
              <a:rPr lang="tr-TR" sz="2200" dirty="0" smtClean="0">
                <a:solidFill>
                  <a:srgbClr val="FF0000"/>
                </a:solidFill>
                <a:latin typeface="Tahoma" pitchFamily="34" charset="0"/>
                <a:cs typeface="Tahoma" pitchFamily="34" charset="0"/>
              </a:rPr>
              <a:t>Atmalar Genel</a:t>
            </a:r>
          </a:p>
          <a:p>
            <a:r>
              <a:rPr lang="tr-TR" sz="2200" dirty="0" smtClean="0">
                <a:solidFill>
                  <a:prstClr val="black"/>
                </a:solidFill>
                <a:latin typeface="Tahoma" pitchFamily="34" charset="0"/>
                <a:cs typeface="Tahoma" pitchFamily="34" charset="0"/>
              </a:rPr>
              <a:t>Atma yarışmalarında sporcunun atma aletini atış hareketine  başladıktan sonra çember dışına (atış istikametindeki açı içi hariç)  elinden düşürmesi hata olarak değerlendirilmelidir. </a:t>
            </a:r>
            <a:endParaRPr lang="tr-TR" dirty="0"/>
          </a:p>
        </p:txBody>
      </p:sp>
      <p:pic>
        <p:nvPicPr>
          <p:cNvPr id="94210" name="Picture 2" descr="C:\Users\Müslüm Aksakal\Desktop\RESİM (ATLETİZM)\Gülle atma.jpg"/>
          <p:cNvPicPr>
            <a:picLocks noChangeAspect="1" noChangeArrowheads="1"/>
          </p:cNvPicPr>
          <p:nvPr/>
        </p:nvPicPr>
        <p:blipFill>
          <a:blip r:embed="rId6" cstate="print"/>
          <a:srcRect/>
          <a:stretch>
            <a:fillRect/>
          </a:stretch>
        </p:blipFill>
        <p:spPr bwMode="auto">
          <a:xfrm>
            <a:off x="9368481" y="1075038"/>
            <a:ext cx="1981200" cy="24492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9155"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49157" name="Dikdörtgen 1"/>
          <p:cNvSpPr>
            <a:spLocks noChangeArrowheads="1"/>
          </p:cNvSpPr>
          <p:nvPr/>
        </p:nvSpPr>
        <p:spPr bwMode="auto">
          <a:xfrm>
            <a:off x="1693889" y="793758"/>
            <a:ext cx="10293327" cy="5153719"/>
          </a:xfrm>
          <a:prstGeom prst="rect">
            <a:avLst/>
          </a:prstGeom>
          <a:noFill/>
          <a:ln w="9525">
            <a:noFill/>
            <a:miter lim="800000"/>
            <a:headEnd/>
            <a:tailEnd/>
          </a:ln>
        </p:spPr>
        <p:txBody>
          <a:bodyPr wrap="square">
            <a:spAutoFit/>
          </a:bodyPr>
          <a:lstStyle/>
          <a:p>
            <a:pPr eaLnBrk="1" hangingPunct="1"/>
            <a:endParaRPr lang="tr-TR" altLang="tr-TR" sz="2200" b="1" u="sng" dirty="0">
              <a:latin typeface="Tahoma" pitchFamily="34" charset="0"/>
              <a:cs typeface="Tahoma" pitchFamily="34" charset="0"/>
            </a:endParaRPr>
          </a:p>
          <a:p>
            <a:pPr algn="just">
              <a:lnSpc>
                <a:spcPct val="110000"/>
              </a:lnSpc>
            </a:pPr>
            <a:r>
              <a:rPr lang="tr-TR" altLang="tr-TR" sz="2200" b="1" dirty="0">
                <a:latin typeface="Tahoma" pitchFamily="34" charset="0"/>
                <a:cs typeface="Tahoma" pitchFamily="34" charset="0"/>
              </a:rPr>
              <a:t> </a:t>
            </a:r>
            <a:r>
              <a:rPr lang="tr-TR" altLang="tr-TR" sz="2200" dirty="0">
                <a:solidFill>
                  <a:srgbClr val="FF0000"/>
                </a:solidFill>
                <a:latin typeface="Tahoma" pitchFamily="34" charset="0"/>
                <a:cs typeface="Tahoma" pitchFamily="34" charset="0"/>
              </a:rPr>
              <a:t>KURAL 187.14</a:t>
            </a:r>
          </a:p>
          <a:p>
            <a:pPr algn="just">
              <a:lnSpc>
                <a:spcPct val="110000"/>
              </a:lnSpc>
            </a:pPr>
            <a:endParaRPr lang="tr-TR" altLang="tr-TR" sz="2200" b="1" dirty="0">
              <a:latin typeface="Tahoma" pitchFamily="34" charset="0"/>
              <a:cs typeface="Tahoma" pitchFamily="34" charset="0"/>
            </a:endParaRPr>
          </a:p>
          <a:p>
            <a:pPr algn="just">
              <a:lnSpc>
                <a:spcPct val="110000"/>
              </a:lnSpc>
            </a:pPr>
            <a:r>
              <a:rPr lang="tr-TR" altLang="tr-TR" sz="2300" dirty="0">
                <a:latin typeface="Tahoma" pitchFamily="34" charset="0"/>
                <a:cs typeface="Tahoma" pitchFamily="34" charset="0"/>
              </a:rPr>
              <a:t>b) Çemberin içine girip atışa başladıktan sonra, çemberin üzerine ya da dışarısına vücudunun herhangi bir kısmı ile temas </a:t>
            </a:r>
            <a:r>
              <a:rPr lang="tr-TR" altLang="tr-TR" sz="2300" dirty="0" smtClean="0">
                <a:latin typeface="Tahoma" pitchFamily="34" charset="0"/>
                <a:cs typeface="Tahoma" pitchFamily="34" charset="0"/>
              </a:rPr>
              <a:t>ederse,</a:t>
            </a:r>
            <a:endParaRPr lang="tr-TR" altLang="tr-TR" sz="2300" dirty="0">
              <a:latin typeface="Tahoma" pitchFamily="34" charset="0"/>
              <a:cs typeface="Tahoma" pitchFamily="34" charset="0"/>
            </a:endParaRPr>
          </a:p>
          <a:p>
            <a:pPr algn="just">
              <a:lnSpc>
                <a:spcPct val="110000"/>
              </a:lnSpc>
            </a:pPr>
            <a:endParaRPr lang="tr-TR" altLang="tr-TR" sz="2300" dirty="0">
              <a:latin typeface="Tahoma" pitchFamily="34" charset="0"/>
              <a:cs typeface="Tahoma" pitchFamily="34" charset="0"/>
            </a:endParaRPr>
          </a:p>
          <a:p>
            <a:pPr algn="just">
              <a:lnSpc>
                <a:spcPct val="110000"/>
              </a:lnSpc>
            </a:pPr>
            <a:r>
              <a:rPr lang="tr-TR" altLang="tr-TR" sz="2300" dirty="0">
                <a:latin typeface="Tahoma" pitchFamily="34" charset="0"/>
                <a:cs typeface="Tahoma" pitchFamily="34" charset="0"/>
              </a:rPr>
              <a:t>c) Gülle atmada vücudunun her hangi bir kısmı ile çarpma takozunun içi dışında </a:t>
            </a:r>
            <a:r>
              <a:rPr lang="tr-TR" altLang="tr-TR" sz="2300" dirty="0" smtClean="0">
                <a:latin typeface="Tahoma" pitchFamily="34" charset="0"/>
                <a:cs typeface="Tahoma" pitchFamily="34" charset="0"/>
              </a:rPr>
              <a:t>bir yere temas </a:t>
            </a:r>
            <a:r>
              <a:rPr lang="tr-TR" altLang="tr-TR" sz="2300" dirty="0">
                <a:latin typeface="Tahoma" pitchFamily="34" charset="0"/>
                <a:cs typeface="Tahoma" pitchFamily="34" charset="0"/>
              </a:rPr>
              <a:t>ederse </a:t>
            </a:r>
            <a:r>
              <a:rPr lang="tr-TR" altLang="tr-TR" sz="2400" dirty="0">
                <a:solidFill>
                  <a:srgbClr val="FF0000"/>
                </a:solidFill>
                <a:latin typeface="Tahoma" pitchFamily="34" charset="0"/>
                <a:cs typeface="Tahoma" pitchFamily="34" charset="0"/>
              </a:rPr>
              <a:t>hata olarak değerlendirilecektir.</a:t>
            </a:r>
          </a:p>
          <a:p>
            <a:pPr algn="just">
              <a:lnSpc>
                <a:spcPct val="110000"/>
              </a:lnSpc>
            </a:pPr>
            <a:endParaRPr lang="tr-TR" altLang="tr-TR" sz="2400" dirty="0" smtClean="0">
              <a:latin typeface="Tahoma" pitchFamily="34" charset="0"/>
              <a:cs typeface="Tahoma" pitchFamily="34" charset="0"/>
            </a:endParaRPr>
          </a:p>
          <a:p>
            <a:pPr algn="just">
              <a:lnSpc>
                <a:spcPct val="110000"/>
              </a:lnSpc>
            </a:pPr>
            <a:r>
              <a:rPr lang="tr-TR" altLang="tr-TR" sz="2400" dirty="0" smtClean="0">
                <a:latin typeface="Tahoma" pitchFamily="34" charset="0"/>
                <a:cs typeface="Tahoma" pitchFamily="34" charset="0"/>
              </a:rPr>
              <a:t>d)</a:t>
            </a:r>
            <a:r>
              <a:rPr lang="tr-TR" altLang="tr-TR" sz="2400" dirty="0">
                <a:solidFill>
                  <a:srgbClr val="FF0000"/>
                </a:solidFill>
                <a:latin typeface="Tahoma" pitchFamily="34" charset="0"/>
                <a:cs typeface="Tahoma" pitchFamily="34" charset="0"/>
              </a:rPr>
              <a:t> </a:t>
            </a:r>
            <a:r>
              <a:rPr lang="tr-TR" altLang="tr-TR" sz="2400" dirty="0" smtClean="0">
                <a:solidFill>
                  <a:srgbClr val="CC0000"/>
                </a:solidFill>
                <a:latin typeface="Tahoma" pitchFamily="34" charset="0"/>
                <a:cs typeface="Tahoma" pitchFamily="34" charset="0"/>
              </a:rPr>
              <a:t>Not</a:t>
            </a:r>
            <a:r>
              <a:rPr lang="tr-TR" altLang="tr-TR" sz="2400" dirty="0">
                <a:solidFill>
                  <a:srgbClr val="CC0000"/>
                </a:solidFill>
                <a:latin typeface="Tahoma" pitchFamily="34" charset="0"/>
                <a:cs typeface="Tahoma" pitchFamily="34" charset="0"/>
              </a:rPr>
              <a:t>: </a:t>
            </a:r>
            <a:r>
              <a:rPr lang="tr-TR" altLang="tr-TR" sz="2400" dirty="0">
                <a:solidFill>
                  <a:srgbClr val="FF0000"/>
                </a:solidFill>
                <a:latin typeface="Tahoma" pitchFamily="34" charset="0"/>
                <a:cs typeface="Tahoma" pitchFamily="34" charset="0"/>
              </a:rPr>
              <a:t>Başka bir kural ihlal edilmedikçe, </a:t>
            </a:r>
            <a:r>
              <a:rPr lang="tr-TR" altLang="tr-TR" sz="2400" dirty="0">
                <a:latin typeface="Tahoma" pitchFamily="34" charset="0"/>
                <a:cs typeface="Tahoma" pitchFamily="34" charset="0"/>
              </a:rPr>
              <a:t>atıştan sonra disk ya da </a:t>
            </a:r>
            <a:endParaRPr lang="tr-TR" altLang="tr-TR" sz="2400" dirty="0" smtClean="0">
              <a:latin typeface="Tahoma" pitchFamily="34" charset="0"/>
              <a:cs typeface="Tahoma" pitchFamily="34" charset="0"/>
            </a:endParaRPr>
          </a:p>
          <a:p>
            <a:pPr algn="just">
              <a:lnSpc>
                <a:spcPct val="110000"/>
              </a:lnSpc>
            </a:pPr>
            <a:r>
              <a:rPr lang="tr-TR" altLang="tr-TR" sz="2400" dirty="0" smtClean="0">
                <a:latin typeface="Tahoma" pitchFamily="34" charset="0"/>
                <a:cs typeface="Tahoma" pitchFamily="34" charset="0"/>
              </a:rPr>
              <a:t>çekicin </a:t>
            </a:r>
            <a:r>
              <a:rPr lang="tr-TR" altLang="tr-TR" sz="2400" dirty="0">
                <a:latin typeface="Tahoma" pitchFamily="34" charset="0"/>
                <a:cs typeface="Tahoma" pitchFamily="34" charset="0"/>
              </a:rPr>
              <a:t>her hangi bir kısmı kafese </a:t>
            </a:r>
            <a:r>
              <a:rPr lang="tr-TR" altLang="tr-TR" sz="2400" dirty="0" smtClean="0">
                <a:latin typeface="Tahoma" pitchFamily="34" charset="0"/>
                <a:cs typeface="Tahoma" pitchFamily="34" charset="0"/>
              </a:rPr>
              <a:t>çarpıp açı içerisine düşerse </a:t>
            </a:r>
          </a:p>
          <a:p>
            <a:pPr algn="just">
              <a:lnSpc>
                <a:spcPct val="110000"/>
              </a:lnSpc>
            </a:pPr>
            <a:r>
              <a:rPr lang="tr-TR" altLang="tr-TR" sz="2400" dirty="0" smtClean="0">
                <a:latin typeface="Tahoma" pitchFamily="34" charset="0"/>
                <a:cs typeface="Tahoma" pitchFamily="34" charset="0"/>
              </a:rPr>
              <a:t>bu </a:t>
            </a:r>
            <a:r>
              <a:rPr lang="tr-TR" altLang="tr-TR" sz="2400" dirty="0">
                <a:latin typeface="Tahoma" pitchFamily="34" charset="0"/>
                <a:cs typeface="Tahoma" pitchFamily="34" charset="0"/>
              </a:rPr>
              <a:t>durum </a:t>
            </a:r>
            <a:r>
              <a:rPr lang="tr-TR" altLang="tr-TR" sz="2400" dirty="0">
                <a:solidFill>
                  <a:srgbClr val="FF0000"/>
                </a:solidFill>
                <a:latin typeface="Tahoma" pitchFamily="34" charset="0"/>
                <a:cs typeface="Tahoma" pitchFamily="34" charset="0"/>
              </a:rPr>
              <a:t>hata olarak değerlendirilmeyecek ve atışın ölçümü yapılacaktır.  </a:t>
            </a:r>
            <a:endParaRPr lang="tr-TR" altLang="tr-TR" sz="2400" dirty="0">
              <a:latin typeface="Tahoma" pitchFamily="34" charset="0"/>
              <a:cs typeface="Tahoma" pitchFamily="34" charset="0"/>
            </a:endParaRPr>
          </a:p>
          <a:p>
            <a:pPr>
              <a:lnSpc>
                <a:spcPct val="115000"/>
              </a:lnSpc>
              <a:buFont typeface="Wingdings" pitchFamily="2" charset="2"/>
              <a:buChar char="Ø"/>
            </a:pPr>
            <a:endParaRPr lang="tr-TR" altLang="tr-TR" sz="2200"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0179"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 </a:t>
            </a:r>
            <a:r>
              <a:rPr lang="tr-TR" altLang="tr-TR" sz="3600" dirty="0" smtClean="0">
                <a:solidFill>
                  <a:schemeClr val="bg1"/>
                </a:solidFill>
              </a:rPr>
              <a:t>ATMALAR GENEL</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0181" name="Dikdörtgen 1"/>
          <p:cNvSpPr>
            <a:spLocks noChangeArrowheads="1"/>
          </p:cNvSpPr>
          <p:nvPr/>
        </p:nvSpPr>
        <p:spPr bwMode="auto">
          <a:xfrm>
            <a:off x="1648917" y="794324"/>
            <a:ext cx="5238967" cy="5407634"/>
          </a:xfrm>
          <a:prstGeom prst="rect">
            <a:avLst/>
          </a:prstGeom>
          <a:noFill/>
          <a:ln w="9525">
            <a:noFill/>
            <a:miter lim="800000"/>
            <a:headEnd/>
            <a:tailEnd/>
          </a:ln>
        </p:spPr>
        <p:txBody>
          <a:bodyPr wrap="square">
            <a:spAutoFit/>
          </a:bodyPr>
          <a:lstStyle/>
          <a:p>
            <a:pPr eaLnBrk="1" hangingPunct="1"/>
            <a:endParaRPr lang="tr-TR" altLang="tr-TR" sz="2200" b="1" u="sng" dirty="0">
              <a:latin typeface="Tahoma" pitchFamily="34" charset="0"/>
              <a:cs typeface="Tahoma" pitchFamily="34" charset="0"/>
            </a:endParaRPr>
          </a:p>
          <a:p>
            <a:pPr algn="just">
              <a:lnSpc>
                <a:spcPct val="110000"/>
              </a:lnSpc>
            </a:pPr>
            <a:r>
              <a:rPr lang="tr-TR" altLang="tr-TR" sz="2200" dirty="0">
                <a:solidFill>
                  <a:srgbClr val="FF0000"/>
                </a:solidFill>
                <a:latin typeface="Tahoma" pitchFamily="34" charset="0"/>
                <a:cs typeface="Tahoma" pitchFamily="34" charset="0"/>
              </a:rPr>
              <a:t>KURAL </a:t>
            </a:r>
            <a:r>
              <a:rPr lang="tr-TR" altLang="tr-TR" sz="2200" dirty="0" smtClean="0">
                <a:solidFill>
                  <a:srgbClr val="FF0000"/>
                </a:solidFill>
                <a:latin typeface="Tahoma" pitchFamily="34" charset="0"/>
                <a:cs typeface="Tahoma" pitchFamily="34" charset="0"/>
              </a:rPr>
              <a:t>187-15</a:t>
            </a:r>
            <a:endParaRPr lang="tr-TR" altLang="tr-TR" sz="2200" dirty="0">
              <a:solidFill>
                <a:srgbClr val="FF0000"/>
              </a:solidFill>
              <a:latin typeface="Tahoma" pitchFamily="34" charset="0"/>
              <a:cs typeface="Tahoma" pitchFamily="34" charset="0"/>
            </a:endParaRPr>
          </a:p>
          <a:p>
            <a:pPr algn="just">
              <a:lnSpc>
                <a:spcPct val="110000"/>
              </a:lnSpc>
            </a:pPr>
            <a:endParaRPr lang="tr-TR" altLang="tr-TR" sz="2200" b="1" dirty="0">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a:t>
            </a:r>
            <a:r>
              <a:rPr lang="tr-TR" altLang="tr-TR" sz="2500" dirty="0" smtClean="0">
                <a:latin typeface="Tahoma" pitchFamily="34" charset="0"/>
                <a:cs typeface="Tahoma" pitchFamily="34" charset="0"/>
              </a:rPr>
              <a:t>  Sporcu atış </a:t>
            </a:r>
            <a:r>
              <a:rPr lang="tr-TR" altLang="tr-TR" sz="2500" dirty="0">
                <a:latin typeface="Tahoma" pitchFamily="34" charset="0"/>
                <a:cs typeface="Tahoma" pitchFamily="34" charset="0"/>
              </a:rPr>
              <a:t>sırasında</a:t>
            </a:r>
            <a:r>
              <a:rPr lang="tr-TR" altLang="tr-TR" sz="2500" dirty="0" smtClean="0">
                <a:latin typeface="Tahoma" pitchFamily="34" charset="0"/>
                <a:cs typeface="Tahoma" pitchFamily="34" charset="0"/>
              </a:rPr>
              <a:t>, </a:t>
            </a:r>
            <a:r>
              <a:rPr lang="tr-TR" altLang="tr-TR" sz="2500" dirty="0">
                <a:latin typeface="Tahoma" pitchFamily="34" charset="0"/>
                <a:cs typeface="Tahoma" pitchFamily="34" charset="0"/>
              </a:rPr>
              <a:t>süresi içinde kalmak ve kuralları ihlal etmemek koşulu ile  başladığı atışı durdurabilir, atma aletini çemberin içine veya dışında yere koyabilir. </a:t>
            </a:r>
            <a:endParaRPr lang="tr-TR" altLang="tr-TR" sz="2500" dirty="0" smtClean="0">
              <a:latin typeface="Tahoma" pitchFamily="34" charset="0"/>
              <a:cs typeface="Tahoma" pitchFamily="34" charset="0"/>
            </a:endParaRPr>
          </a:p>
          <a:p>
            <a:pPr algn="just">
              <a:lnSpc>
                <a:spcPct val="110000"/>
              </a:lnSpc>
            </a:pPr>
            <a:endParaRPr lang="tr-TR" altLang="tr-TR" sz="2500" dirty="0">
              <a:latin typeface="Tahoma" pitchFamily="34" charset="0"/>
              <a:cs typeface="Tahoma" pitchFamily="34" charset="0"/>
            </a:endParaRPr>
          </a:p>
          <a:p>
            <a:pPr algn="just">
              <a:lnSpc>
                <a:spcPct val="110000"/>
              </a:lnSpc>
            </a:pPr>
            <a:r>
              <a:rPr lang="tr-TR" altLang="tr-TR" sz="2500" dirty="0" smtClean="0">
                <a:latin typeface="Tahoma" pitchFamily="34" charset="0"/>
                <a:cs typeface="Tahoma" pitchFamily="34" charset="0"/>
              </a:rPr>
              <a:t>  </a:t>
            </a:r>
            <a:r>
              <a:rPr lang="tr-TR" altLang="tr-TR" sz="2500" dirty="0" smtClean="0">
                <a:solidFill>
                  <a:srgbClr val="FF0000"/>
                </a:solidFill>
                <a:latin typeface="Tahoma" pitchFamily="34" charset="0"/>
                <a:cs typeface="Tahoma" pitchFamily="34" charset="0"/>
              </a:rPr>
              <a:t> * </a:t>
            </a:r>
            <a:r>
              <a:rPr lang="tr-TR" altLang="tr-TR" sz="2500" dirty="0" smtClean="0">
                <a:latin typeface="Tahoma" pitchFamily="34" charset="0"/>
                <a:cs typeface="Tahoma" pitchFamily="34" charset="0"/>
              </a:rPr>
              <a:t>Çemberi </a:t>
            </a:r>
            <a:r>
              <a:rPr lang="tr-TR" altLang="tr-TR" sz="2500" dirty="0">
                <a:latin typeface="Tahoma" pitchFamily="34" charset="0"/>
                <a:cs typeface="Tahoma" pitchFamily="34" charset="0"/>
              </a:rPr>
              <a:t>ya da koşu yolunu kurallara uygun bir şekilde </a:t>
            </a:r>
            <a:r>
              <a:rPr lang="tr-TR" altLang="tr-TR" sz="2500" dirty="0" smtClean="0">
                <a:latin typeface="Tahoma" pitchFamily="34" charset="0"/>
                <a:cs typeface="Tahoma" pitchFamily="34" charset="0"/>
              </a:rPr>
              <a:t>(</a:t>
            </a:r>
            <a:r>
              <a:rPr lang="tr-TR" altLang="tr-TR" sz="2500" dirty="0" smtClean="0">
                <a:solidFill>
                  <a:srgbClr val="FF0000"/>
                </a:solidFill>
                <a:latin typeface="Tahoma" pitchFamily="34" charset="0"/>
                <a:cs typeface="Tahoma" pitchFamily="34" charset="0"/>
              </a:rPr>
              <a:t>geriden</a:t>
            </a:r>
            <a:r>
              <a:rPr lang="tr-TR" altLang="tr-TR" sz="2500" dirty="0" smtClean="0">
                <a:latin typeface="Tahoma" pitchFamily="34" charset="0"/>
                <a:cs typeface="Tahoma" pitchFamily="34" charset="0"/>
              </a:rPr>
              <a:t>) terk  </a:t>
            </a:r>
            <a:r>
              <a:rPr lang="tr-TR" altLang="tr-TR" sz="2500" dirty="0">
                <a:latin typeface="Tahoma" pitchFamily="34" charset="0"/>
                <a:cs typeface="Tahoma" pitchFamily="34" charset="0"/>
              </a:rPr>
              <a:t>edebilir ve tekrar geri </a:t>
            </a:r>
            <a:r>
              <a:rPr lang="tr-TR" altLang="tr-TR" sz="2500" dirty="0" smtClean="0">
                <a:latin typeface="Tahoma" pitchFamily="34" charset="0"/>
                <a:cs typeface="Tahoma" pitchFamily="34" charset="0"/>
              </a:rPr>
              <a:t>dönüp atışını tamamlayabilir. </a:t>
            </a:r>
            <a:endParaRPr lang="tr-TR" altLang="tr-TR" sz="2500" dirty="0">
              <a:latin typeface="Tahoma" pitchFamily="34" charset="0"/>
              <a:cs typeface="Tahoma" pitchFamily="34" charset="0"/>
            </a:endParaRPr>
          </a:p>
        </p:txBody>
      </p:sp>
      <p:pic>
        <p:nvPicPr>
          <p:cNvPr id="50182" name="Picture 7" descr="http://www.throwholics.com/wp-content/uploads/2013/09/Kathrin-Klaas-588x469.jpg"/>
          <p:cNvPicPr>
            <a:picLocks noChangeAspect="1" noChangeArrowheads="1"/>
          </p:cNvPicPr>
          <p:nvPr/>
        </p:nvPicPr>
        <p:blipFill>
          <a:blip r:embed="rId3" cstate="print"/>
          <a:srcRect/>
          <a:stretch>
            <a:fillRect/>
          </a:stretch>
        </p:blipFill>
        <p:spPr bwMode="auto">
          <a:xfrm>
            <a:off x="6887885" y="1531938"/>
            <a:ext cx="4826278" cy="384953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03" name="Rectangle 4"/>
          <p:cNvSpPr>
            <a:spLocks noChangeArrowheads="1"/>
          </p:cNvSpPr>
          <p:nvPr/>
        </p:nvSpPr>
        <p:spPr bwMode="auto">
          <a:xfrm>
            <a:off x="0" y="10"/>
            <a:ext cx="12192000" cy="646113"/>
          </a:xfrm>
          <a:prstGeom prst="rect">
            <a:avLst/>
          </a:prstGeom>
          <a:noFill/>
          <a:ln w="9525">
            <a:noFill/>
            <a:miter lim="800000"/>
            <a:headEnd/>
            <a:tailEnd/>
          </a:ln>
        </p:spPr>
        <p:txBody>
          <a:bodyPr>
            <a:spAutoFit/>
          </a:bodyPr>
          <a:lstStyle/>
          <a:p>
            <a:r>
              <a:rPr lang="tr-TR" altLang="tr-TR" sz="3600" dirty="0" smtClean="0">
                <a:solidFill>
                  <a:schemeClr val="bg1"/>
                </a:solidFill>
              </a:rPr>
              <a:t>                      ALAN </a:t>
            </a:r>
            <a:r>
              <a:rPr lang="tr-TR" altLang="tr-TR" sz="3600" dirty="0">
                <a:solidFill>
                  <a:schemeClr val="bg1"/>
                </a:solidFill>
              </a:rPr>
              <a:t>YARIŞMALARI </a:t>
            </a:r>
            <a:r>
              <a:rPr lang="tr-TR" altLang="tr-TR" sz="3600" dirty="0" smtClean="0">
                <a:solidFill>
                  <a:schemeClr val="bg1"/>
                </a:solidFill>
              </a:rPr>
              <a:t>– ÇEKİÇ ATMA  </a:t>
            </a:r>
            <a:endParaRPr lang="tr-TR" altLang="tr-TR" sz="3600" dirty="0">
              <a:solidFill>
                <a:schemeClr val="bg1"/>
              </a:solidFill>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1205" name="Picture 2" descr="http://4.bp.blogspot.com/-m_YU0sb0UV0/T7AKjJS5WxI/AAAAAAAABKw/-ahsx-G5FKw/s1600/hammer+throw.jpg"/>
          <p:cNvPicPr>
            <a:picLocks noChangeAspect="1" noChangeArrowheads="1"/>
          </p:cNvPicPr>
          <p:nvPr/>
        </p:nvPicPr>
        <p:blipFill>
          <a:blip r:embed="rId3" cstate="print"/>
          <a:srcRect/>
          <a:stretch>
            <a:fillRect/>
          </a:stretch>
        </p:blipFill>
        <p:spPr bwMode="auto">
          <a:xfrm>
            <a:off x="444506" y="1047757"/>
            <a:ext cx="7854951" cy="5237163"/>
          </a:xfrm>
          <a:prstGeom prst="ellipse">
            <a:avLst/>
          </a:prstGeom>
          <a:ln>
            <a:noFill/>
          </a:ln>
          <a:effectLst>
            <a:softEdge rad="112500"/>
          </a:effectLst>
        </p:spPr>
      </p:pic>
      <p:sp>
        <p:nvSpPr>
          <p:cNvPr id="8" name="Rectangle 7"/>
          <p:cNvSpPr/>
          <p:nvPr/>
        </p:nvSpPr>
        <p:spPr>
          <a:xfrm>
            <a:off x="1679582" y="865188"/>
            <a:ext cx="2093913" cy="2360612"/>
          </a:xfrm>
          <a:prstGeom prst="rect">
            <a:avLst/>
          </a:prstGeom>
          <a:noFill/>
          <a:ln w="635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1"/>
          <p:cNvSpPr>
            <a:spLocks noChangeArrowheads="1"/>
          </p:cNvSpPr>
          <p:nvPr/>
        </p:nvSpPr>
        <p:spPr bwMode="auto">
          <a:xfrm>
            <a:off x="8186057" y="300282"/>
            <a:ext cx="3761109" cy="6677213"/>
          </a:xfrm>
          <a:prstGeom prst="rect">
            <a:avLst/>
          </a:prstGeom>
          <a:noFill/>
          <a:ln w="9525">
            <a:noFill/>
            <a:miter lim="800000"/>
            <a:headEnd/>
            <a:tailEnd/>
          </a:ln>
        </p:spPr>
        <p:txBody>
          <a:bodyPr wrap="square">
            <a:spAutoFit/>
          </a:bodyPr>
          <a:lstStyle/>
          <a:p>
            <a:pPr eaLnBrk="1" hangingPunct="1"/>
            <a:endParaRPr lang="tr-TR" altLang="tr-TR" sz="2200" b="1" u="sng" dirty="0">
              <a:latin typeface="Tahoma" pitchFamily="34" charset="0"/>
              <a:cs typeface="Tahoma" pitchFamily="34" charset="0"/>
            </a:endParaRPr>
          </a:p>
          <a:p>
            <a:pPr>
              <a:lnSpc>
                <a:spcPct val="110000"/>
              </a:lnSpc>
            </a:pPr>
            <a:r>
              <a:rPr lang="tr-TR" altLang="tr-TR" sz="2200" dirty="0">
                <a:solidFill>
                  <a:srgbClr val="FF0000"/>
                </a:solidFill>
                <a:latin typeface="Tahoma" pitchFamily="34" charset="0"/>
                <a:cs typeface="Tahoma" pitchFamily="34" charset="0"/>
              </a:rPr>
              <a:t>KURAL </a:t>
            </a:r>
            <a:r>
              <a:rPr lang="tr-TR" altLang="tr-TR" sz="2200" dirty="0" smtClean="0">
                <a:solidFill>
                  <a:srgbClr val="FF0000"/>
                </a:solidFill>
                <a:latin typeface="Tahoma" pitchFamily="34" charset="0"/>
                <a:cs typeface="Tahoma" pitchFamily="34" charset="0"/>
              </a:rPr>
              <a:t>192.4</a:t>
            </a:r>
            <a:endParaRPr lang="tr-TR" altLang="tr-TR" sz="2200" dirty="0">
              <a:solidFill>
                <a:srgbClr val="FF0000"/>
              </a:solidFill>
              <a:latin typeface="Tahoma" pitchFamily="34" charset="0"/>
              <a:cs typeface="Tahoma" pitchFamily="34" charset="0"/>
            </a:endParaRPr>
          </a:p>
          <a:p>
            <a:pPr>
              <a:lnSpc>
                <a:spcPct val="110000"/>
              </a:lnSpc>
            </a:pPr>
            <a:endParaRPr lang="tr-TR" altLang="tr-TR" sz="2200" b="1" dirty="0">
              <a:latin typeface="Tahoma" pitchFamily="34" charset="0"/>
              <a:cs typeface="Tahoma" pitchFamily="34" charset="0"/>
            </a:endParaRPr>
          </a:p>
          <a:p>
            <a:pPr>
              <a:lnSpc>
                <a:spcPct val="110000"/>
              </a:lnSpc>
            </a:pPr>
            <a:r>
              <a:rPr lang="tr-TR" altLang="tr-TR" sz="2500" dirty="0" smtClean="0">
                <a:solidFill>
                  <a:srgbClr val="FF0000"/>
                </a:solidFill>
                <a:latin typeface="Tahoma" pitchFamily="34" charset="0"/>
                <a:cs typeface="Tahoma" pitchFamily="34" charset="0"/>
              </a:rPr>
              <a:t>*</a:t>
            </a:r>
            <a:r>
              <a:rPr lang="tr-TR" altLang="tr-TR" sz="2500" dirty="0" smtClean="0">
                <a:latin typeface="Tahoma" pitchFamily="34" charset="0"/>
                <a:cs typeface="Tahoma" pitchFamily="34" charset="0"/>
              </a:rPr>
              <a:t>  Saat yönünün tersine dönen atıcılar için sol panel (kapı) ve saat yönünde dönen atıcılar için sağ panel (kapı) </a:t>
            </a:r>
            <a:r>
              <a:rPr lang="tr-TR" altLang="tr-TR" sz="2500" dirty="0" smtClean="0">
                <a:solidFill>
                  <a:srgbClr val="FF0000"/>
                </a:solidFill>
                <a:latin typeface="Tahoma" pitchFamily="34" charset="0"/>
                <a:cs typeface="Tahoma" pitchFamily="34" charset="0"/>
              </a:rPr>
              <a:t>açılmalıdır.</a:t>
            </a:r>
          </a:p>
          <a:p>
            <a:pPr>
              <a:lnSpc>
                <a:spcPct val="110000"/>
              </a:lnSpc>
            </a:pPr>
            <a:r>
              <a:rPr lang="tr-TR" altLang="tr-TR" sz="2500" dirty="0" smtClean="0">
                <a:solidFill>
                  <a:srgbClr val="FF0000"/>
                </a:solidFill>
                <a:latin typeface="Tahoma" pitchFamily="34" charset="0"/>
                <a:cs typeface="Tahoma" pitchFamily="34" charset="0"/>
              </a:rPr>
              <a:t>*  </a:t>
            </a:r>
            <a:r>
              <a:rPr lang="tr-TR" altLang="tr-TR" sz="2500" dirty="0" smtClean="0">
                <a:latin typeface="Tahoma" pitchFamily="34" charset="0"/>
                <a:cs typeface="Tahoma" pitchFamily="34" charset="0"/>
              </a:rPr>
              <a:t>Atma aletinin kafes paneline (direğine) çarpıp açı içine düşen atışları sporcu başka kural hatası yapmadıysa </a:t>
            </a:r>
            <a:r>
              <a:rPr lang="tr-TR" altLang="tr-TR" sz="2500" dirty="0" smtClean="0">
                <a:solidFill>
                  <a:srgbClr val="FF0000"/>
                </a:solidFill>
                <a:latin typeface="Tahoma" pitchFamily="34" charset="0"/>
                <a:cs typeface="Tahoma" pitchFamily="34" charset="0"/>
              </a:rPr>
              <a:t>geçerli </a:t>
            </a:r>
            <a:r>
              <a:rPr lang="tr-TR" altLang="tr-TR" sz="2500" dirty="0" err="1" smtClean="0">
                <a:solidFill>
                  <a:srgbClr val="FF0000"/>
                </a:solidFill>
                <a:latin typeface="Tahoma" pitchFamily="34" charset="0"/>
                <a:cs typeface="Tahoma" pitchFamily="34" charset="0"/>
              </a:rPr>
              <a:t>atışlar’</a:t>
            </a:r>
            <a:r>
              <a:rPr lang="tr-TR" altLang="tr-TR" sz="2500" dirty="0" err="1" smtClean="0">
                <a:latin typeface="Tahoma" pitchFamily="34" charset="0"/>
                <a:cs typeface="Tahoma" pitchFamily="34" charset="0"/>
              </a:rPr>
              <a:t>dır</a:t>
            </a:r>
            <a:r>
              <a:rPr lang="tr-TR" altLang="tr-TR" sz="2500" dirty="0" smtClean="0">
                <a:latin typeface="Tahoma" pitchFamily="34" charset="0"/>
                <a:cs typeface="Tahoma" pitchFamily="34" charset="0"/>
              </a:rPr>
              <a:t> </a:t>
            </a:r>
          </a:p>
          <a:p>
            <a:pPr>
              <a:lnSpc>
                <a:spcPct val="110000"/>
              </a:lnSpc>
            </a:pPr>
            <a:r>
              <a:rPr lang="tr-TR" altLang="tr-TR" sz="2500" dirty="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7317452"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574825" y="1058871"/>
            <a:ext cx="10298090" cy="5463034"/>
          </a:xfrm>
          <a:prstGeom prst="rect">
            <a:avLst/>
          </a:prstGeom>
          <a:noFill/>
          <a:ln w="9525">
            <a:noFill/>
            <a:miter lim="800000"/>
            <a:headEnd/>
            <a:tailEnd/>
          </a:ln>
        </p:spPr>
        <p:txBody>
          <a:bodyPr wrap="square">
            <a:spAutoFit/>
          </a:bodyPr>
          <a:lstStyle/>
          <a:p>
            <a:pPr eaLnBrk="1" hangingPunct="1"/>
            <a:r>
              <a:rPr lang="tr-TR" altLang="tr-TR" sz="2400" dirty="0" smtClean="0">
                <a:solidFill>
                  <a:srgbClr val="0070C0"/>
                </a:solidFill>
                <a:latin typeface="AR BLANCA" pitchFamily="2" charset="0"/>
                <a:cs typeface="Tahoma" pitchFamily="34" charset="0"/>
              </a:rPr>
              <a:t>Atletizm yarışmalarında Yardımlaşma konusu tam anlamıyla açıklık kazanmamış olup tereddütler yaşanmaktadır. Yardımlaşma ile ilgili olarak ;</a:t>
            </a:r>
          </a:p>
          <a:p>
            <a:pPr eaLnBrk="1" hangingPunct="1"/>
            <a:r>
              <a:rPr lang="tr-TR" altLang="tr-TR" sz="2400" u="sng" dirty="0" smtClean="0">
                <a:solidFill>
                  <a:srgbClr val="FF0000"/>
                </a:solidFill>
                <a:latin typeface="Tahoma" pitchFamily="34" charset="0"/>
                <a:cs typeface="Tahoma" pitchFamily="34" charset="0"/>
              </a:rPr>
              <a:t>KURAL </a:t>
            </a:r>
            <a:r>
              <a:rPr lang="tr-TR" altLang="tr-TR" sz="2400" u="sng" dirty="0">
                <a:solidFill>
                  <a:srgbClr val="FF0000"/>
                </a:solidFill>
                <a:latin typeface="Tahoma" pitchFamily="34" charset="0"/>
                <a:cs typeface="Tahoma" pitchFamily="34" charset="0"/>
              </a:rPr>
              <a:t>144.2</a:t>
            </a:r>
          </a:p>
          <a:p>
            <a:pPr eaLnBrk="1" hangingPunct="1"/>
            <a:r>
              <a:rPr lang="tr-TR" altLang="tr-TR" sz="2400" u="sng" dirty="0" smtClean="0">
                <a:solidFill>
                  <a:srgbClr val="00B0F0"/>
                </a:solidFill>
                <a:latin typeface="Tahoma" pitchFamily="34" charset="0"/>
                <a:cs typeface="Tahoma" pitchFamily="34" charset="0"/>
              </a:rPr>
              <a:t>Aşağıdakiler </a:t>
            </a:r>
            <a:r>
              <a:rPr lang="tr-TR" altLang="tr-TR" sz="2400" u="sng" dirty="0">
                <a:solidFill>
                  <a:srgbClr val="00B0F0"/>
                </a:solidFill>
                <a:latin typeface="Tahoma" pitchFamily="34" charset="0"/>
                <a:cs typeface="Tahoma" pitchFamily="34" charset="0"/>
              </a:rPr>
              <a:t>yardım olarak değerlendirilecektir:</a:t>
            </a:r>
          </a:p>
          <a:p>
            <a:pPr eaLnBrk="1" hangingPunct="1"/>
            <a:endParaRPr lang="tr-TR" altLang="tr-TR" sz="2400" b="1" u="sng" dirty="0">
              <a:latin typeface="Tahoma" pitchFamily="34" charset="0"/>
              <a:cs typeface="Tahoma" pitchFamily="34" charset="0"/>
            </a:endParaRPr>
          </a:p>
          <a:p>
            <a:pPr>
              <a:buFont typeface="Wingdings" pitchFamily="2" charset="2"/>
              <a:buChar char="Ø"/>
            </a:pPr>
            <a:r>
              <a:rPr lang="tr-TR" altLang="tr-TR" sz="2200" dirty="0"/>
              <a:t> </a:t>
            </a:r>
            <a:r>
              <a:rPr lang="tr-TR" altLang="tr-TR" sz="2300" dirty="0"/>
              <a:t>Yarışmaya katılmayan veya tur bindirilen veya tur bindirilmek üzere olan sporcular </a:t>
            </a:r>
            <a:r>
              <a:rPr lang="tr-TR" altLang="tr-TR" sz="2300" dirty="0" smtClean="0"/>
              <a:t>tarafından </a:t>
            </a:r>
            <a:r>
              <a:rPr lang="tr-TR" altLang="tr-TR" sz="2300" dirty="0"/>
              <a:t>veya herhangi bir teknik cihaz ile yarışma hızının düzenlenmesi </a:t>
            </a:r>
            <a:r>
              <a:rPr lang="tr-TR" altLang="tr-TR" sz="2300" dirty="0" smtClean="0"/>
              <a:t>,</a:t>
            </a:r>
            <a:endParaRPr lang="tr-TR" altLang="tr-TR" sz="2300" dirty="0">
              <a:solidFill>
                <a:srgbClr val="FF0000"/>
              </a:solidFill>
            </a:endParaRPr>
          </a:p>
          <a:p>
            <a:endParaRPr lang="tr-TR" altLang="tr-TR" sz="2300" dirty="0"/>
          </a:p>
          <a:p>
            <a:pPr>
              <a:buFont typeface="Wingdings" pitchFamily="2" charset="2"/>
              <a:buChar char="Ø"/>
            </a:pPr>
            <a:r>
              <a:rPr lang="tr-TR" altLang="tr-TR" sz="2300" dirty="0"/>
              <a:t> Yarışma yerinde video, kasetçalar, cep telefonu, kamera, telsiz, </a:t>
            </a:r>
            <a:r>
              <a:rPr lang="tr-TR" altLang="tr-TR" sz="2300" dirty="0" smtClean="0"/>
              <a:t>CD </a:t>
            </a:r>
            <a:r>
              <a:rPr lang="tr-TR" altLang="tr-TR" sz="2300" dirty="0"/>
              <a:t>vs gibi cihazların </a:t>
            </a:r>
            <a:r>
              <a:rPr lang="tr-TR" altLang="tr-TR" sz="2300" dirty="0" smtClean="0"/>
              <a:t>bulundurulması </a:t>
            </a:r>
            <a:r>
              <a:rPr lang="tr-TR" altLang="tr-TR" sz="2300" dirty="0"/>
              <a:t>ve </a:t>
            </a:r>
            <a:r>
              <a:rPr lang="tr-TR" altLang="tr-TR" sz="2300" dirty="0" smtClean="0"/>
              <a:t>kullanılması,</a:t>
            </a:r>
            <a:endParaRPr lang="tr-TR" altLang="tr-TR" sz="2300" dirty="0"/>
          </a:p>
          <a:p>
            <a:pPr>
              <a:buFont typeface="Wingdings" pitchFamily="2" charset="2"/>
              <a:buChar char="Ø"/>
            </a:pPr>
            <a:endParaRPr lang="tr-TR" altLang="tr-TR" sz="2300" dirty="0"/>
          </a:p>
          <a:p>
            <a:pPr>
              <a:buFont typeface="Wingdings" pitchFamily="2" charset="2"/>
              <a:buChar char="Ø"/>
            </a:pPr>
            <a:r>
              <a:rPr lang="tr-TR" altLang="tr-TR" sz="2300" dirty="0"/>
              <a:t> Kuralda </a:t>
            </a:r>
            <a:r>
              <a:rPr lang="tr-TR" altLang="tr-TR" sz="2300" dirty="0" smtClean="0"/>
              <a:t>belirtilen uygun </a:t>
            </a:r>
            <a:r>
              <a:rPr lang="tr-TR" altLang="tr-TR" sz="2300" dirty="0"/>
              <a:t>ayakkabılar dışında, sporcuya kurallarda belirlenen ekipman kullanımıyla elde edemeyeceği bir avantaj sağlayan her hangi bir cihaz </a:t>
            </a:r>
            <a:endParaRPr lang="tr-TR" altLang="tr-TR" sz="2300" dirty="0" smtClean="0"/>
          </a:p>
          <a:p>
            <a:r>
              <a:rPr lang="tr-TR" altLang="tr-TR" sz="2300" dirty="0" smtClean="0"/>
              <a:t>ya </a:t>
            </a:r>
            <a:r>
              <a:rPr lang="tr-TR" altLang="tr-TR" sz="2300" dirty="0"/>
              <a:t>da </a:t>
            </a:r>
            <a:r>
              <a:rPr lang="tr-TR" altLang="tr-TR" sz="2300" dirty="0" smtClean="0"/>
              <a:t>teknoloji içeren ayakkabıların kullanılması, </a:t>
            </a:r>
            <a:endParaRPr lang="tr-TR" altLang="tr-TR" sz="2300" dirty="0"/>
          </a:p>
          <a:p>
            <a:pPr eaLnBrk="1" hangingPunct="1"/>
            <a:endParaRPr lang="tr-TR" altLang="tr-TR" sz="2200" b="1" u="sng"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
            <a:ext cx="12192001" cy="66706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5" name="Rectangle 4"/>
          <p:cNvSpPr>
            <a:spLocks noChangeArrowheads="1"/>
          </p:cNvSpPr>
          <p:nvPr/>
        </p:nvSpPr>
        <p:spPr bwMode="auto">
          <a:xfrm>
            <a:off x="1606378" y="1556949"/>
            <a:ext cx="11195221" cy="5232202"/>
          </a:xfrm>
          <a:prstGeom prst="rect">
            <a:avLst/>
          </a:prstGeom>
          <a:noFill/>
          <a:ln w="9525">
            <a:noFill/>
            <a:miter lim="800000"/>
            <a:headEnd/>
            <a:tailEnd/>
          </a:ln>
        </p:spPr>
        <p:txBody>
          <a:bodyPr wrap="square">
            <a:spAutoFit/>
          </a:bodyPr>
          <a:lstStyle/>
          <a:p>
            <a:r>
              <a:rPr lang="tr-TR" sz="3200" dirty="0" smtClean="0">
                <a:solidFill>
                  <a:schemeClr val="bg1"/>
                </a:solidFill>
                <a:latin typeface="Tahoma" pitchFamily="34" charset="0"/>
                <a:ea typeface="Tahoma" pitchFamily="34" charset="0"/>
                <a:cs typeface="Tahoma" pitchFamily="34" charset="0"/>
              </a:rPr>
              <a:t>             IAAF KURALLARINDA DEĞİŞİKLİKLER</a:t>
            </a:r>
          </a:p>
          <a:p>
            <a:r>
              <a:rPr lang="tr-TR" sz="4200" dirty="0">
                <a:solidFill>
                  <a:schemeClr val="bg1"/>
                </a:solidFill>
                <a:latin typeface="Tahoma" pitchFamily="34" charset="0"/>
                <a:ea typeface="Tahoma" pitchFamily="34" charset="0"/>
                <a:cs typeface="Tahoma" pitchFamily="34" charset="0"/>
              </a:rPr>
              <a:t> </a:t>
            </a:r>
            <a:r>
              <a:rPr lang="tr-TR" sz="4200" dirty="0" smtClean="0">
                <a:solidFill>
                  <a:schemeClr val="bg1"/>
                </a:solidFill>
                <a:latin typeface="Tahoma" pitchFamily="34" charset="0"/>
                <a:ea typeface="Tahoma" pitchFamily="34" charset="0"/>
                <a:cs typeface="Tahoma" pitchFamily="34" charset="0"/>
              </a:rPr>
              <a:t>   </a:t>
            </a:r>
            <a:r>
              <a:rPr lang="tr-TR" sz="2600" dirty="0" smtClean="0">
                <a:solidFill>
                  <a:schemeClr val="bg1"/>
                </a:solidFill>
                <a:latin typeface="Tahoma" pitchFamily="34" charset="0"/>
                <a:ea typeface="Tahoma" pitchFamily="34" charset="0"/>
                <a:cs typeface="Tahoma" pitchFamily="34" charset="0"/>
              </a:rPr>
              <a:t>IAAF’ </a:t>
            </a:r>
            <a:r>
              <a:rPr lang="tr-TR" sz="2600" dirty="0" err="1" smtClean="0">
                <a:solidFill>
                  <a:schemeClr val="bg1"/>
                </a:solidFill>
                <a:latin typeface="Tahoma" pitchFamily="34" charset="0"/>
                <a:ea typeface="Tahoma" pitchFamily="34" charset="0"/>
                <a:cs typeface="Tahoma" pitchFamily="34" charset="0"/>
              </a:rPr>
              <a:t>ce</a:t>
            </a:r>
            <a:r>
              <a:rPr lang="tr-TR" sz="2600" dirty="0" smtClean="0">
                <a:solidFill>
                  <a:schemeClr val="bg1"/>
                </a:solidFill>
                <a:latin typeface="Tahoma" pitchFamily="34" charset="0"/>
                <a:ea typeface="Tahoma" pitchFamily="34" charset="0"/>
                <a:cs typeface="Tahoma" pitchFamily="34" charset="0"/>
              </a:rPr>
              <a:t> 2016 yılı için kabul edilen kural değişiklikleri genelde </a:t>
            </a:r>
          </a:p>
          <a:p>
            <a:r>
              <a:rPr lang="tr-TR" sz="2600" dirty="0" smtClean="0">
                <a:solidFill>
                  <a:schemeClr val="bg1"/>
                </a:solidFill>
                <a:latin typeface="Tahoma" pitchFamily="34" charset="0"/>
                <a:ea typeface="Tahoma" pitchFamily="34" charset="0"/>
                <a:cs typeface="Tahoma" pitchFamily="34" charset="0"/>
              </a:rPr>
              <a:t>doping kontrol ve organizasyon uygulamaları ile ilgili olup yarışmaların yönetimi ile ilgili kayda değer değişik yoktur. İlan edilen bazı değişiklikler ise sadece düzeltmelerden ibarettir. </a:t>
            </a:r>
          </a:p>
          <a:p>
            <a:r>
              <a:rPr lang="tr-TR" sz="2600" dirty="0" smtClean="0">
                <a:solidFill>
                  <a:schemeClr val="bg1"/>
                </a:solidFill>
                <a:latin typeface="Tahoma" pitchFamily="34" charset="0"/>
                <a:ea typeface="Tahoma" pitchFamily="34" charset="0"/>
                <a:cs typeface="Tahoma" pitchFamily="34" charset="0"/>
              </a:rPr>
              <a:t>     </a:t>
            </a:r>
          </a:p>
          <a:p>
            <a:r>
              <a:rPr lang="tr-TR" sz="2600" dirty="0" smtClean="0">
                <a:solidFill>
                  <a:schemeClr val="bg1"/>
                </a:solidFill>
                <a:latin typeface="Tahoma" pitchFamily="34" charset="0"/>
                <a:ea typeface="Tahoma" pitchFamily="34" charset="0"/>
                <a:cs typeface="Tahoma" pitchFamily="34" charset="0"/>
              </a:rPr>
              <a:t>     2016 yılında uygulamaya konulan kural değişiklikleri hatırlamak amacıyla seminer sunusunun sonunda konulmuştur. Güncelleme çalışmalarına başlanılan yeni kural kitapçığımız da bu sunuda yer alan </a:t>
            </a:r>
          </a:p>
          <a:p>
            <a:r>
              <a:rPr lang="tr-TR" sz="2600" dirty="0" smtClean="0">
                <a:solidFill>
                  <a:schemeClr val="bg1"/>
                </a:solidFill>
                <a:latin typeface="Tahoma" pitchFamily="34" charset="0"/>
                <a:ea typeface="Tahoma" pitchFamily="34" charset="0"/>
                <a:cs typeface="Tahoma" pitchFamily="34" charset="0"/>
              </a:rPr>
              <a:t>2016 yılında gelen kural değişiklikleri ile yukarıda bahsedilen </a:t>
            </a:r>
          </a:p>
          <a:p>
            <a:r>
              <a:rPr lang="tr-TR" sz="2600" dirty="0" smtClean="0">
                <a:solidFill>
                  <a:schemeClr val="bg1"/>
                </a:solidFill>
                <a:latin typeface="Tahoma" pitchFamily="34" charset="0"/>
                <a:ea typeface="Tahoma" pitchFamily="34" charset="0"/>
                <a:cs typeface="Tahoma" pitchFamily="34" charset="0"/>
              </a:rPr>
              <a:t>düzeltmeler  de yer alacak olup, kitapçıklar Ocak 2017’den  itibaren hakemlerimize dağıtılmak üzere illerimize gönderilecektir. </a:t>
            </a:r>
            <a:endParaRPr lang="tr-TR" sz="2600"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pic>
        <p:nvPicPr>
          <p:cNvPr id="5" name="28 Resim"/>
          <p:cNvPicPr>
            <a:picLocks noChangeArrowheads="1"/>
          </p:cNvPicPr>
          <p:nvPr/>
        </p:nvPicPr>
        <p:blipFill>
          <a:blip r:embed="rId3" cstate="print"/>
          <a:srcRect/>
          <a:stretch>
            <a:fillRect/>
          </a:stretch>
        </p:blipFill>
        <p:spPr bwMode="auto">
          <a:xfrm>
            <a:off x="9961563" y="0"/>
            <a:ext cx="1535112" cy="1536700"/>
          </a:xfrm>
          <a:prstGeom prst="rect">
            <a:avLst/>
          </a:prstGeom>
          <a:noFill/>
          <a:ln w="9525">
            <a:noFill/>
            <a:miter lim="800000"/>
            <a:headEnd/>
            <a:tailEnd/>
          </a:ln>
          <a:effectLst>
            <a:outerShdw dist="35921" dir="2700000" algn="ctr" rotWithShape="0">
              <a:srgbClr val="808080"/>
            </a:outerShdw>
          </a:effectLst>
        </p:spPr>
      </p:pic>
      <p:cxnSp>
        <p:nvCxnSpPr>
          <p:cNvPr id="7" name="5 Düz Bağlayıcı"/>
          <p:cNvCxnSpPr/>
          <p:nvPr/>
        </p:nvCxnSpPr>
        <p:spPr>
          <a:xfrm flipH="1" flipV="1">
            <a:off x="0" y="1530865"/>
            <a:ext cx="12192000" cy="583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7 Düz Bağlayıcı"/>
          <p:cNvCxnSpPr/>
          <p:nvPr/>
        </p:nvCxnSpPr>
        <p:spPr>
          <a:xfrm>
            <a:off x="1484025" y="10"/>
            <a:ext cx="44739" cy="6742113"/>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ÇIKIŞ HAKEMLERİ</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 name="4 Dikdörtgen"/>
          <p:cNvSpPr/>
          <p:nvPr/>
        </p:nvSpPr>
        <p:spPr>
          <a:xfrm>
            <a:off x="1544595" y="976184"/>
            <a:ext cx="7599405" cy="4832092"/>
          </a:xfrm>
          <a:prstGeom prst="rect">
            <a:avLst/>
          </a:prstGeom>
        </p:spPr>
        <p:txBody>
          <a:bodyPr wrap="square">
            <a:spAutoFit/>
          </a:bodyPr>
          <a:lstStyle/>
          <a:p>
            <a:r>
              <a:rPr lang="tr-TR" sz="2200" b="1" dirty="0" smtClean="0"/>
              <a:t>        </a:t>
            </a:r>
            <a:r>
              <a:rPr lang="tr-TR" sz="2200" b="1" dirty="0" smtClean="0">
                <a:solidFill>
                  <a:srgbClr val="FF0000"/>
                </a:solidFill>
              </a:rPr>
              <a:t>Kural 129.1 </a:t>
            </a:r>
            <a:endParaRPr lang="tr-TR" sz="2200" dirty="0" smtClean="0">
              <a:solidFill>
                <a:srgbClr val="FF0000"/>
              </a:solidFill>
            </a:endParaRPr>
          </a:p>
          <a:p>
            <a:r>
              <a:rPr lang="tr-TR" sz="2200" dirty="0" smtClean="0"/>
              <a:t>        Geri Çağırma hakemlerinin her biri için belirli bir görev tanımı yapılmalı ve görevlerin yerine getirilmesi denetlenmelidir. </a:t>
            </a:r>
          </a:p>
          <a:p>
            <a:r>
              <a:rPr lang="tr-TR" sz="2200" dirty="0" smtClean="0"/>
              <a:t>        </a:t>
            </a:r>
          </a:p>
          <a:p>
            <a:r>
              <a:rPr lang="tr-TR" sz="2200" b="1" dirty="0" smtClean="0">
                <a:solidFill>
                  <a:srgbClr val="FF0000"/>
                </a:solidFill>
              </a:rPr>
              <a:t>         Kural 129.6</a:t>
            </a:r>
            <a:r>
              <a:rPr lang="tr-TR" sz="2200" dirty="0" smtClean="0"/>
              <a:t>  </a:t>
            </a:r>
          </a:p>
          <a:p>
            <a:r>
              <a:rPr lang="tr-TR" sz="2200" dirty="0" smtClean="0"/>
              <a:t>         Her geri çağırma hakemi, kural ihlali yapılması durumunda yarışı/yarışmacıları geri çağırmakla yükümlüdür. Geri çağırma veya startı durdurduktan sonra, geri çağırma hakemi gözlemlerini  çıkış hakemine rapor etmelidir. (ayrıca kural 162.6 ve 162.9)</a:t>
            </a:r>
          </a:p>
          <a:p>
            <a:r>
              <a:rPr lang="tr-TR" sz="2200" dirty="0" smtClean="0"/>
              <a:t>        </a:t>
            </a:r>
          </a:p>
          <a:p>
            <a:r>
              <a:rPr lang="tr-TR" sz="2200" dirty="0" smtClean="0"/>
              <a:t>         </a:t>
            </a:r>
            <a:r>
              <a:rPr lang="tr-TR" sz="2200" b="1" dirty="0" smtClean="0">
                <a:solidFill>
                  <a:srgbClr val="FF0000"/>
                </a:solidFill>
              </a:rPr>
              <a:t>Kural 129.7</a:t>
            </a:r>
            <a:r>
              <a:rPr lang="tr-TR" sz="2200" dirty="0" smtClean="0"/>
              <a:t> </a:t>
            </a:r>
          </a:p>
          <a:p>
            <a:r>
              <a:rPr lang="tr-TR" sz="2200" dirty="0" smtClean="0"/>
              <a:t>         Çıkış Hakemi, Kural 162.7 uyarınca kime uyarı veya diskalifiye verileceğine veya uyarı veya diskalifiye olup olmadığına tek başına karar verecektir</a:t>
            </a:r>
            <a:endParaRPr lang="tr-TR" sz="2200" dirty="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GENEL KURALLAR</a:t>
            </a:r>
            <a:endParaRPr lang="en-GB" sz="2200" dirty="0"/>
          </a:p>
        </p:txBody>
      </p:sp>
      <p:sp>
        <p:nvSpPr>
          <p:cNvPr id="58371" name="Rectangle 4"/>
          <p:cNvSpPr>
            <a:spLocks noChangeArrowheads="1"/>
          </p:cNvSpPr>
          <p:nvPr/>
        </p:nvSpPr>
        <p:spPr bwMode="auto">
          <a:xfrm>
            <a:off x="0" y="10"/>
            <a:ext cx="1877437"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 name="4 Dikdörtgen"/>
          <p:cNvSpPr/>
          <p:nvPr/>
        </p:nvSpPr>
        <p:spPr>
          <a:xfrm>
            <a:off x="1705232" y="1050324"/>
            <a:ext cx="7438768" cy="4493538"/>
          </a:xfrm>
          <a:prstGeom prst="rect">
            <a:avLst/>
          </a:prstGeom>
        </p:spPr>
        <p:txBody>
          <a:bodyPr wrap="square">
            <a:spAutoFit/>
          </a:bodyPr>
          <a:lstStyle/>
          <a:p>
            <a:r>
              <a:rPr lang="tr-TR" sz="2200" b="1" dirty="0" smtClean="0">
                <a:solidFill>
                  <a:srgbClr val="FF0000"/>
                </a:solidFill>
              </a:rPr>
              <a:t>          Kural : 132.3 İlave </a:t>
            </a:r>
            <a:endParaRPr lang="tr-TR" sz="2200" dirty="0" smtClean="0">
              <a:solidFill>
                <a:srgbClr val="FF0000"/>
              </a:solidFill>
            </a:endParaRPr>
          </a:p>
          <a:p>
            <a:endParaRPr lang="tr-TR" sz="2200" b="1" dirty="0" smtClean="0"/>
          </a:p>
          <a:p>
            <a:r>
              <a:rPr lang="tr-TR" sz="2200" b="1" dirty="0" smtClean="0"/>
              <a:t>          </a:t>
            </a:r>
            <a:r>
              <a:rPr lang="tr-TR" sz="2200" b="1" dirty="0" smtClean="0">
                <a:solidFill>
                  <a:srgbClr val="FF0000"/>
                </a:solidFill>
              </a:rPr>
              <a:t>2.</a:t>
            </a:r>
            <a:r>
              <a:rPr lang="tr-TR" sz="2200" b="1" dirty="0" smtClean="0"/>
              <a:t> </a:t>
            </a:r>
            <a:r>
              <a:rPr lang="tr-TR" sz="2200" dirty="0" smtClean="0"/>
              <a:t>Farklı özelliklerde sporcuların yarıştığı yarışmalarda </a:t>
            </a:r>
          </a:p>
          <a:p>
            <a:endParaRPr lang="tr-TR" sz="2200" dirty="0" smtClean="0"/>
          </a:p>
          <a:p>
            <a:r>
              <a:rPr lang="tr-TR" sz="2200" dirty="0" smtClean="0"/>
              <a:t>(ağırlıklar veya engel yükseklikleri gibi), ilgili farklılıklar </a:t>
            </a:r>
          </a:p>
          <a:p>
            <a:endParaRPr lang="tr-TR" sz="2200" dirty="0" smtClean="0"/>
          </a:p>
          <a:p>
            <a:r>
              <a:rPr lang="tr-TR" sz="2200" dirty="0" smtClean="0"/>
              <a:t>sonuçlarda açıkça belirtilmeli veya sonuçlar her bir kategori </a:t>
            </a:r>
          </a:p>
          <a:p>
            <a:endParaRPr lang="tr-TR" sz="2200" dirty="0" smtClean="0"/>
          </a:p>
          <a:p>
            <a:r>
              <a:rPr lang="tr-TR" sz="2200" dirty="0" smtClean="0"/>
              <a:t>için ayrı ayrı gösterilmelidir. Aynı şey bacak protezi veya diğer </a:t>
            </a:r>
          </a:p>
          <a:p>
            <a:endParaRPr lang="tr-TR" sz="2200" dirty="0" smtClean="0"/>
          </a:p>
          <a:p>
            <a:r>
              <a:rPr lang="tr-TR" sz="2200" dirty="0" smtClean="0"/>
              <a:t>benzeri gereçleri kullanan sporcuların olduğu durumlarda da </a:t>
            </a:r>
          </a:p>
          <a:p>
            <a:endParaRPr lang="tr-TR" sz="2200" dirty="0" smtClean="0"/>
          </a:p>
          <a:p>
            <a:r>
              <a:rPr lang="tr-TR" sz="2200" dirty="0" smtClean="0"/>
              <a:t>uygulanmalıdır. </a:t>
            </a:r>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GENEL KURALLAR</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 name="4 Dikdörtgen"/>
          <p:cNvSpPr/>
          <p:nvPr/>
        </p:nvSpPr>
        <p:spPr>
          <a:xfrm>
            <a:off x="1705231" y="1124463"/>
            <a:ext cx="8736227" cy="6033115"/>
          </a:xfrm>
          <a:prstGeom prst="rect">
            <a:avLst/>
          </a:prstGeom>
        </p:spPr>
        <p:txBody>
          <a:bodyPr wrap="square">
            <a:spAutoFit/>
          </a:bodyPr>
          <a:lstStyle/>
          <a:p>
            <a:r>
              <a:rPr lang="tr-TR" sz="2200" b="1" dirty="0" smtClean="0">
                <a:solidFill>
                  <a:srgbClr val="FF0000"/>
                </a:solidFill>
              </a:rPr>
              <a:t>      3. </a:t>
            </a:r>
            <a:r>
              <a:rPr lang="tr-TR" sz="2200" dirty="0" smtClean="0"/>
              <a:t>Aşağıdaki standart kısaltmalar start listelerinin hazırlanmasında ve sonuçlarda kullanılmalıdır.</a:t>
            </a:r>
          </a:p>
          <a:p>
            <a:r>
              <a:rPr lang="tr-TR" sz="2200" dirty="0" smtClean="0"/>
              <a:t>      Yarışmaya Katılmadı - </a:t>
            </a:r>
            <a:r>
              <a:rPr lang="tr-TR" sz="2200" dirty="0" smtClean="0">
                <a:solidFill>
                  <a:srgbClr val="FF0000"/>
                </a:solidFill>
              </a:rPr>
              <a:t>DNS</a:t>
            </a:r>
          </a:p>
          <a:p>
            <a:r>
              <a:rPr lang="tr-TR" sz="2200" dirty="0" smtClean="0"/>
              <a:t>      Yarışmayı Tamamlamadı – </a:t>
            </a:r>
            <a:r>
              <a:rPr lang="tr-TR" sz="2200" dirty="0" smtClean="0">
                <a:solidFill>
                  <a:srgbClr val="FF0000"/>
                </a:solidFill>
              </a:rPr>
              <a:t>DNF</a:t>
            </a:r>
          </a:p>
          <a:p>
            <a:r>
              <a:rPr lang="tr-TR" sz="2200" dirty="0" smtClean="0"/>
              <a:t>      Diskalifiye – </a:t>
            </a:r>
            <a:r>
              <a:rPr lang="tr-TR" sz="2200" dirty="0" smtClean="0">
                <a:solidFill>
                  <a:srgbClr val="FF0000"/>
                </a:solidFill>
              </a:rPr>
              <a:t>DQ</a:t>
            </a:r>
          </a:p>
          <a:p>
            <a:r>
              <a:rPr lang="tr-TR" sz="2200" dirty="0" smtClean="0"/>
              <a:t>      Geçerli Ölçüm Yapılmadı – </a:t>
            </a:r>
            <a:r>
              <a:rPr lang="tr-TR" sz="2200" dirty="0" smtClean="0">
                <a:solidFill>
                  <a:srgbClr val="FF0000"/>
                </a:solidFill>
              </a:rPr>
              <a:t>NM</a:t>
            </a:r>
          </a:p>
          <a:p>
            <a:r>
              <a:rPr lang="tr-TR" sz="2200" dirty="0" smtClean="0">
                <a:solidFill>
                  <a:srgbClr val="FF0000"/>
                </a:solidFill>
              </a:rPr>
              <a:t>      </a:t>
            </a:r>
            <a:r>
              <a:rPr lang="tr-TR" sz="2200" dirty="0" smtClean="0"/>
              <a:t>Alan yarışmasına başladıktan sonra yarışmadan çekilme - </a:t>
            </a:r>
            <a:r>
              <a:rPr lang="tr-TR" sz="2200" dirty="0" smtClean="0">
                <a:solidFill>
                  <a:srgbClr val="FF0000"/>
                </a:solidFill>
              </a:rPr>
              <a:t>r</a:t>
            </a:r>
          </a:p>
          <a:p>
            <a:r>
              <a:rPr lang="tr-TR" sz="2200" dirty="0" smtClean="0"/>
              <a:t>      Koşu yarışmalarında sıralamaya göre üst gruba yükseldi-</a:t>
            </a:r>
            <a:r>
              <a:rPr lang="tr-TR" sz="2200" dirty="0" smtClean="0">
                <a:solidFill>
                  <a:srgbClr val="FF0000"/>
                </a:solidFill>
              </a:rPr>
              <a:t> Q</a:t>
            </a:r>
          </a:p>
          <a:p>
            <a:r>
              <a:rPr lang="tr-TR" sz="2200" dirty="0" smtClean="0"/>
              <a:t>      Koşu yarışmalarında zamana göre üst gruba yükseldi- </a:t>
            </a:r>
            <a:r>
              <a:rPr lang="tr-TR" sz="2200" dirty="0" smtClean="0">
                <a:solidFill>
                  <a:srgbClr val="FF0000"/>
                </a:solidFill>
              </a:rPr>
              <a:t>q</a:t>
            </a:r>
          </a:p>
          <a:p>
            <a:r>
              <a:rPr lang="tr-TR" sz="2200" dirty="0" smtClean="0"/>
              <a:t>      Alan yarışmalarında standarda göre üst gruba yükseldi -</a:t>
            </a:r>
            <a:r>
              <a:rPr lang="tr-TR" sz="2200" dirty="0" smtClean="0">
                <a:solidFill>
                  <a:srgbClr val="FF0000"/>
                </a:solidFill>
              </a:rPr>
              <a:t> Q</a:t>
            </a:r>
          </a:p>
          <a:p>
            <a:r>
              <a:rPr lang="tr-TR" sz="2200" dirty="0" smtClean="0"/>
              <a:t>      Alan yarışmalarında standarda göre üst gruba yükseldi -</a:t>
            </a:r>
            <a:r>
              <a:rPr lang="tr-TR" sz="2200" dirty="0" smtClean="0">
                <a:solidFill>
                  <a:srgbClr val="FF0000"/>
                </a:solidFill>
              </a:rPr>
              <a:t> q</a:t>
            </a:r>
          </a:p>
          <a:p>
            <a:r>
              <a:rPr lang="tr-TR" sz="2200" dirty="0" smtClean="0"/>
              <a:t>      Başhakem kararıyla bir üst tura yükseldi - </a:t>
            </a:r>
            <a:r>
              <a:rPr lang="tr-TR" sz="2200" dirty="0" err="1" smtClean="0">
                <a:solidFill>
                  <a:srgbClr val="FF0000"/>
                </a:solidFill>
              </a:rPr>
              <a:t>qR</a:t>
            </a:r>
            <a:endParaRPr lang="tr-TR" sz="2200" dirty="0" smtClean="0">
              <a:solidFill>
                <a:srgbClr val="FF0000"/>
              </a:solidFill>
            </a:endParaRPr>
          </a:p>
          <a:p>
            <a:r>
              <a:rPr lang="tr-TR" sz="2200" dirty="0" smtClean="0"/>
              <a:t>      </a:t>
            </a:r>
            <a:r>
              <a:rPr lang="tr-TR" sz="2200" dirty="0" err="1" smtClean="0"/>
              <a:t>Juri</a:t>
            </a:r>
            <a:r>
              <a:rPr lang="tr-TR" sz="2200" dirty="0" smtClean="0"/>
              <a:t> Kararıyla bir </a:t>
            </a:r>
            <a:r>
              <a:rPr lang="tr-TR" sz="2200" dirty="0" err="1" smtClean="0"/>
              <a:t>ust</a:t>
            </a:r>
            <a:r>
              <a:rPr lang="tr-TR" sz="2200" dirty="0" smtClean="0"/>
              <a:t> tura yükseldi- </a:t>
            </a:r>
            <a:r>
              <a:rPr lang="tr-TR" sz="2200" dirty="0" err="1" smtClean="0">
                <a:solidFill>
                  <a:srgbClr val="FF0000"/>
                </a:solidFill>
              </a:rPr>
              <a:t>qJ</a:t>
            </a:r>
            <a:endParaRPr lang="tr-TR" sz="2200" dirty="0" smtClean="0">
              <a:solidFill>
                <a:srgbClr val="FF0000"/>
              </a:solidFill>
            </a:endParaRPr>
          </a:p>
          <a:p>
            <a:r>
              <a:rPr lang="tr-TR" sz="2200" dirty="0" smtClean="0"/>
              <a:t>      Sarı Kart - </a:t>
            </a:r>
            <a:r>
              <a:rPr lang="tr-TR" sz="2200" dirty="0" smtClean="0">
                <a:solidFill>
                  <a:srgbClr val="FF0000"/>
                </a:solidFill>
              </a:rPr>
              <a:t>YC</a:t>
            </a:r>
          </a:p>
          <a:p>
            <a:r>
              <a:rPr lang="tr-TR" sz="2200" dirty="0" smtClean="0"/>
              <a:t>      İkinci Sarı Kart - </a:t>
            </a:r>
            <a:r>
              <a:rPr lang="tr-TR" sz="2200" dirty="0" smtClean="0">
                <a:solidFill>
                  <a:srgbClr val="FF0000"/>
                </a:solidFill>
              </a:rPr>
              <a:t>YRC</a:t>
            </a:r>
          </a:p>
          <a:p>
            <a:r>
              <a:rPr lang="tr-TR" sz="2200" dirty="0" smtClean="0"/>
              <a:t>      Kırmızı Kart - </a:t>
            </a:r>
            <a:r>
              <a:rPr lang="tr-TR" sz="2200" dirty="0" smtClean="0">
                <a:solidFill>
                  <a:srgbClr val="FF0000"/>
                </a:solidFill>
              </a:rPr>
              <a:t>RC</a:t>
            </a:r>
          </a:p>
          <a:p>
            <a:r>
              <a:rPr lang="tr-TR" sz="2200" dirty="0" smtClean="0"/>
              <a:t> </a:t>
            </a:r>
          </a:p>
        </p:txBody>
      </p:sp>
      <p:sp>
        <p:nvSpPr>
          <p:cNvPr id="7" name="6 Dikdörtgen"/>
          <p:cNvSpPr/>
          <p:nvPr/>
        </p:nvSpPr>
        <p:spPr>
          <a:xfrm>
            <a:off x="1804086" y="864973"/>
            <a:ext cx="5258621" cy="430887"/>
          </a:xfrm>
          <a:prstGeom prst="rect">
            <a:avLst/>
          </a:prstGeom>
        </p:spPr>
        <p:txBody>
          <a:bodyPr wrap="square">
            <a:spAutoFit/>
          </a:bodyPr>
          <a:lstStyle/>
          <a:p>
            <a:r>
              <a:rPr lang="tr-TR" sz="2200" b="1" dirty="0" smtClean="0">
                <a:solidFill>
                  <a:srgbClr val="FF0000"/>
                </a:solidFill>
              </a:rPr>
              <a:t>     Kural : 132.3 İlave </a:t>
            </a:r>
            <a:endParaRPr lang="tr-TR" sz="2200" dirty="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GENEL KURALLAR</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 name="4 Dikdörtgen"/>
          <p:cNvSpPr/>
          <p:nvPr/>
        </p:nvSpPr>
        <p:spPr>
          <a:xfrm>
            <a:off x="1977081" y="1124465"/>
            <a:ext cx="8353168" cy="2462213"/>
          </a:xfrm>
          <a:prstGeom prst="rect">
            <a:avLst/>
          </a:prstGeom>
        </p:spPr>
        <p:txBody>
          <a:bodyPr wrap="square">
            <a:spAutoFit/>
          </a:bodyPr>
          <a:lstStyle/>
          <a:p>
            <a:r>
              <a:rPr lang="tr-TR" sz="2200" b="1" dirty="0" smtClean="0"/>
              <a:t>        </a:t>
            </a:r>
            <a:r>
              <a:rPr lang="tr-TR" sz="2200" b="1" dirty="0" smtClean="0">
                <a:solidFill>
                  <a:srgbClr val="FF0000"/>
                </a:solidFill>
              </a:rPr>
              <a:t>Kural : 141.1</a:t>
            </a:r>
            <a:endParaRPr lang="tr-TR" sz="2200" dirty="0" smtClean="0">
              <a:solidFill>
                <a:srgbClr val="FF0000"/>
              </a:solidFill>
            </a:endParaRPr>
          </a:p>
          <a:p>
            <a:r>
              <a:rPr lang="tr-TR" sz="2200" b="1" dirty="0" smtClean="0"/>
              <a:t> </a:t>
            </a:r>
            <a:endParaRPr lang="tr-TR" sz="2200" dirty="0" smtClean="0"/>
          </a:p>
          <a:p>
            <a:r>
              <a:rPr lang="tr-TR" sz="2200" dirty="0" smtClean="0"/>
              <a:t>        Yıldız ve Genç yaş grupları aşağıda olduğu gibi ifade edilecektir.</a:t>
            </a:r>
          </a:p>
          <a:p>
            <a:r>
              <a:rPr lang="tr-TR" sz="2200" dirty="0" smtClean="0"/>
              <a:t> </a:t>
            </a:r>
          </a:p>
          <a:p>
            <a:r>
              <a:rPr lang="tr-TR" sz="2200" dirty="0" smtClean="0"/>
              <a:t>        </a:t>
            </a:r>
            <a:r>
              <a:rPr lang="tr-TR" sz="2200" dirty="0" err="1" smtClean="0"/>
              <a:t>Youth</a:t>
            </a:r>
            <a:r>
              <a:rPr lang="tr-TR" sz="2200" dirty="0" smtClean="0"/>
              <a:t> – U18 (Yıldız 18 Yaş Altı)</a:t>
            </a:r>
          </a:p>
          <a:p>
            <a:endParaRPr lang="tr-TR" sz="2200" dirty="0" smtClean="0"/>
          </a:p>
          <a:p>
            <a:r>
              <a:rPr lang="tr-TR" sz="2200" dirty="0" smtClean="0"/>
              <a:t>        </a:t>
            </a:r>
            <a:r>
              <a:rPr lang="tr-TR" sz="2200" dirty="0" err="1" smtClean="0"/>
              <a:t>Junior</a:t>
            </a:r>
            <a:r>
              <a:rPr lang="tr-TR" sz="2200" dirty="0" smtClean="0"/>
              <a:t> – U20 (Genç 20 Yaş Altı)</a:t>
            </a:r>
            <a:endParaRPr lang="tr-TR" sz="2200" dirty="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GENEL KURALLAR</a:t>
            </a:r>
            <a:endParaRPr lang="en-GB" sz="2200" dirty="0"/>
          </a:p>
        </p:txBody>
      </p:sp>
      <p:sp>
        <p:nvSpPr>
          <p:cNvPr id="58371" name="Rectangle 4"/>
          <p:cNvSpPr>
            <a:spLocks noChangeArrowheads="1"/>
          </p:cNvSpPr>
          <p:nvPr/>
        </p:nvSpPr>
        <p:spPr bwMode="auto">
          <a:xfrm>
            <a:off x="0" y="10"/>
            <a:ext cx="1877437"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7 Dikdörtgen"/>
          <p:cNvSpPr/>
          <p:nvPr/>
        </p:nvSpPr>
        <p:spPr>
          <a:xfrm>
            <a:off x="1902941" y="1223319"/>
            <a:ext cx="7241059" cy="369332"/>
          </a:xfrm>
          <a:prstGeom prst="rect">
            <a:avLst/>
          </a:prstGeom>
        </p:spPr>
        <p:txBody>
          <a:bodyPr wrap="square">
            <a:spAutoFit/>
          </a:bodyPr>
          <a:lstStyle/>
          <a:p>
            <a:endParaRPr lang="tr-TR" dirty="0"/>
          </a:p>
        </p:txBody>
      </p:sp>
      <p:sp>
        <p:nvSpPr>
          <p:cNvPr id="9" name="8 Dikdörtgen"/>
          <p:cNvSpPr/>
          <p:nvPr/>
        </p:nvSpPr>
        <p:spPr>
          <a:xfrm>
            <a:off x="1927654" y="1028343"/>
            <a:ext cx="8946292" cy="4154984"/>
          </a:xfrm>
          <a:prstGeom prst="rect">
            <a:avLst/>
          </a:prstGeom>
        </p:spPr>
        <p:txBody>
          <a:bodyPr wrap="square">
            <a:spAutoFit/>
          </a:bodyPr>
          <a:lstStyle/>
          <a:p>
            <a:r>
              <a:rPr lang="tr-TR" sz="2200" b="1" dirty="0" smtClean="0"/>
              <a:t>         </a:t>
            </a:r>
            <a:r>
              <a:rPr lang="tr-TR" sz="2200" b="1" dirty="0" smtClean="0">
                <a:solidFill>
                  <a:srgbClr val="FF0000"/>
                </a:solidFill>
              </a:rPr>
              <a:t>Kural : 143.7</a:t>
            </a:r>
            <a:endParaRPr lang="tr-TR" sz="2200" dirty="0" smtClean="0">
              <a:solidFill>
                <a:srgbClr val="FF0000"/>
              </a:solidFill>
            </a:endParaRPr>
          </a:p>
          <a:p>
            <a:r>
              <a:rPr lang="tr-TR" sz="2200" b="1" dirty="0" smtClean="0"/>
              <a:t>         Göğüs Numaraları</a:t>
            </a:r>
          </a:p>
          <a:p>
            <a:endParaRPr lang="tr-TR" sz="2200" dirty="0" smtClean="0"/>
          </a:p>
          <a:p>
            <a:r>
              <a:rPr lang="tr-TR" sz="2200" b="1" dirty="0" smtClean="0"/>
              <a:t>     7. </a:t>
            </a:r>
            <a:r>
              <a:rPr lang="tr-TR" sz="2200" dirty="0" smtClean="0"/>
              <a:t>Göğüste, numara yerine sporcunun ismi veya  ayırt edici uygun başka bir kimlik bilgisi göğüs numaralarının birinde veya hepsinde yer alabilir. </a:t>
            </a:r>
          </a:p>
          <a:p>
            <a:endParaRPr lang="tr-TR" sz="2200" b="1" dirty="0" smtClean="0"/>
          </a:p>
          <a:p>
            <a:r>
              <a:rPr lang="tr-TR" sz="2200" b="1" dirty="0" smtClean="0">
                <a:solidFill>
                  <a:srgbClr val="FF0000"/>
                </a:solidFill>
              </a:rPr>
              <a:t>         Kural : 143. 11</a:t>
            </a:r>
          </a:p>
          <a:p>
            <a:endParaRPr lang="tr-TR" sz="2200" dirty="0" smtClean="0"/>
          </a:p>
          <a:p>
            <a:r>
              <a:rPr lang="tr-TR" sz="2200" dirty="0" smtClean="0"/>
              <a:t>         Göğüs numarası kullanılması ile ilgili olarak;</a:t>
            </a:r>
          </a:p>
          <a:p>
            <a:r>
              <a:rPr lang="tr-TR" sz="2200" b="1" dirty="0" smtClean="0"/>
              <a:t>   11. </a:t>
            </a:r>
            <a:r>
              <a:rPr lang="tr-TR" sz="2200" dirty="0" smtClean="0"/>
              <a:t>Eğer bir atlet her hangi bir şekilde bu kurala uymazsa ve;</a:t>
            </a:r>
          </a:p>
          <a:p>
            <a:r>
              <a:rPr lang="tr-TR" sz="2200" dirty="0" smtClean="0"/>
              <a:t>          a) İlgili Başhakemin kontrolünde kurallara uymayı reddederse veya</a:t>
            </a:r>
          </a:p>
          <a:p>
            <a:r>
              <a:rPr lang="tr-TR" sz="2200" dirty="0" smtClean="0"/>
              <a:t>          b) Göğüs numarası olmadan yarışmaya katılırsa diskalifiye edilecektir. </a:t>
            </a:r>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ALAN YARIŞMALARI</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6 Dikdörtgen"/>
          <p:cNvSpPr/>
          <p:nvPr/>
        </p:nvSpPr>
        <p:spPr>
          <a:xfrm>
            <a:off x="1902941" y="976185"/>
            <a:ext cx="8303740" cy="4493538"/>
          </a:xfrm>
          <a:prstGeom prst="rect">
            <a:avLst/>
          </a:prstGeom>
        </p:spPr>
        <p:txBody>
          <a:bodyPr wrap="square">
            <a:spAutoFit/>
          </a:bodyPr>
          <a:lstStyle/>
          <a:p>
            <a:r>
              <a:rPr lang="tr-TR" sz="2200" dirty="0" smtClean="0">
                <a:solidFill>
                  <a:srgbClr val="FF0000"/>
                </a:solidFill>
              </a:rPr>
              <a:t>     Kural : 142.3 Eş Zamanlı Kayıtlar</a:t>
            </a:r>
          </a:p>
          <a:p>
            <a:endParaRPr lang="tr-TR" sz="2200" dirty="0" smtClean="0">
              <a:solidFill>
                <a:srgbClr val="FF0000"/>
              </a:solidFill>
            </a:endParaRPr>
          </a:p>
          <a:p>
            <a:r>
              <a:rPr lang="tr-TR" sz="2200" dirty="0" smtClean="0">
                <a:solidFill>
                  <a:srgbClr val="FF0000"/>
                </a:solidFill>
              </a:rPr>
              <a:t>3. </a:t>
            </a:r>
            <a:r>
              <a:rPr lang="tr-TR" sz="2200" dirty="0" smtClean="0"/>
              <a:t>Eğer yarışmacı aynı zamanda yapılacak birden çok alan ve/veya alan ve pist yarışmasına katılıyorsa, ilgili Başhakem bir seferde  bir atlama /atma turu için veya sırıkla atlama veya yüksek atlama atlama atlayışlarının her birinde, yarışmacının önceden belirlenenden farklı bir sırada atış atlayış yapmasına izin  verebilir. Sporcu bir sonraki atış/atlayışı için bulunmadığında ya da izin verilen süre sona erdiğinde pas geçmiş sayılacaktır. </a:t>
            </a:r>
            <a:endParaRPr lang="tr-TR" sz="2200" dirty="0" smtClean="0">
              <a:solidFill>
                <a:srgbClr val="FF0000"/>
              </a:solidFill>
            </a:endParaRPr>
          </a:p>
          <a:p>
            <a:endParaRPr lang="tr-TR" sz="2200" dirty="0" smtClean="0">
              <a:solidFill>
                <a:srgbClr val="FF0000"/>
              </a:solidFill>
            </a:endParaRPr>
          </a:p>
          <a:p>
            <a:r>
              <a:rPr lang="tr-TR" sz="2200" dirty="0" smtClean="0">
                <a:solidFill>
                  <a:srgbClr val="FF0000"/>
                </a:solidFill>
              </a:rPr>
              <a:t>Not: </a:t>
            </a:r>
            <a:r>
              <a:rPr lang="tr-TR" sz="2200" dirty="0" smtClean="0"/>
              <a:t>Üç atış/atlayıştan fazla olan yarışmalarda,  Başhakem sporcunun son haklarda farklı bir sırada yarışmasına izin vermez, ama önceki haklarda sporcunun farklı sırada yarışmasına izin verebilir. </a:t>
            </a:r>
            <a:endParaRPr lang="tr-TR" sz="2200" dirty="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SPORCULARA YARDIM</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7 Dikdörtgen"/>
          <p:cNvSpPr/>
          <p:nvPr/>
        </p:nvSpPr>
        <p:spPr>
          <a:xfrm>
            <a:off x="1841156" y="988541"/>
            <a:ext cx="8340811" cy="5170646"/>
          </a:xfrm>
          <a:prstGeom prst="rect">
            <a:avLst/>
          </a:prstGeom>
        </p:spPr>
        <p:txBody>
          <a:bodyPr wrap="square">
            <a:spAutoFit/>
          </a:bodyPr>
          <a:lstStyle/>
          <a:p>
            <a:r>
              <a:rPr lang="tr-TR" sz="2200" b="1" dirty="0" smtClean="0"/>
              <a:t>          </a:t>
            </a:r>
            <a:r>
              <a:rPr lang="tr-TR" sz="2200" b="1" dirty="0" smtClean="0">
                <a:solidFill>
                  <a:srgbClr val="FF0000"/>
                </a:solidFill>
              </a:rPr>
              <a:t>Kural : 144.2 </a:t>
            </a:r>
          </a:p>
          <a:p>
            <a:r>
              <a:rPr lang="tr-TR" sz="2200" b="1" dirty="0" smtClean="0"/>
              <a:t>          </a:t>
            </a:r>
            <a:r>
              <a:rPr lang="tr-TR" sz="2200" dirty="0" smtClean="0"/>
              <a:t>Yarışma boyunca, yarışma alanı içinde yardım alan veya yardım veren sporcu Başhakem tarafından uyarılacak ve tekrarı halinde yarışmadan diskalifiye edilecektir, (</a:t>
            </a:r>
            <a:r>
              <a:rPr lang="tr-TR" sz="2200" dirty="0" smtClean="0">
                <a:solidFill>
                  <a:srgbClr val="FF0000"/>
                </a:solidFill>
              </a:rPr>
              <a:t>Mevcut Kural</a:t>
            </a:r>
            <a:r>
              <a:rPr lang="tr-TR" sz="2200" dirty="0" smtClean="0"/>
              <a:t>)</a:t>
            </a:r>
          </a:p>
          <a:p>
            <a:r>
              <a:rPr lang="tr-TR" sz="2200" b="1" dirty="0" smtClean="0">
                <a:solidFill>
                  <a:srgbClr val="FF0000"/>
                </a:solidFill>
              </a:rPr>
              <a:t>          Kural : 144.3 </a:t>
            </a:r>
          </a:p>
          <a:p>
            <a:r>
              <a:rPr lang="tr-TR" sz="2200" b="1" dirty="0" smtClean="0"/>
              <a:t>          </a:t>
            </a:r>
            <a:r>
              <a:rPr lang="tr-TR" sz="2200" dirty="0" smtClean="0">
                <a:solidFill>
                  <a:srgbClr val="FF0000"/>
                </a:solidFill>
              </a:rPr>
              <a:t>d) </a:t>
            </a:r>
            <a:r>
              <a:rPr lang="tr-TR" sz="2200" dirty="0" smtClean="0"/>
              <a:t>Sporculara, yarışma görevlileri tarafından, yarışma sırasındaki görevleriyle ilgisi olmayan öneri verilmesi ve yardımda bulunulması yardım kapsamında değerlendirilecektir  ve izin verilmeyecektir.</a:t>
            </a:r>
          </a:p>
          <a:p>
            <a:r>
              <a:rPr lang="tr-TR" sz="2200" dirty="0" smtClean="0"/>
              <a:t>(</a:t>
            </a:r>
            <a:r>
              <a:rPr lang="tr-TR" sz="2200" dirty="0" smtClean="0">
                <a:solidFill>
                  <a:srgbClr val="FF0000"/>
                </a:solidFill>
              </a:rPr>
              <a:t>Örnek:</a:t>
            </a:r>
            <a:r>
              <a:rPr lang="tr-TR" sz="2200" dirty="0" smtClean="0"/>
              <a:t> Yatay atlamalarda hatanın gösterilmesi ve sporcuya saha içerisinde antrenörlük yapılması, atlamalarda sıçrama noktasının gösterilmesi vs) </a:t>
            </a:r>
          </a:p>
          <a:p>
            <a:r>
              <a:rPr lang="tr-TR" sz="2200" b="1" dirty="0" smtClean="0">
                <a:solidFill>
                  <a:srgbClr val="FF0000"/>
                </a:solidFill>
              </a:rPr>
              <a:t>          Kural : 144.3 (a) (ilave)</a:t>
            </a:r>
          </a:p>
          <a:p>
            <a:r>
              <a:rPr lang="tr-TR" sz="2200" b="1" dirty="0" smtClean="0">
                <a:solidFill>
                  <a:srgbClr val="FF0000"/>
                </a:solidFill>
              </a:rPr>
              <a:t>          </a:t>
            </a:r>
            <a:r>
              <a:rPr lang="tr-TR" sz="2200" b="1" dirty="0" smtClean="0"/>
              <a:t>Belirtilen durumlar dışında, Başhakemin görüşüne göre, şartlar gerektirdiğinde hemen diskalifiye verilebilir. </a:t>
            </a:r>
            <a:endParaRPr lang="tr-TR" sz="2200" dirty="0" smtClean="0"/>
          </a:p>
          <a:p>
            <a:r>
              <a:rPr lang="tr-TR" sz="2200" b="1" dirty="0" smtClean="0"/>
              <a:t> </a:t>
            </a:r>
            <a:endParaRPr lang="tr-TR" sz="2200" dirty="0" smtClean="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MEDİKAL</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6 Dikdörtgen"/>
          <p:cNvSpPr/>
          <p:nvPr/>
        </p:nvSpPr>
        <p:spPr>
          <a:xfrm>
            <a:off x="2026508" y="1322174"/>
            <a:ext cx="7117492" cy="1785104"/>
          </a:xfrm>
          <a:prstGeom prst="rect">
            <a:avLst/>
          </a:prstGeom>
        </p:spPr>
        <p:txBody>
          <a:bodyPr wrap="square">
            <a:spAutoFit/>
          </a:bodyPr>
          <a:lstStyle/>
          <a:p>
            <a:r>
              <a:rPr lang="tr-TR" b="1" dirty="0" smtClean="0"/>
              <a:t>     </a:t>
            </a:r>
            <a:r>
              <a:rPr lang="tr-TR" sz="2200" dirty="0" smtClean="0">
                <a:solidFill>
                  <a:srgbClr val="FF0000"/>
                </a:solidFill>
              </a:rPr>
              <a:t>Kural :144</a:t>
            </a:r>
          </a:p>
          <a:p>
            <a:r>
              <a:rPr lang="tr-TR" sz="2200" dirty="0" smtClean="0"/>
              <a:t>    </a:t>
            </a:r>
          </a:p>
          <a:p>
            <a:r>
              <a:rPr lang="tr-TR" sz="2200" dirty="0" smtClean="0"/>
              <a:t>    1.(b) Medikal Delege veya resmi sağlık görevlisi tarafından söylendiği/istendiği takdirde sporcu yarışmadan çekilecektir. </a:t>
            </a:r>
          </a:p>
          <a:p>
            <a:r>
              <a:rPr lang="tr-TR" sz="2200" dirty="0" smtClean="0"/>
              <a:t> </a:t>
            </a:r>
          </a:p>
        </p:txBody>
      </p:sp>
      <p:sp>
        <p:nvSpPr>
          <p:cNvPr id="8" name="7 Dikdörtgen"/>
          <p:cNvSpPr/>
          <p:nvPr/>
        </p:nvSpPr>
        <p:spPr>
          <a:xfrm>
            <a:off x="2063577" y="2690336"/>
            <a:ext cx="7908325" cy="2677656"/>
          </a:xfrm>
          <a:prstGeom prst="rect">
            <a:avLst/>
          </a:prstGeom>
        </p:spPr>
        <p:txBody>
          <a:bodyPr wrap="square">
            <a:spAutoFit/>
          </a:bodyPr>
          <a:lstStyle/>
          <a:p>
            <a:endParaRPr lang="tr-TR" b="1" dirty="0" smtClean="0"/>
          </a:p>
          <a:p>
            <a:endParaRPr lang="tr-TR" b="1" dirty="0" smtClean="0"/>
          </a:p>
          <a:p>
            <a:r>
              <a:rPr lang="tr-TR" b="1" dirty="0" smtClean="0"/>
              <a:t>    </a:t>
            </a:r>
            <a:r>
              <a:rPr lang="tr-TR" sz="2200" dirty="0" smtClean="0">
                <a:solidFill>
                  <a:srgbClr val="FF0000"/>
                </a:solidFill>
              </a:rPr>
              <a:t>Kural : 147</a:t>
            </a:r>
          </a:p>
          <a:p>
            <a:endParaRPr lang="tr-TR" sz="2200" i="1" dirty="0" smtClean="0"/>
          </a:p>
          <a:p>
            <a:r>
              <a:rPr lang="tr-TR" sz="2200" i="1" dirty="0" smtClean="0">
                <a:solidFill>
                  <a:srgbClr val="FF0000"/>
                </a:solidFill>
              </a:rPr>
              <a:t>    Not: </a:t>
            </a:r>
            <a:r>
              <a:rPr lang="tr-TR" sz="2200" i="1" dirty="0" smtClean="0"/>
              <a:t>Karma Yarışmaların yapıldığı Alan yarışmalarında, cinsiyet grupları için ayrı start listeleri  kullanılmalı ve sonuçlar ayrı ayrı ilan edilmelidir. Yarışmalarda, sporcuların cinsiyetleri sonuçlarda gösterilmelidir</a:t>
            </a:r>
            <a:r>
              <a:rPr lang="tr-TR" sz="2200" b="1" i="1" dirty="0" smtClean="0"/>
              <a:t>. </a:t>
            </a:r>
            <a:endParaRPr lang="tr-TR" sz="2200" dirty="0" smtClean="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KULVAR İHLALLERİ</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6 Dikdörtgen"/>
          <p:cNvSpPr/>
          <p:nvPr/>
        </p:nvSpPr>
        <p:spPr>
          <a:xfrm>
            <a:off x="1779373" y="1112108"/>
            <a:ext cx="7364627" cy="4154984"/>
          </a:xfrm>
          <a:prstGeom prst="rect">
            <a:avLst/>
          </a:prstGeom>
        </p:spPr>
        <p:txBody>
          <a:bodyPr wrap="square">
            <a:spAutoFit/>
          </a:bodyPr>
          <a:lstStyle/>
          <a:p>
            <a:r>
              <a:rPr lang="tr-TR" dirty="0" smtClean="0"/>
              <a:t>       </a:t>
            </a:r>
            <a:r>
              <a:rPr lang="tr-TR" sz="2200" b="1" i="1" dirty="0" smtClean="0">
                <a:solidFill>
                  <a:srgbClr val="FF0000"/>
                </a:solidFill>
              </a:rPr>
              <a:t>Kural  : 163</a:t>
            </a:r>
            <a:endParaRPr lang="tr-TR" sz="2200" dirty="0" smtClean="0">
              <a:solidFill>
                <a:srgbClr val="FF0000"/>
              </a:solidFill>
            </a:endParaRPr>
          </a:p>
          <a:p>
            <a:pPr marL="342900" indent="-342900">
              <a:buAutoNum type="arabicPeriod" startAt="5"/>
            </a:pPr>
            <a:endParaRPr lang="tr-TR" sz="2200" i="1" dirty="0" smtClean="0"/>
          </a:p>
          <a:p>
            <a:pPr marL="342900" indent="-342900"/>
            <a:r>
              <a:rPr lang="tr-TR" sz="2200" i="1" dirty="0" smtClean="0"/>
              <a:t>      </a:t>
            </a:r>
            <a:r>
              <a:rPr lang="tr-TR" sz="2200" i="1" dirty="0" smtClean="0">
                <a:solidFill>
                  <a:srgbClr val="FF0000"/>
                </a:solidFill>
              </a:rPr>
              <a:t> 5. </a:t>
            </a:r>
            <a:r>
              <a:rPr lang="tr-TR" sz="2200" i="1" dirty="0" smtClean="0"/>
              <a:t>Kural 1.1 (a), (b), (c) ve (f) ye göre düzenlenen yarışmalarda 800m branşı, sporcuların kendi kulvarlarını terk edecekleri işaretli iç kulvara geçiş çizgisine kadar kulvarlarda koşulacaktır. İşaretli  iç kulvara geçiş çizgisi ilk virajdan sonra birinci kulvar haricinde 5 cm genişliğinde kavisli çizgi olacaktır. (</a:t>
            </a:r>
            <a:r>
              <a:rPr lang="tr-TR" sz="2200" i="1" dirty="0" smtClean="0">
                <a:solidFill>
                  <a:srgbClr val="FF0000"/>
                </a:solidFill>
              </a:rPr>
              <a:t>Mevcut Kural</a:t>
            </a:r>
            <a:r>
              <a:rPr lang="tr-TR" sz="2200" i="1" dirty="0" smtClean="0"/>
              <a:t>)</a:t>
            </a:r>
          </a:p>
          <a:p>
            <a:pPr marL="342900" indent="-342900"/>
            <a:r>
              <a:rPr lang="tr-TR" sz="2200" b="1" i="1" dirty="0" smtClean="0"/>
              <a:t>	</a:t>
            </a:r>
          </a:p>
          <a:p>
            <a:pPr marL="342900" indent="-342900"/>
            <a:r>
              <a:rPr lang="tr-TR" sz="2200" b="1" i="1" dirty="0" smtClean="0"/>
              <a:t>	     Eğer bir sporcu bu kurala uymaz ise, sporcu veya bayrak  takımındaki sporcular diskalifiye edilecektir. (</a:t>
            </a:r>
            <a:r>
              <a:rPr lang="tr-TR" sz="2200" b="1" i="1" dirty="0" smtClean="0">
                <a:solidFill>
                  <a:srgbClr val="FF0000"/>
                </a:solidFill>
              </a:rPr>
              <a:t>İlave</a:t>
            </a:r>
            <a:r>
              <a:rPr lang="tr-TR" sz="2200" b="1" i="1" dirty="0" smtClean="0"/>
              <a:t>)</a:t>
            </a:r>
            <a:endParaRPr lang="tr-TR" sz="2200" dirty="0" smtClean="0"/>
          </a:p>
          <a:p>
            <a:r>
              <a:rPr lang="tr-TR" sz="2200" b="1" i="1" dirty="0" smtClean="0"/>
              <a:t> </a:t>
            </a:r>
            <a:endParaRPr lang="tr-TR" sz="2200" dirty="0" smtClean="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773423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428749" y="565395"/>
            <a:ext cx="10444165" cy="5509200"/>
          </a:xfrm>
          <a:prstGeom prst="rect">
            <a:avLst/>
          </a:prstGeom>
          <a:noFill/>
          <a:ln w="9525">
            <a:noFill/>
            <a:miter lim="800000"/>
            <a:headEnd/>
            <a:tailEnd/>
          </a:ln>
        </p:spPr>
        <p:txBody>
          <a:bodyPr wrap="square">
            <a:spAutoFit/>
          </a:bodyPr>
          <a:lstStyle/>
          <a:p>
            <a:pPr eaLnBrk="1" hangingPunct="1"/>
            <a:endParaRPr lang="tr-TR" altLang="tr-TR" sz="2300" dirty="0" smtClean="0"/>
          </a:p>
          <a:p>
            <a:pPr eaLnBrk="1" hangingPunct="1"/>
            <a:r>
              <a:rPr lang="tr-TR" altLang="tr-TR" sz="2200" dirty="0" smtClean="0">
                <a:latin typeface="Tahoma" pitchFamily="34" charset="0"/>
                <a:cs typeface="Tahoma" pitchFamily="34" charset="0"/>
              </a:rPr>
              <a:t>  </a:t>
            </a:r>
          </a:p>
          <a:p>
            <a:pPr lvl="0"/>
            <a:r>
              <a:rPr lang="tr-TR" altLang="tr-TR" sz="2200" dirty="0" smtClean="0">
                <a:solidFill>
                  <a:srgbClr val="FF0000"/>
                </a:solidFill>
                <a:latin typeface="Tahoma" pitchFamily="34" charset="0"/>
                <a:cs typeface="Tahoma" pitchFamily="34" charset="0"/>
              </a:rPr>
              <a:t>     </a:t>
            </a:r>
            <a:r>
              <a:rPr lang="tr-TR" sz="2000" dirty="0" smtClean="0">
                <a:solidFill>
                  <a:srgbClr val="FF0000"/>
                </a:solidFill>
                <a:latin typeface="Tahoma" pitchFamily="34" charset="0"/>
                <a:cs typeface="Tahoma" pitchFamily="34" charset="0"/>
              </a:rPr>
              <a:t>Kural : 138 </a:t>
            </a:r>
          </a:p>
          <a:p>
            <a:pPr lvl="0"/>
            <a:r>
              <a:rPr lang="tr-TR" altLang="tr-TR" sz="20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Kontrol odasında gerekli kontroller yapılmasına rağmen, yarışma alanında video, kasetçalar, telefon v.s. bulunduran sporcular uyarılmalı bu tip malzemeler toplanmalıdır.</a:t>
            </a:r>
            <a:r>
              <a:rPr lang="tr-TR" sz="2300" b="1" dirty="0" smtClean="0">
                <a:solidFill>
                  <a:prstClr val="black"/>
                </a:solidFill>
                <a:latin typeface="Tahoma" pitchFamily="34" charset="0"/>
                <a:cs typeface="Tahoma" pitchFamily="34" charset="0"/>
              </a:rPr>
              <a:t> </a:t>
            </a:r>
            <a:endParaRPr lang="tr-TR" altLang="tr-TR" sz="2200" dirty="0" smtClean="0">
              <a:solidFill>
                <a:srgbClr val="FF0000"/>
              </a:solidFill>
              <a:latin typeface="Tahoma" pitchFamily="34" charset="0"/>
              <a:cs typeface="Tahoma" pitchFamily="34" charset="0"/>
            </a:endParaRPr>
          </a:p>
          <a:p>
            <a:pPr eaLnBrk="1" hangingPunct="1"/>
            <a:endParaRPr lang="tr-TR" altLang="tr-TR" sz="2200" dirty="0" smtClean="0">
              <a:solidFill>
                <a:srgbClr val="FF0000"/>
              </a:solidFill>
              <a:latin typeface="Tahoma" pitchFamily="34" charset="0"/>
              <a:cs typeface="Tahoma" pitchFamily="34" charset="0"/>
            </a:endParaRPr>
          </a:p>
          <a:p>
            <a:pPr eaLnBrk="1" hangingPunct="1"/>
            <a:r>
              <a:rPr lang="tr-TR" altLang="tr-TR" sz="2200" dirty="0" smtClean="0">
                <a:solidFill>
                  <a:srgbClr val="FF0000"/>
                </a:solidFill>
                <a:latin typeface="Tahoma" pitchFamily="34" charset="0"/>
                <a:cs typeface="Tahoma" pitchFamily="34" charset="0"/>
              </a:rPr>
              <a:t>     Kural 240-8 (g) </a:t>
            </a:r>
          </a:p>
          <a:p>
            <a:pPr eaLnBrk="1" hangingPunct="1"/>
            <a:r>
              <a:rPr lang="tr-TR" altLang="tr-TR" sz="2200"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Kros ve yol yarışmalarında, sporcunun yanında koşan, bisiklete binerek sporcusuna tempo veren, istasyonlar dışında yiyecek/içecek alan sporcular </a:t>
            </a:r>
            <a:r>
              <a:rPr lang="tr-TR" altLang="tr-TR" sz="2200" b="1" dirty="0" smtClean="0">
                <a:solidFill>
                  <a:srgbClr val="002060"/>
                </a:solidFill>
                <a:latin typeface="Tahoma" pitchFamily="34" charset="0"/>
                <a:cs typeface="Tahoma" pitchFamily="34" charset="0"/>
              </a:rPr>
              <a:t>Başhakem tarafından uyarılmalıdır. (</a:t>
            </a:r>
            <a:r>
              <a:rPr lang="tr-TR" altLang="tr-TR" sz="2200" b="1" dirty="0" smtClean="0">
                <a:solidFill>
                  <a:srgbClr val="FF0000"/>
                </a:solidFill>
                <a:latin typeface="Tahoma" pitchFamily="34" charset="0"/>
                <a:cs typeface="Tahoma" pitchFamily="34" charset="0"/>
              </a:rPr>
              <a:t>Başhakem tarafından </a:t>
            </a:r>
            <a:r>
              <a:rPr lang="tr-TR" altLang="tr-TR" sz="2200" b="1" dirty="0" smtClean="0">
                <a:solidFill>
                  <a:srgbClr val="FFC000"/>
                </a:solidFill>
                <a:latin typeface="Tahoma" pitchFamily="34" charset="0"/>
                <a:cs typeface="Tahoma" pitchFamily="34" charset="0"/>
              </a:rPr>
              <a:t>SARI</a:t>
            </a:r>
            <a:r>
              <a:rPr lang="tr-TR" altLang="tr-TR" sz="2200" b="1" dirty="0" smtClean="0">
                <a:solidFill>
                  <a:srgbClr val="FF0000"/>
                </a:solidFill>
                <a:latin typeface="Tahoma" pitchFamily="34" charset="0"/>
                <a:cs typeface="Tahoma" pitchFamily="34" charset="0"/>
              </a:rPr>
              <a:t> kart</a:t>
            </a:r>
            <a:r>
              <a:rPr lang="tr-TR" altLang="tr-TR" sz="2200" b="1" dirty="0" smtClean="0">
                <a:solidFill>
                  <a:srgbClr val="002060"/>
                </a:solidFill>
                <a:latin typeface="Tahoma" pitchFamily="34" charset="0"/>
                <a:cs typeface="Tahoma" pitchFamily="34" charset="0"/>
              </a:rPr>
              <a:t>)</a:t>
            </a:r>
          </a:p>
          <a:p>
            <a:pPr eaLnBrk="1" hangingPunct="1"/>
            <a:r>
              <a:rPr lang="tr-TR" altLang="tr-TR" sz="2200" dirty="0" smtClean="0">
                <a:solidFill>
                  <a:srgbClr val="002060"/>
                </a:solidFill>
                <a:latin typeface="Tahoma" pitchFamily="34" charset="0"/>
                <a:cs typeface="Tahoma" pitchFamily="34" charset="0"/>
              </a:rPr>
              <a:t>     </a:t>
            </a:r>
          </a:p>
          <a:p>
            <a:pPr eaLnBrk="1" hangingPunct="1"/>
            <a:r>
              <a:rPr lang="tr-TR" altLang="tr-TR" sz="2200" dirty="0" smtClean="0">
                <a:latin typeface="Tahoma" pitchFamily="34" charset="0"/>
                <a:cs typeface="Tahoma" pitchFamily="34" charset="0"/>
              </a:rPr>
              <a:t>     Ancak söz konusu yardımları almaya devam eden sporcu/sporcular </a:t>
            </a:r>
            <a:r>
              <a:rPr lang="tr-TR" altLang="tr-TR" sz="2200" dirty="0" smtClean="0">
                <a:solidFill>
                  <a:srgbClr val="FF0000"/>
                </a:solidFill>
                <a:latin typeface="Tahoma" pitchFamily="34" charset="0"/>
                <a:cs typeface="Tahoma" pitchFamily="34" charset="0"/>
              </a:rPr>
              <a:t>Başhakem tarafından diskalifiye edilebilir. </a:t>
            </a:r>
          </a:p>
          <a:p>
            <a:pPr lvl="0"/>
            <a:r>
              <a:rPr lang="tr-TR" altLang="tr-TR" sz="2200" dirty="0" smtClean="0">
                <a:solidFill>
                  <a:srgbClr val="FF0000"/>
                </a:solidFill>
                <a:latin typeface="Tahoma" pitchFamily="34" charset="0"/>
                <a:cs typeface="Tahoma" pitchFamily="34" charset="0"/>
              </a:rPr>
              <a:t>  </a:t>
            </a:r>
          </a:p>
          <a:p>
            <a:pPr lvl="0"/>
            <a:r>
              <a:rPr lang="tr-TR" sz="2000" dirty="0" smtClean="0">
                <a:solidFill>
                  <a:srgbClr val="FF0000"/>
                </a:solidFill>
                <a:latin typeface="Tahoma" pitchFamily="34" charset="0"/>
                <a:cs typeface="Tahoma" pitchFamily="34" charset="0"/>
              </a:rPr>
              <a:t>      </a:t>
            </a:r>
            <a:endParaRPr lang="tr-TR" altLang="tr-TR" sz="2200"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xmlns="" val="376504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dirty="0" smtClean="0"/>
              <a:t> </a:t>
            </a:r>
            <a:r>
              <a:rPr lang="tr-TR" sz="2200" dirty="0" smtClean="0"/>
              <a:t>BAYRAK YARIŞMALARI</a:t>
            </a:r>
          </a:p>
        </p:txBody>
      </p:sp>
      <p:sp>
        <p:nvSpPr>
          <p:cNvPr id="58371" name="Rectangle 4"/>
          <p:cNvSpPr>
            <a:spLocks noChangeArrowheads="1"/>
          </p:cNvSpPr>
          <p:nvPr/>
        </p:nvSpPr>
        <p:spPr bwMode="auto">
          <a:xfrm>
            <a:off x="0" y="10"/>
            <a:ext cx="1877437"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6 Dikdörtgen"/>
          <p:cNvSpPr/>
          <p:nvPr/>
        </p:nvSpPr>
        <p:spPr>
          <a:xfrm>
            <a:off x="1655805" y="1124465"/>
            <a:ext cx="9786552" cy="4493538"/>
          </a:xfrm>
          <a:prstGeom prst="rect">
            <a:avLst/>
          </a:prstGeom>
        </p:spPr>
        <p:txBody>
          <a:bodyPr wrap="square">
            <a:spAutoFit/>
          </a:bodyPr>
          <a:lstStyle/>
          <a:p>
            <a:r>
              <a:rPr lang="tr-TR" sz="2200" b="1" dirty="0" smtClean="0"/>
              <a:t>        </a:t>
            </a:r>
            <a:r>
              <a:rPr lang="tr-TR" sz="2200" b="1" dirty="0" smtClean="0">
                <a:solidFill>
                  <a:srgbClr val="FF0000"/>
                </a:solidFill>
              </a:rPr>
              <a:t>Kural : 170 </a:t>
            </a:r>
            <a:r>
              <a:rPr lang="tr-TR" sz="2200" b="1" dirty="0" smtClean="0"/>
              <a:t> </a:t>
            </a:r>
          </a:p>
          <a:p>
            <a:r>
              <a:rPr lang="tr-TR" sz="2200" b="1" dirty="0" smtClean="0"/>
              <a:t>     </a:t>
            </a:r>
          </a:p>
          <a:p>
            <a:r>
              <a:rPr lang="tr-TR" sz="2200" b="1" dirty="0" smtClean="0">
                <a:solidFill>
                  <a:srgbClr val="FF0000"/>
                </a:solidFill>
              </a:rPr>
              <a:t>       170.1</a:t>
            </a:r>
            <a:r>
              <a:rPr lang="tr-TR" sz="2200" b="1" dirty="0" smtClean="0"/>
              <a:t> </a:t>
            </a:r>
            <a:r>
              <a:rPr lang="tr-TR" sz="2200" dirty="0" smtClean="0"/>
              <a:t>Standart bayrak yarışı mesafelerine ; </a:t>
            </a:r>
            <a:r>
              <a:rPr lang="tr-TR" sz="2200" b="1" dirty="0" smtClean="0">
                <a:solidFill>
                  <a:srgbClr val="FF0000"/>
                </a:solidFill>
              </a:rPr>
              <a:t>Karışık Mesafe Bayrak Yarışı </a:t>
            </a:r>
            <a:r>
              <a:rPr lang="tr-TR" sz="2200" dirty="0" smtClean="0"/>
              <a:t>eklendi.</a:t>
            </a:r>
          </a:p>
          <a:p>
            <a:r>
              <a:rPr lang="tr-TR" sz="2200" dirty="0" smtClean="0"/>
              <a:t>                   (Koşulacak mesafeler: </a:t>
            </a:r>
            <a:r>
              <a:rPr lang="tr-TR" sz="2200" b="1" dirty="0" smtClean="0"/>
              <a:t>1200m-400m-800m-1600m</a:t>
            </a:r>
            <a:r>
              <a:rPr lang="tr-TR" sz="2200" dirty="0" smtClean="0"/>
              <a:t>  )</a:t>
            </a:r>
            <a:r>
              <a:rPr lang="tr-TR" sz="2200" b="1" dirty="0" smtClean="0"/>
              <a:t> </a:t>
            </a:r>
            <a:endParaRPr lang="tr-TR" sz="2200" dirty="0" smtClean="0"/>
          </a:p>
          <a:p>
            <a:r>
              <a:rPr lang="tr-TR" sz="2200" b="1" i="1" dirty="0" smtClean="0"/>
              <a:t> </a:t>
            </a:r>
            <a:endParaRPr lang="tr-TR" sz="2200" dirty="0" smtClean="0"/>
          </a:p>
          <a:p>
            <a:r>
              <a:rPr lang="tr-TR" sz="2200" b="1" dirty="0" smtClean="0"/>
              <a:t>       </a:t>
            </a:r>
            <a:r>
              <a:rPr lang="tr-TR" sz="2200" b="1" dirty="0" smtClean="0">
                <a:solidFill>
                  <a:srgbClr val="FF0000"/>
                </a:solidFill>
              </a:rPr>
              <a:t> 170.6 </a:t>
            </a:r>
          </a:p>
          <a:p>
            <a:r>
              <a:rPr lang="tr-TR" sz="2200" b="1" dirty="0" smtClean="0">
                <a:solidFill>
                  <a:srgbClr val="FF0000"/>
                </a:solidFill>
              </a:rPr>
              <a:t>        </a:t>
            </a:r>
            <a:r>
              <a:rPr lang="tr-TR" sz="2200" dirty="0" smtClean="0">
                <a:solidFill>
                  <a:srgbClr val="FF0000"/>
                </a:solidFill>
              </a:rPr>
              <a:t>(a) </a:t>
            </a:r>
            <a:r>
              <a:rPr lang="tr-TR" sz="2200" dirty="0" smtClean="0"/>
              <a:t>Stadyumda düzenlenen Bayrak Yarışmalarında  bayrak sopası kullanılmalı ve bayrak, sopası yarışma boyunca sporcunun elinde taşınmalıdır. Kural 1.1 (a), (b),(c) ve (f) ye göre düzenlenen yarışmalarda her bir bayrak  sopası numaralandırılmalı ve farklı bir renkte olmalıdır. </a:t>
            </a:r>
          </a:p>
          <a:p>
            <a:endParaRPr lang="tr-TR" sz="2200" dirty="0" smtClean="0"/>
          </a:p>
          <a:p>
            <a:r>
              <a:rPr lang="tr-TR" sz="2200" i="1" dirty="0" smtClean="0"/>
              <a:t>        </a:t>
            </a:r>
            <a:r>
              <a:rPr lang="tr-TR" sz="2200" i="1" dirty="0" smtClean="0">
                <a:solidFill>
                  <a:srgbClr val="FF0000"/>
                </a:solidFill>
              </a:rPr>
              <a:t>Not: </a:t>
            </a:r>
            <a:r>
              <a:rPr lang="tr-TR" sz="2200" i="1" dirty="0" smtClean="0"/>
              <a:t>Mümkünse bayrak sopalarının renkleri ,kulvarlara veya çıkış pozisyonuna göre dağılımı start listelerinde belirtilmelidir.  </a:t>
            </a:r>
            <a:endParaRPr lang="tr-TR" sz="2200" dirty="0" smtClean="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BAYRAK YARIŞMALARI</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6 Dikdörtgen"/>
          <p:cNvSpPr/>
          <p:nvPr/>
        </p:nvSpPr>
        <p:spPr>
          <a:xfrm>
            <a:off x="1890584" y="902043"/>
            <a:ext cx="8427308" cy="5447645"/>
          </a:xfrm>
          <a:prstGeom prst="rect">
            <a:avLst/>
          </a:prstGeom>
        </p:spPr>
        <p:txBody>
          <a:bodyPr wrap="square">
            <a:spAutoFit/>
          </a:bodyPr>
          <a:lstStyle/>
          <a:p>
            <a:r>
              <a:rPr lang="tr-TR" b="1" dirty="0" smtClean="0"/>
              <a:t>         </a:t>
            </a:r>
          </a:p>
          <a:p>
            <a:r>
              <a:rPr lang="tr-TR" sz="2200" b="1" dirty="0" smtClean="0">
                <a:solidFill>
                  <a:srgbClr val="FF0000"/>
                </a:solidFill>
              </a:rPr>
              <a:t>        Kural : 170 </a:t>
            </a:r>
            <a:r>
              <a:rPr lang="tr-TR" sz="2200" b="1" dirty="0" smtClean="0"/>
              <a:t> </a:t>
            </a:r>
          </a:p>
          <a:p>
            <a:r>
              <a:rPr lang="tr-TR" sz="2200" b="1" dirty="0" smtClean="0"/>
              <a:t>       </a:t>
            </a:r>
          </a:p>
          <a:p>
            <a:r>
              <a:rPr lang="tr-TR" sz="2200" b="1" dirty="0" smtClean="0">
                <a:solidFill>
                  <a:srgbClr val="FF0000"/>
                </a:solidFill>
              </a:rPr>
              <a:t>        170.11</a:t>
            </a:r>
            <a:r>
              <a:rPr lang="tr-TR" sz="2200" dirty="0" smtClean="0">
                <a:solidFill>
                  <a:srgbClr val="FF0000"/>
                </a:solidFill>
              </a:rPr>
              <a:t> </a:t>
            </a:r>
          </a:p>
          <a:p>
            <a:r>
              <a:rPr lang="tr-TR" sz="2200" b="1" dirty="0" smtClean="0"/>
              <a:t>        Bayrak Takımı önceden adlandırıldığı şekilde ve ilan edildiği sırayla yarışacaktır</a:t>
            </a:r>
            <a:r>
              <a:rPr lang="tr-TR" sz="2200" dirty="0" smtClean="0"/>
              <a:t>. Bu kurala uymayan takım diskalifiye edilecektir. </a:t>
            </a:r>
          </a:p>
          <a:p>
            <a:r>
              <a:rPr lang="tr-TR" sz="2200" dirty="0" smtClean="0"/>
              <a:t> </a:t>
            </a:r>
          </a:p>
          <a:p>
            <a:r>
              <a:rPr lang="tr-TR" sz="2200" b="1" dirty="0" smtClean="0"/>
              <a:t>         </a:t>
            </a:r>
            <a:r>
              <a:rPr lang="tr-TR" sz="2200" b="1" dirty="0" smtClean="0">
                <a:solidFill>
                  <a:srgbClr val="FF0000"/>
                </a:solidFill>
              </a:rPr>
              <a:t>170.17</a:t>
            </a:r>
            <a:r>
              <a:rPr lang="tr-TR" sz="2200" dirty="0" smtClean="0">
                <a:solidFill>
                  <a:srgbClr val="FF0000"/>
                </a:solidFill>
              </a:rPr>
              <a:t> </a:t>
            </a:r>
          </a:p>
          <a:p>
            <a:r>
              <a:rPr lang="tr-TR" sz="2200" b="1" dirty="0" smtClean="0">
                <a:solidFill>
                  <a:srgbClr val="FF0000"/>
                </a:solidFill>
              </a:rPr>
              <a:t>         </a:t>
            </a:r>
            <a:r>
              <a:rPr lang="tr-TR" sz="2200" b="1" dirty="0" smtClean="0"/>
              <a:t>Karışık Mesafe Bayrak Yarışı</a:t>
            </a:r>
            <a:r>
              <a:rPr lang="tr-TR" sz="2200" dirty="0" smtClean="0"/>
              <a:t> ve 4x1500 m bayrak yarışı kulvarsız koşulmalıdır. </a:t>
            </a:r>
          </a:p>
          <a:p>
            <a:r>
              <a:rPr lang="tr-TR" sz="2200" dirty="0" smtClean="0"/>
              <a:t> </a:t>
            </a:r>
          </a:p>
          <a:p>
            <a:r>
              <a:rPr lang="tr-TR" sz="2200" b="1" dirty="0" smtClean="0"/>
              <a:t>         </a:t>
            </a:r>
            <a:r>
              <a:rPr lang="tr-TR" sz="2200" b="1" dirty="0" smtClean="0">
                <a:solidFill>
                  <a:srgbClr val="FF0000"/>
                </a:solidFill>
              </a:rPr>
              <a:t>170. 19</a:t>
            </a:r>
            <a:r>
              <a:rPr lang="tr-TR" sz="2200" dirty="0" smtClean="0">
                <a:solidFill>
                  <a:srgbClr val="FF0000"/>
                </a:solidFill>
              </a:rPr>
              <a:t> </a:t>
            </a:r>
          </a:p>
          <a:p>
            <a:r>
              <a:rPr lang="tr-TR" sz="2200" dirty="0" smtClean="0">
                <a:solidFill>
                  <a:srgbClr val="FF0000"/>
                </a:solidFill>
              </a:rPr>
              <a:t>         </a:t>
            </a:r>
            <a:r>
              <a:rPr lang="tr-TR" sz="2200" dirty="0" smtClean="0"/>
              <a:t>Karışık Bayrak yarışı ve 4x400m, 4x800m, ve 4x1500m bayrak yarışlarında </a:t>
            </a:r>
            <a:r>
              <a:rPr lang="tr-TR" sz="2200" b="1" dirty="0" smtClean="0"/>
              <a:t>tüm bayrak değişimlerinde</a:t>
            </a:r>
            <a:r>
              <a:rPr lang="tr-TR" sz="2200" dirty="0" smtClean="0"/>
              <a:t>, sporcuların değişim bölgesi dışından koşmasına (hız alma alanı kullanmasına) izin verilmez. Bu kurala uymayan sporcunun takımı diskalifiye edilecektir. </a:t>
            </a:r>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dirty="0" smtClean="0"/>
              <a:t>ENGELLİ YARIŞMALAR</a:t>
            </a:r>
            <a:endParaRPr lang="en-GB" sz="2200"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8" name="7 Dikdörtgen"/>
          <p:cNvSpPr/>
          <p:nvPr/>
        </p:nvSpPr>
        <p:spPr>
          <a:xfrm>
            <a:off x="2162431" y="1223319"/>
            <a:ext cx="8204887" cy="3139321"/>
          </a:xfrm>
          <a:prstGeom prst="rect">
            <a:avLst/>
          </a:prstGeom>
        </p:spPr>
        <p:txBody>
          <a:bodyPr wrap="square">
            <a:spAutoFit/>
          </a:bodyPr>
          <a:lstStyle/>
          <a:p>
            <a:r>
              <a:rPr lang="tr-TR" b="1" dirty="0" smtClean="0"/>
              <a:t>             </a:t>
            </a:r>
            <a:r>
              <a:rPr lang="tr-TR" sz="2200" b="1" dirty="0" smtClean="0">
                <a:solidFill>
                  <a:srgbClr val="FF0000"/>
                </a:solidFill>
              </a:rPr>
              <a:t>Kural : 168.6 </a:t>
            </a:r>
          </a:p>
          <a:p>
            <a:r>
              <a:rPr lang="tr-TR" sz="2200" b="1" dirty="0" smtClean="0"/>
              <a:t>            </a:t>
            </a:r>
          </a:p>
          <a:p>
            <a:endParaRPr lang="tr-TR" sz="2200" dirty="0" smtClean="0"/>
          </a:p>
          <a:p>
            <a:r>
              <a:rPr lang="tr-TR" sz="2200" b="1" dirty="0" smtClean="0"/>
              <a:t>           </a:t>
            </a:r>
            <a:r>
              <a:rPr lang="tr-TR" sz="2200" dirty="0" smtClean="0"/>
              <a:t>Tüm yarışmalar kulvarlı koşulmalı ve (bir sporcunun diğer bir sporcu tarafından kendi kulvarı dışına itilmesi dışında) her sporcu kendi kulvarını takip etmeli ve kendi kulvarındaki engelleri geçmelidir. Eğer bir sporcu doğrudan veya dolaylı olarak başka bir kulvardaki engeli devirir veya yerinden ederse diskalifiye edilecektir. </a:t>
            </a:r>
          </a:p>
          <a:p>
            <a:r>
              <a:rPr lang="tr-TR" sz="2200" dirty="0" smtClean="0"/>
              <a:t> </a:t>
            </a:r>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b="1" dirty="0" smtClean="0"/>
              <a:t>ALAN YARIŞMALARI  GENEL</a:t>
            </a:r>
            <a:endParaRPr lang="en-GB"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7" name="6 Dikdörtgen"/>
          <p:cNvSpPr/>
          <p:nvPr/>
        </p:nvSpPr>
        <p:spPr>
          <a:xfrm>
            <a:off x="1828799" y="1087395"/>
            <a:ext cx="8896865" cy="2585323"/>
          </a:xfrm>
          <a:prstGeom prst="rect">
            <a:avLst/>
          </a:prstGeom>
        </p:spPr>
        <p:txBody>
          <a:bodyPr wrap="square">
            <a:spAutoFit/>
          </a:bodyPr>
          <a:lstStyle/>
          <a:p>
            <a:r>
              <a:rPr lang="tr-TR" b="1" dirty="0" smtClean="0"/>
              <a:t>        </a:t>
            </a:r>
            <a:r>
              <a:rPr lang="tr-TR" b="1" dirty="0" smtClean="0">
                <a:solidFill>
                  <a:srgbClr val="FF0000"/>
                </a:solidFill>
              </a:rPr>
              <a:t>Kural  : 180.3</a:t>
            </a:r>
            <a:endParaRPr lang="tr-TR" b="1" dirty="0" smtClean="0"/>
          </a:p>
          <a:p>
            <a:r>
              <a:rPr lang="tr-TR" b="1" dirty="0" smtClean="0"/>
              <a:t>        </a:t>
            </a:r>
            <a:r>
              <a:rPr lang="tr-TR" dirty="0" smtClean="0"/>
              <a:t>Koşu yolunun kullanıldığı tüm Alan Yarışmalarında, Yüksek Atlamada koşu yolu üzerine yerleştirilmesi hariç, işaretler koşu yolu boyunca koşu yolu yanına yerleştirilebilir. </a:t>
            </a:r>
          </a:p>
          <a:p>
            <a:r>
              <a:rPr lang="tr-TR" dirty="0" smtClean="0"/>
              <a:t>Bir atlet hızlanmasına ve sıçramasına yardımcı olmak amacıyla </a:t>
            </a:r>
            <a:r>
              <a:rPr lang="tr-TR" b="1" dirty="0" smtClean="0">
                <a:solidFill>
                  <a:srgbClr val="FF0000"/>
                </a:solidFill>
              </a:rPr>
              <a:t>en fazla 3 adet işaret</a:t>
            </a:r>
            <a:r>
              <a:rPr lang="tr-TR" dirty="0" smtClean="0">
                <a:solidFill>
                  <a:srgbClr val="FF0000"/>
                </a:solidFill>
              </a:rPr>
              <a:t> </a:t>
            </a:r>
            <a:r>
              <a:rPr lang="tr-TR" dirty="0" smtClean="0"/>
              <a:t>kullanabilir. </a:t>
            </a:r>
          </a:p>
          <a:p>
            <a:endParaRPr lang="tr-TR" dirty="0" smtClean="0"/>
          </a:p>
          <a:p>
            <a:r>
              <a:rPr lang="tr-TR" dirty="0" smtClean="0"/>
              <a:t>       Organizasyon, Sırıkla atlama için, koşu yolu dışına, kazanın bitiminden, </a:t>
            </a:r>
            <a:r>
              <a:rPr lang="tr-TR" b="1" dirty="0" smtClean="0"/>
              <a:t>13m - 14m – 15m - 16m - 17m ve 18m’ye </a:t>
            </a:r>
            <a:r>
              <a:rPr lang="tr-TR" dirty="0" smtClean="0"/>
              <a:t>kalıcı ya da geçici işaretler koyabilir. </a:t>
            </a:r>
          </a:p>
          <a:p>
            <a:r>
              <a:rPr lang="tr-TR" b="1" dirty="0" smtClean="0"/>
              <a:t> </a:t>
            </a:r>
            <a:endParaRPr lang="tr-TR" dirty="0" smtClean="0"/>
          </a:p>
        </p:txBody>
      </p:sp>
      <p:sp>
        <p:nvSpPr>
          <p:cNvPr id="8" name="7 Dikdörtgen"/>
          <p:cNvSpPr/>
          <p:nvPr/>
        </p:nvSpPr>
        <p:spPr>
          <a:xfrm>
            <a:off x="1940011" y="3594969"/>
            <a:ext cx="8760940" cy="1200329"/>
          </a:xfrm>
          <a:prstGeom prst="rect">
            <a:avLst/>
          </a:prstGeom>
        </p:spPr>
        <p:txBody>
          <a:bodyPr wrap="square">
            <a:spAutoFit/>
          </a:bodyPr>
          <a:lstStyle/>
          <a:p>
            <a:r>
              <a:rPr lang="tr-TR" b="1" dirty="0" smtClean="0">
                <a:solidFill>
                  <a:srgbClr val="FF0000"/>
                </a:solidFill>
              </a:rPr>
              <a:t>     Kural : 180. 4 (b) </a:t>
            </a:r>
          </a:p>
          <a:p>
            <a:r>
              <a:rPr lang="tr-TR" b="1" dirty="0" smtClean="0"/>
              <a:t>     </a:t>
            </a:r>
            <a:r>
              <a:rPr lang="tr-TR" dirty="0" smtClean="0"/>
              <a:t>Tüm atlama yarışmaları ile Disk ve Cirit Atma yarışmalarında, sporculara rüzgarın yaklaşık yönünü ve gücünü göstermek amacıyla, uygun bir pozisyonda </a:t>
            </a:r>
            <a:r>
              <a:rPr lang="tr-TR" b="1" dirty="0" smtClean="0"/>
              <a:t>bir veya daha fazla rüzgar gülü</a:t>
            </a:r>
            <a:r>
              <a:rPr lang="tr-TR" dirty="0" smtClean="0"/>
              <a:t> yerleştirilmelidir.</a:t>
            </a:r>
            <a:endParaRPr lang="tr-TR" dirty="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b="1" dirty="0" smtClean="0"/>
              <a:t>ALAN YARIŞMALARI  GENEL</a:t>
            </a:r>
            <a:endParaRPr lang="en-GB"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0769" name="Rectangle 1"/>
          <p:cNvSpPr>
            <a:spLocks noChangeArrowheads="1"/>
          </p:cNvSpPr>
          <p:nvPr/>
        </p:nvSpPr>
        <p:spPr bwMode="auto">
          <a:xfrm>
            <a:off x="0" y="0"/>
            <a:ext cx="248786"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Dikdörtgen"/>
          <p:cNvSpPr/>
          <p:nvPr/>
        </p:nvSpPr>
        <p:spPr>
          <a:xfrm>
            <a:off x="1841156" y="1112108"/>
            <a:ext cx="9131643" cy="3816429"/>
          </a:xfrm>
          <a:prstGeom prst="rect">
            <a:avLst/>
          </a:prstGeom>
        </p:spPr>
        <p:txBody>
          <a:bodyPr wrap="square">
            <a:spAutoFit/>
          </a:bodyPr>
          <a:lstStyle/>
          <a:p>
            <a:r>
              <a:rPr lang="tr-TR" sz="2200" b="1" dirty="0" smtClean="0"/>
              <a:t>       </a:t>
            </a:r>
            <a:r>
              <a:rPr lang="tr-TR" sz="2200" b="1" dirty="0" smtClean="0">
                <a:solidFill>
                  <a:srgbClr val="FF0000"/>
                </a:solidFill>
              </a:rPr>
              <a:t>Kural : 180.17</a:t>
            </a:r>
            <a:endParaRPr lang="tr-TR" sz="2200" dirty="0" smtClean="0">
              <a:solidFill>
                <a:srgbClr val="FF0000"/>
              </a:solidFill>
            </a:endParaRPr>
          </a:p>
          <a:p>
            <a:endParaRPr lang="tr-TR" sz="2200" b="1" dirty="0" smtClean="0"/>
          </a:p>
          <a:p>
            <a:r>
              <a:rPr lang="tr-TR" sz="2200" b="1" dirty="0" smtClean="0"/>
              <a:t>       </a:t>
            </a:r>
            <a:r>
              <a:rPr lang="tr-TR" sz="2200" dirty="0" smtClean="0"/>
              <a:t>Eğer, her hangi bir nedenden ötürü bir sporcunun atış/atlayışı engellenirse veya atış/atlayışı doğru bir şekilde ölçümlenemez/ kaydedilmezse, Başhakem söz konusu sporcuya yeni bir deneme hakkı verme yetkisine sahiptir. Böyle bir durumda sıralamada değişiklik yapılmasına izin verilmeyecektir. </a:t>
            </a:r>
          </a:p>
          <a:p>
            <a:r>
              <a:rPr lang="tr-TR" sz="2200" dirty="0" smtClean="0"/>
              <a:t>       </a:t>
            </a:r>
          </a:p>
          <a:p>
            <a:r>
              <a:rPr lang="tr-TR" sz="2200" dirty="0" smtClean="0"/>
              <a:t>       Tekrarlanan deneme için koşullarına göre, sporcuya makul bir süre verilecektir. Sporcunun denemesini tekrarlayamadan yarışmanın devam etmesi durumunda, tekrarlanan denemenin sonraki diğer denemelerden önce  yapılması gerekir. </a:t>
            </a:r>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b="1" dirty="0" smtClean="0"/>
              <a:t>YÜKSEK-SIRIKLA  ATLAMA</a:t>
            </a:r>
            <a:endParaRPr lang="en-GB"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0769" name="Rectangle 1"/>
          <p:cNvSpPr>
            <a:spLocks noChangeArrowheads="1"/>
          </p:cNvSpPr>
          <p:nvPr/>
        </p:nvSpPr>
        <p:spPr bwMode="auto">
          <a:xfrm>
            <a:off x="0" y="0"/>
            <a:ext cx="248786"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Dikdörtgen"/>
          <p:cNvSpPr/>
          <p:nvPr/>
        </p:nvSpPr>
        <p:spPr>
          <a:xfrm>
            <a:off x="1865870" y="1186249"/>
            <a:ext cx="8773298" cy="2031325"/>
          </a:xfrm>
          <a:prstGeom prst="rect">
            <a:avLst/>
          </a:prstGeom>
        </p:spPr>
        <p:txBody>
          <a:bodyPr wrap="square">
            <a:spAutoFit/>
          </a:bodyPr>
          <a:lstStyle/>
          <a:p>
            <a:r>
              <a:rPr lang="tr-TR" b="1" dirty="0" smtClean="0">
                <a:solidFill>
                  <a:srgbClr val="FF0000"/>
                </a:solidFill>
              </a:rPr>
              <a:t>        Kural : 182.2</a:t>
            </a:r>
            <a:endParaRPr lang="tr-TR" dirty="0" smtClean="0">
              <a:solidFill>
                <a:srgbClr val="FF0000"/>
              </a:solidFill>
            </a:endParaRPr>
          </a:p>
          <a:p>
            <a:r>
              <a:rPr lang="tr-TR" b="1" dirty="0" smtClean="0"/>
              <a:t>        </a:t>
            </a:r>
            <a:r>
              <a:rPr lang="tr-TR" dirty="0" smtClean="0"/>
              <a:t>Yarışmacı aşağıdaki durumlarda başarısız sayılacaktır. </a:t>
            </a:r>
          </a:p>
          <a:p>
            <a:r>
              <a:rPr lang="tr-TR" b="1" dirty="0" smtClean="0"/>
              <a:t>       </a:t>
            </a:r>
            <a:r>
              <a:rPr lang="tr-TR" b="1" dirty="0" smtClean="0">
                <a:solidFill>
                  <a:srgbClr val="FF0000"/>
                </a:solidFill>
              </a:rPr>
              <a:t> (b) </a:t>
            </a:r>
            <a:r>
              <a:rPr lang="tr-TR" dirty="0" smtClean="0"/>
              <a:t>Çıtayı geçmeden </a:t>
            </a:r>
            <a:r>
              <a:rPr lang="tr-TR" b="1" dirty="0" smtClean="0">
                <a:solidFill>
                  <a:srgbClr val="FF0000"/>
                </a:solidFill>
              </a:rPr>
              <a:t>vücudunun</a:t>
            </a:r>
            <a:r>
              <a:rPr lang="tr-TR" b="1" dirty="0" smtClean="0"/>
              <a:t> </a:t>
            </a:r>
            <a:r>
              <a:rPr lang="tr-TR" dirty="0" smtClean="0"/>
              <a:t>her hangi bir </a:t>
            </a:r>
            <a:r>
              <a:rPr lang="tr-TR" b="1" dirty="0" smtClean="0">
                <a:solidFill>
                  <a:srgbClr val="FF0000"/>
                </a:solidFill>
              </a:rPr>
              <a:t>bölümü</a:t>
            </a:r>
            <a:r>
              <a:rPr lang="tr-TR" b="1" dirty="0" smtClean="0"/>
              <a:t> </a:t>
            </a:r>
            <a:r>
              <a:rPr lang="tr-TR" dirty="0" smtClean="0"/>
              <a:t>ile dikmelerin dışındaki veya arasındaki, dikmelerin yakın kenarının düzlemi ötesindeki düşme alanı da dahil olmak üzere, zemine dokunursa…</a:t>
            </a:r>
          </a:p>
          <a:p>
            <a:r>
              <a:rPr lang="tr-TR" b="1" dirty="0" smtClean="0"/>
              <a:t>        </a:t>
            </a:r>
            <a:r>
              <a:rPr lang="tr-TR" b="1" dirty="0" smtClean="0">
                <a:solidFill>
                  <a:srgbClr val="FF0000"/>
                </a:solidFill>
              </a:rPr>
              <a:t>Bir sporcu atlayışını yapmadan dikmelere veya çıtaya dokunursa denemesi geçersiz sayılacaktır. </a:t>
            </a:r>
            <a:endParaRPr lang="tr-TR" dirty="0" smtClean="0">
              <a:solidFill>
                <a:srgbClr val="FF0000"/>
              </a:solidFill>
            </a:endParaRPr>
          </a:p>
        </p:txBody>
      </p:sp>
      <p:sp>
        <p:nvSpPr>
          <p:cNvPr id="8" name="7 Dikdörtgen"/>
          <p:cNvSpPr/>
          <p:nvPr/>
        </p:nvSpPr>
        <p:spPr>
          <a:xfrm>
            <a:off x="1964724" y="3336324"/>
            <a:ext cx="8587946" cy="1754326"/>
          </a:xfrm>
          <a:prstGeom prst="rect">
            <a:avLst/>
          </a:prstGeom>
        </p:spPr>
        <p:txBody>
          <a:bodyPr wrap="square">
            <a:spAutoFit/>
          </a:bodyPr>
          <a:lstStyle/>
          <a:p>
            <a:r>
              <a:rPr lang="tr-TR" b="1" dirty="0" smtClean="0"/>
              <a:t>      </a:t>
            </a:r>
            <a:r>
              <a:rPr lang="tr-TR" b="1" dirty="0" smtClean="0">
                <a:solidFill>
                  <a:srgbClr val="FF0000"/>
                </a:solidFill>
              </a:rPr>
              <a:t>Kural : 183.3</a:t>
            </a:r>
            <a:endParaRPr lang="tr-TR" dirty="0" smtClean="0">
              <a:solidFill>
                <a:srgbClr val="FF0000"/>
              </a:solidFill>
            </a:endParaRPr>
          </a:p>
          <a:p>
            <a:r>
              <a:rPr lang="tr-TR" dirty="0" smtClean="0"/>
              <a:t>     </a:t>
            </a:r>
            <a:r>
              <a:rPr lang="tr-TR" dirty="0" smtClean="0">
                <a:solidFill>
                  <a:srgbClr val="FF0000"/>
                </a:solidFill>
              </a:rPr>
              <a:t> </a:t>
            </a:r>
            <a:r>
              <a:rPr lang="tr-TR" b="1" dirty="0" smtClean="0">
                <a:solidFill>
                  <a:srgbClr val="FF0000"/>
                </a:solidFill>
              </a:rPr>
              <a:t>(c) </a:t>
            </a:r>
            <a:r>
              <a:rPr lang="tr-TR" dirty="0" smtClean="0"/>
              <a:t>Organizasyon Komitesi, Sırıkla Atlama için, koşu yolu yanına, uygun ve güvenli mesafede, sıfır noktasından 2,5m  – 5 m arasında her 0,5 m de bir, 5m 15 m arasında her 1 </a:t>
            </a:r>
            <a:r>
              <a:rPr lang="tr-TR" dirty="0" err="1" smtClean="0"/>
              <a:t>m’de</a:t>
            </a:r>
            <a:r>
              <a:rPr lang="tr-TR" dirty="0" smtClean="0"/>
              <a:t> bir işaret yerleştirmelidir. </a:t>
            </a:r>
          </a:p>
          <a:p>
            <a:r>
              <a:rPr lang="tr-TR" b="1" dirty="0" smtClean="0"/>
              <a:t> </a:t>
            </a:r>
            <a:endParaRPr lang="tr-TR" dirty="0" smtClean="0"/>
          </a:p>
          <a:p>
            <a:r>
              <a:rPr lang="tr-TR" b="1" dirty="0" smtClean="0">
                <a:solidFill>
                  <a:srgbClr val="FF0000"/>
                </a:solidFill>
              </a:rPr>
              <a:t>      Not: </a:t>
            </a:r>
            <a:r>
              <a:rPr lang="tr-TR" b="1" dirty="0" smtClean="0"/>
              <a:t>Her bir işaret tek bir parçadan oluşacaktır. </a:t>
            </a:r>
            <a:endParaRPr lang="tr-TR" dirty="0" smtClean="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b="1" dirty="0" smtClean="0"/>
              <a:t>YÜRÜYÜŞ YARIŞMALARI</a:t>
            </a:r>
            <a:endParaRPr lang="en-GB"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0769" name="Rectangle 1"/>
          <p:cNvSpPr>
            <a:spLocks noChangeArrowheads="1"/>
          </p:cNvSpPr>
          <p:nvPr/>
        </p:nvSpPr>
        <p:spPr bwMode="auto">
          <a:xfrm>
            <a:off x="0" y="0"/>
            <a:ext cx="248786"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Dikdörtgen"/>
          <p:cNvSpPr/>
          <p:nvPr/>
        </p:nvSpPr>
        <p:spPr>
          <a:xfrm>
            <a:off x="1643449" y="1712618"/>
            <a:ext cx="9700054" cy="3693319"/>
          </a:xfrm>
          <a:prstGeom prst="rect">
            <a:avLst/>
          </a:prstGeom>
        </p:spPr>
        <p:txBody>
          <a:bodyPr wrap="square">
            <a:spAutoFit/>
          </a:bodyPr>
          <a:lstStyle/>
          <a:p>
            <a:pPr lvl="0" eaLnBrk="1" hangingPunct="1"/>
            <a:r>
              <a:rPr lang="tr-TR" dirty="0" smtClean="0">
                <a:solidFill>
                  <a:srgbClr val="444444"/>
                </a:solidFill>
                <a:cs typeface="Calibri" pitchFamily="34" charset="0"/>
              </a:rPr>
              <a:t>          </a:t>
            </a:r>
            <a:r>
              <a:rPr lang="tr-TR" dirty="0" err="1" smtClean="0">
                <a:solidFill>
                  <a:srgbClr val="444444"/>
                </a:solidFill>
                <a:cs typeface="Calibri" pitchFamily="34" charset="0"/>
              </a:rPr>
              <a:t>Reglemanda</a:t>
            </a:r>
            <a:r>
              <a:rPr lang="tr-TR" dirty="0" smtClean="0">
                <a:solidFill>
                  <a:srgbClr val="444444"/>
                </a:solidFill>
                <a:cs typeface="Calibri" pitchFamily="34" charset="0"/>
              </a:rPr>
              <a:t> veya Organizasyon Komitesinin belirlemiş olduğu durumlarda kullanılan </a:t>
            </a:r>
            <a:r>
              <a:rPr lang="tr-TR" dirty="0" err="1" smtClean="0">
                <a:solidFill>
                  <a:srgbClr val="444444"/>
                </a:solidFill>
                <a:cs typeface="Calibri" pitchFamily="34" charset="0"/>
              </a:rPr>
              <a:t>Pit</a:t>
            </a:r>
            <a:r>
              <a:rPr lang="tr-TR" dirty="0" smtClean="0">
                <a:solidFill>
                  <a:srgbClr val="444444"/>
                </a:solidFill>
                <a:cs typeface="Calibri" pitchFamily="34" charset="0"/>
              </a:rPr>
              <a:t> </a:t>
            </a:r>
            <a:r>
              <a:rPr lang="tr-TR" dirty="0" err="1" smtClean="0">
                <a:solidFill>
                  <a:srgbClr val="444444"/>
                </a:solidFill>
                <a:cs typeface="Calibri" pitchFamily="34" charset="0"/>
              </a:rPr>
              <a:t>Lane</a:t>
            </a:r>
            <a:r>
              <a:rPr lang="tr-TR" dirty="0" smtClean="0">
                <a:solidFill>
                  <a:srgbClr val="444444"/>
                </a:solidFill>
                <a:cs typeface="Calibri" pitchFamily="34" charset="0"/>
              </a:rPr>
              <a:t> uygulamasına göre, 3  </a:t>
            </a:r>
            <a:r>
              <a:rPr lang="tr-TR" dirty="0" err="1" smtClean="0">
                <a:solidFill>
                  <a:srgbClr val="444444"/>
                </a:solidFill>
                <a:cs typeface="Calibri" pitchFamily="34" charset="0"/>
              </a:rPr>
              <a:t>ayrıhakem</a:t>
            </a:r>
            <a:r>
              <a:rPr lang="tr-TR" dirty="0" smtClean="0">
                <a:solidFill>
                  <a:srgbClr val="444444"/>
                </a:solidFill>
                <a:cs typeface="Calibri" pitchFamily="34" charset="0"/>
              </a:rPr>
              <a:t> tarafından Kırmızı Kart görmüş olan (ihtar alan) sporcu diskalifiye olmak yerine </a:t>
            </a:r>
            <a:r>
              <a:rPr lang="tr-TR" dirty="0" err="1" smtClean="0">
                <a:solidFill>
                  <a:srgbClr val="444444"/>
                </a:solidFill>
                <a:cs typeface="Calibri" pitchFamily="34" charset="0"/>
              </a:rPr>
              <a:t>Pit</a:t>
            </a:r>
            <a:r>
              <a:rPr lang="tr-TR" dirty="0" smtClean="0">
                <a:solidFill>
                  <a:srgbClr val="444444"/>
                </a:solidFill>
                <a:cs typeface="Calibri" pitchFamily="34" charset="0"/>
              </a:rPr>
              <a:t> </a:t>
            </a:r>
            <a:r>
              <a:rPr lang="tr-TR" dirty="0" err="1" smtClean="0">
                <a:solidFill>
                  <a:srgbClr val="444444"/>
                </a:solidFill>
                <a:cs typeface="Calibri" pitchFamily="34" charset="0"/>
              </a:rPr>
              <a:t>Lane</a:t>
            </a:r>
            <a:r>
              <a:rPr lang="tr-TR" dirty="0" smtClean="0">
                <a:solidFill>
                  <a:srgbClr val="444444"/>
                </a:solidFill>
                <a:cs typeface="Calibri" pitchFamily="34" charset="0"/>
              </a:rPr>
              <a:t> alanına gelerek belirli bir süre bekler. Yarışmaya döndükten sonra aynı sporcu, daha önce kırmızı kart göstermiş olan hakemler dışında bir hakemden kırmızı kart görürse, diskalifiye edilecektir. Bir sporcu girmesi gerektiği halde </a:t>
            </a:r>
            <a:r>
              <a:rPr lang="tr-TR" dirty="0" err="1" smtClean="0">
                <a:solidFill>
                  <a:srgbClr val="444444"/>
                </a:solidFill>
                <a:cs typeface="Calibri" pitchFamily="34" charset="0"/>
              </a:rPr>
              <a:t>Pit</a:t>
            </a:r>
            <a:r>
              <a:rPr lang="tr-TR" dirty="0" smtClean="0">
                <a:solidFill>
                  <a:srgbClr val="444444"/>
                </a:solidFill>
                <a:cs typeface="Calibri" pitchFamily="34" charset="0"/>
              </a:rPr>
              <a:t> </a:t>
            </a:r>
            <a:r>
              <a:rPr lang="tr-TR" dirty="0" err="1" smtClean="0">
                <a:solidFill>
                  <a:srgbClr val="444444"/>
                </a:solidFill>
                <a:cs typeface="Calibri" pitchFamily="34" charset="0"/>
              </a:rPr>
              <a:t>LaneaAlanına</a:t>
            </a:r>
            <a:r>
              <a:rPr lang="tr-TR" dirty="0" smtClean="0">
                <a:solidFill>
                  <a:srgbClr val="444444"/>
                </a:solidFill>
                <a:cs typeface="Calibri" pitchFamily="34" charset="0"/>
              </a:rPr>
              <a:t> girmez ise diskalifiye olacaktır. </a:t>
            </a:r>
            <a:br>
              <a:rPr lang="tr-TR" dirty="0" smtClean="0">
                <a:solidFill>
                  <a:srgbClr val="444444"/>
                </a:solidFill>
                <a:cs typeface="Calibri" pitchFamily="34" charset="0"/>
              </a:rPr>
            </a:br>
            <a:r>
              <a:rPr lang="tr-TR" dirty="0" smtClean="0">
                <a:solidFill>
                  <a:srgbClr val="444444"/>
                </a:solidFill>
                <a:cs typeface="Calibri" pitchFamily="34" charset="0"/>
              </a:rPr>
              <a:t/>
            </a:r>
            <a:br>
              <a:rPr lang="tr-TR" dirty="0" smtClean="0">
                <a:solidFill>
                  <a:srgbClr val="444444"/>
                </a:solidFill>
                <a:cs typeface="Calibri" pitchFamily="34" charset="0"/>
              </a:rPr>
            </a:br>
            <a:r>
              <a:rPr lang="tr-TR" dirty="0" smtClean="0">
                <a:solidFill>
                  <a:srgbClr val="444444"/>
                </a:solidFill>
                <a:cs typeface="Calibri" pitchFamily="34" charset="0"/>
              </a:rPr>
              <a:t>           </a:t>
            </a:r>
            <a:r>
              <a:rPr lang="tr-TR" dirty="0" err="1" smtClean="0">
                <a:solidFill>
                  <a:srgbClr val="444444"/>
                </a:solidFill>
                <a:cs typeface="Calibri" pitchFamily="34" charset="0"/>
              </a:rPr>
              <a:t>Pit</a:t>
            </a:r>
            <a:r>
              <a:rPr lang="tr-TR" dirty="0" smtClean="0">
                <a:solidFill>
                  <a:srgbClr val="444444"/>
                </a:solidFill>
                <a:cs typeface="Calibri" pitchFamily="34" charset="0"/>
              </a:rPr>
              <a:t> </a:t>
            </a:r>
            <a:r>
              <a:rPr lang="tr-TR" dirty="0" err="1" smtClean="0">
                <a:solidFill>
                  <a:srgbClr val="444444"/>
                </a:solidFill>
                <a:cs typeface="Calibri" pitchFamily="34" charset="0"/>
              </a:rPr>
              <a:t>Lane</a:t>
            </a:r>
            <a:r>
              <a:rPr lang="tr-TR" dirty="0" smtClean="0">
                <a:solidFill>
                  <a:srgbClr val="444444"/>
                </a:solidFill>
                <a:cs typeface="Calibri" pitchFamily="34" charset="0"/>
              </a:rPr>
              <a:t> alanında ceza süresini tutmak için bir Zaman Hakemi bir de Yardımcı Hakem olmalıdır.</a:t>
            </a:r>
            <a:br>
              <a:rPr lang="tr-TR" dirty="0" smtClean="0">
                <a:solidFill>
                  <a:srgbClr val="444444"/>
                </a:solidFill>
                <a:cs typeface="Calibri" pitchFamily="34" charset="0"/>
              </a:rPr>
            </a:br>
            <a:r>
              <a:rPr lang="tr-TR" dirty="0" smtClean="0">
                <a:solidFill>
                  <a:srgbClr val="444444"/>
                </a:solidFill>
                <a:cs typeface="Calibri" pitchFamily="34" charset="0"/>
              </a:rPr>
              <a:t/>
            </a:r>
            <a:br>
              <a:rPr lang="tr-TR" dirty="0" smtClean="0">
                <a:solidFill>
                  <a:srgbClr val="444444"/>
                </a:solidFill>
                <a:cs typeface="Calibri" pitchFamily="34" charset="0"/>
              </a:rPr>
            </a:br>
            <a:r>
              <a:rPr lang="tr-TR" dirty="0" smtClean="0">
                <a:solidFill>
                  <a:srgbClr val="444444"/>
                </a:solidFill>
                <a:cs typeface="Calibri" pitchFamily="34" charset="0"/>
              </a:rPr>
              <a:t>           Ceza Süresi:  5.000 </a:t>
            </a:r>
            <a:r>
              <a:rPr lang="tr-TR" dirty="0" err="1" smtClean="0">
                <a:solidFill>
                  <a:srgbClr val="444444"/>
                </a:solidFill>
                <a:cs typeface="Calibri" pitchFamily="34" charset="0"/>
              </a:rPr>
              <a:t>m’ye</a:t>
            </a:r>
            <a:r>
              <a:rPr lang="tr-TR" dirty="0" smtClean="0">
                <a:solidFill>
                  <a:srgbClr val="444444"/>
                </a:solidFill>
                <a:cs typeface="Calibri" pitchFamily="34" charset="0"/>
              </a:rPr>
              <a:t> kadar olan yarışmalarda 1 </a:t>
            </a:r>
            <a:r>
              <a:rPr lang="tr-TR" dirty="0" err="1" smtClean="0">
                <a:solidFill>
                  <a:srgbClr val="444444"/>
                </a:solidFill>
                <a:cs typeface="Calibri" pitchFamily="34" charset="0"/>
              </a:rPr>
              <a:t>dk</a:t>
            </a:r>
            <a:r>
              <a:rPr lang="tr-TR" dirty="0" smtClean="0">
                <a:solidFill>
                  <a:srgbClr val="444444"/>
                </a:solidFill>
                <a:cs typeface="Calibri" pitchFamily="34" charset="0"/>
              </a:rPr>
              <a:t>, </a:t>
            </a:r>
          </a:p>
          <a:p>
            <a:pPr lvl="0" eaLnBrk="1" hangingPunct="1"/>
            <a:r>
              <a:rPr lang="tr-TR" dirty="0" smtClean="0">
                <a:solidFill>
                  <a:srgbClr val="444444"/>
                </a:solidFill>
                <a:cs typeface="Calibri" pitchFamily="34" charset="0"/>
              </a:rPr>
              <a:t>                                10.000 </a:t>
            </a:r>
            <a:r>
              <a:rPr lang="tr-TR" dirty="0" err="1" smtClean="0">
                <a:solidFill>
                  <a:srgbClr val="444444"/>
                </a:solidFill>
                <a:cs typeface="Calibri" pitchFamily="34" charset="0"/>
              </a:rPr>
              <a:t>m’ye</a:t>
            </a:r>
            <a:r>
              <a:rPr lang="tr-TR" dirty="0" smtClean="0">
                <a:solidFill>
                  <a:srgbClr val="444444"/>
                </a:solidFill>
                <a:cs typeface="Calibri" pitchFamily="34" charset="0"/>
              </a:rPr>
              <a:t> kadar olan yarışmalarda 2 </a:t>
            </a:r>
            <a:r>
              <a:rPr lang="tr-TR" dirty="0" err="1" smtClean="0">
                <a:solidFill>
                  <a:srgbClr val="444444"/>
                </a:solidFill>
                <a:cs typeface="Calibri" pitchFamily="34" charset="0"/>
              </a:rPr>
              <a:t>dk</a:t>
            </a:r>
            <a:r>
              <a:rPr lang="tr-TR" dirty="0" smtClean="0">
                <a:solidFill>
                  <a:srgbClr val="444444"/>
                </a:solidFill>
                <a:cs typeface="Calibri" pitchFamily="34" charset="0"/>
              </a:rPr>
              <a:t> olarak uygulanacaktır.</a:t>
            </a:r>
            <a:br>
              <a:rPr lang="tr-TR" dirty="0" smtClean="0">
                <a:solidFill>
                  <a:srgbClr val="444444"/>
                </a:solidFill>
                <a:cs typeface="Calibri" pitchFamily="34" charset="0"/>
              </a:rPr>
            </a:br>
            <a:r>
              <a:rPr lang="tr-TR" dirty="0" smtClean="0">
                <a:solidFill>
                  <a:srgbClr val="444444"/>
                </a:solidFill>
                <a:cs typeface="Calibri" pitchFamily="34" charset="0"/>
              </a:rPr>
              <a:t/>
            </a:r>
            <a:br>
              <a:rPr lang="tr-TR" dirty="0" smtClean="0">
                <a:solidFill>
                  <a:srgbClr val="444444"/>
                </a:solidFill>
                <a:cs typeface="Calibri" pitchFamily="34" charset="0"/>
              </a:rPr>
            </a:br>
            <a:r>
              <a:rPr lang="tr-TR" b="1" dirty="0" smtClean="0">
                <a:solidFill>
                  <a:srgbClr val="444444"/>
                </a:solidFill>
                <a:cs typeface="Calibri" pitchFamily="34" charset="0"/>
              </a:rPr>
              <a:t>(Bu kural resmi olarak ilk defa Dünya Yıldızlar Şampiyonasında uygulanmış olup  Yerel Federasyonların kararına bağlı olarak uygulanabilir.)</a:t>
            </a:r>
            <a:endParaRPr lang="tr-TR" b="1" dirty="0"/>
          </a:p>
        </p:txBody>
      </p:sp>
      <p:sp>
        <p:nvSpPr>
          <p:cNvPr id="9" name="8 Dikdörtgen"/>
          <p:cNvSpPr/>
          <p:nvPr/>
        </p:nvSpPr>
        <p:spPr>
          <a:xfrm>
            <a:off x="2248930" y="951471"/>
            <a:ext cx="6895070" cy="430887"/>
          </a:xfrm>
          <a:prstGeom prst="rect">
            <a:avLst/>
          </a:prstGeom>
        </p:spPr>
        <p:txBody>
          <a:bodyPr wrap="square">
            <a:spAutoFit/>
          </a:bodyPr>
          <a:lstStyle/>
          <a:p>
            <a:r>
              <a:rPr lang="tr-TR" sz="2200" b="1" dirty="0" smtClean="0">
                <a:solidFill>
                  <a:srgbClr val="FF0000"/>
                </a:solidFill>
              </a:rPr>
              <a:t>Kural 230.6-c</a:t>
            </a:r>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b="1" dirty="0" smtClean="0"/>
              <a:t>YÜRÜYÜŞ YARIŞMALARI</a:t>
            </a:r>
            <a:endParaRPr lang="en-GB" dirty="0"/>
          </a:p>
        </p:txBody>
      </p:sp>
      <p:sp>
        <p:nvSpPr>
          <p:cNvPr id="58371" name="Rectangle 4"/>
          <p:cNvSpPr>
            <a:spLocks noChangeArrowheads="1"/>
          </p:cNvSpPr>
          <p:nvPr/>
        </p:nvSpPr>
        <p:spPr bwMode="auto">
          <a:xfrm>
            <a:off x="0" y="10"/>
            <a:ext cx="2018501"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0769" name="Rectangle 1"/>
          <p:cNvSpPr>
            <a:spLocks noChangeArrowheads="1"/>
          </p:cNvSpPr>
          <p:nvPr/>
        </p:nvSpPr>
        <p:spPr bwMode="auto">
          <a:xfrm>
            <a:off x="0" y="0"/>
            <a:ext cx="248786"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Dikdörtgen"/>
          <p:cNvSpPr/>
          <p:nvPr/>
        </p:nvSpPr>
        <p:spPr>
          <a:xfrm>
            <a:off x="2248930" y="951471"/>
            <a:ext cx="6895070" cy="430887"/>
          </a:xfrm>
          <a:prstGeom prst="rect">
            <a:avLst/>
          </a:prstGeom>
        </p:spPr>
        <p:txBody>
          <a:bodyPr wrap="square">
            <a:spAutoFit/>
          </a:bodyPr>
          <a:lstStyle/>
          <a:p>
            <a:endParaRPr lang="tr-TR" sz="2200" b="1" dirty="0" smtClean="0">
              <a:solidFill>
                <a:srgbClr val="FF0000"/>
              </a:solidFill>
            </a:endParaRPr>
          </a:p>
        </p:txBody>
      </p:sp>
      <p:pic>
        <p:nvPicPr>
          <p:cNvPr id="10" name="Picture 7" descr="pit Lane.jpg"/>
          <p:cNvPicPr>
            <a:picLocks noChangeAspect="1"/>
          </p:cNvPicPr>
          <p:nvPr/>
        </p:nvPicPr>
        <p:blipFill>
          <a:blip r:embed="rId3" cstate="email"/>
          <a:stretch>
            <a:fillRect/>
          </a:stretch>
        </p:blipFill>
        <p:spPr>
          <a:xfrm>
            <a:off x="2323070" y="1248033"/>
            <a:ext cx="3496961" cy="2100648"/>
          </a:xfrm>
          <a:prstGeom prst="ellipse">
            <a:avLst/>
          </a:prstGeom>
          <a:ln>
            <a:noFill/>
          </a:ln>
          <a:effectLst>
            <a:softEdge rad="112500"/>
          </a:effectLst>
        </p:spPr>
      </p:pic>
      <p:pic>
        <p:nvPicPr>
          <p:cNvPr id="11" name="Picture 8" descr="Pit Lane1.jpg"/>
          <p:cNvPicPr>
            <a:picLocks noChangeAspect="1"/>
          </p:cNvPicPr>
          <p:nvPr/>
        </p:nvPicPr>
        <p:blipFill>
          <a:blip r:embed="rId4" cstate="email"/>
          <a:stretch>
            <a:fillRect/>
          </a:stretch>
        </p:blipFill>
        <p:spPr>
          <a:xfrm>
            <a:off x="6944497" y="1213937"/>
            <a:ext cx="3393512" cy="2035890"/>
          </a:xfrm>
          <a:prstGeom prst="ellipse">
            <a:avLst/>
          </a:prstGeom>
          <a:ln>
            <a:noFill/>
          </a:ln>
          <a:effectLst>
            <a:softEdge rad="112500"/>
          </a:effectLst>
        </p:spPr>
      </p:pic>
      <p:pic>
        <p:nvPicPr>
          <p:cNvPr id="12" name="Picture 9" descr="Pİt Lane2.jpg"/>
          <p:cNvPicPr>
            <a:picLocks noChangeAspect="1"/>
          </p:cNvPicPr>
          <p:nvPr/>
        </p:nvPicPr>
        <p:blipFill>
          <a:blip r:embed="rId5" cstate="email"/>
          <a:srcRect/>
          <a:stretch>
            <a:fillRect/>
          </a:stretch>
        </p:blipFill>
        <p:spPr>
          <a:xfrm>
            <a:off x="2310714" y="3728041"/>
            <a:ext cx="3546388" cy="2112444"/>
          </a:xfrm>
          <a:prstGeom prst="ellipse">
            <a:avLst/>
          </a:prstGeom>
          <a:ln>
            <a:noFill/>
          </a:ln>
          <a:effectLst>
            <a:softEdge rad="112500"/>
          </a:effectLst>
        </p:spPr>
      </p:pic>
      <p:pic>
        <p:nvPicPr>
          <p:cNvPr id="13" name="Picture 10" descr="Pit Lane 3.jpg"/>
          <p:cNvPicPr>
            <a:picLocks noChangeAspect="1"/>
          </p:cNvPicPr>
          <p:nvPr/>
        </p:nvPicPr>
        <p:blipFill>
          <a:blip r:embed="rId6" cstate="email"/>
          <a:srcRect/>
          <a:stretch>
            <a:fillRect/>
          </a:stretch>
        </p:blipFill>
        <p:spPr>
          <a:xfrm>
            <a:off x="6845644" y="3719384"/>
            <a:ext cx="3503441" cy="2125362"/>
          </a:xfrm>
          <a:prstGeom prst="ellipse">
            <a:avLst/>
          </a:prstGeom>
          <a:ln>
            <a:noFill/>
          </a:ln>
          <a:effectLst>
            <a:softEdge rad="112500"/>
          </a:effectLst>
        </p:spPr>
      </p:pic>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8371" name="Rectangle 4"/>
          <p:cNvSpPr>
            <a:spLocks noChangeArrowheads="1"/>
          </p:cNvSpPr>
          <p:nvPr/>
        </p:nvSpPr>
        <p:spPr bwMode="auto">
          <a:xfrm>
            <a:off x="0" y="10"/>
            <a:ext cx="9212778"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Genel </a:t>
            </a:r>
            <a:r>
              <a:rPr lang="tr-TR" altLang="tr-TR" sz="3600" b="1" dirty="0">
                <a:solidFill>
                  <a:schemeClr val="bg1"/>
                </a:solidFill>
                <a:latin typeface="Futura"/>
              </a:rPr>
              <a:t>Hakem Davranışları</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8373" name="TextBox 6"/>
          <p:cNvSpPr txBox="1">
            <a:spLocks noChangeArrowheads="1"/>
          </p:cNvSpPr>
          <p:nvPr/>
        </p:nvSpPr>
        <p:spPr bwMode="auto">
          <a:xfrm>
            <a:off x="1843790" y="759770"/>
            <a:ext cx="10095798" cy="6186309"/>
          </a:xfrm>
          <a:prstGeom prst="rect">
            <a:avLst/>
          </a:prstGeom>
          <a:noFill/>
          <a:ln w="9525">
            <a:noFill/>
            <a:miter lim="800000"/>
            <a:headEnd/>
            <a:tailEnd/>
          </a:ln>
        </p:spPr>
        <p:txBody>
          <a:bodyPr wrap="square">
            <a:spAutoFit/>
          </a:bodyPr>
          <a:lstStyle/>
          <a:p>
            <a:pPr>
              <a:buFont typeface="Wingdings" pitchFamily="2" charset="2"/>
              <a:buChar char="Ø"/>
            </a:pPr>
            <a:r>
              <a:rPr lang="tr-TR" altLang="tr-TR" sz="2200" dirty="0"/>
              <a:t> </a:t>
            </a:r>
            <a:r>
              <a:rPr lang="tr-TR" altLang="tr-TR" sz="2200" dirty="0" smtClean="0"/>
              <a:t> Hakemler </a:t>
            </a:r>
            <a:r>
              <a:rPr lang="tr-TR" altLang="tr-TR" sz="2200" dirty="0"/>
              <a:t>yarışma esnasında tarafsız olmalı, </a:t>
            </a:r>
            <a:r>
              <a:rPr lang="tr-TR" altLang="tr-TR" sz="2200" dirty="0" smtClean="0"/>
              <a:t>yarışma esnasında yarışan </a:t>
            </a:r>
            <a:r>
              <a:rPr lang="tr-TR" altLang="tr-TR" sz="2200" dirty="0"/>
              <a:t>sporcuları </a:t>
            </a:r>
            <a:r>
              <a:rPr lang="tr-TR" altLang="tr-TR" sz="2200" dirty="0" smtClean="0"/>
              <a:t>desteklememeli </a:t>
            </a:r>
            <a:r>
              <a:rPr lang="tr-TR" altLang="tr-TR" sz="2200" dirty="0"/>
              <a:t>veya sporculara yardımda </a:t>
            </a:r>
            <a:r>
              <a:rPr lang="tr-TR" altLang="tr-TR" sz="2200" dirty="0" smtClean="0"/>
              <a:t>bulunmamalıdır, </a:t>
            </a:r>
            <a:endParaRPr lang="tr-TR" altLang="tr-TR" sz="2200" dirty="0"/>
          </a:p>
          <a:p>
            <a:pPr>
              <a:buFont typeface="Wingdings" pitchFamily="2" charset="2"/>
              <a:buChar char="Ø"/>
            </a:pPr>
            <a:endParaRPr lang="tr-TR" altLang="tr-TR" sz="2200" dirty="0" smtClean="0"/>
          </a:p>
          <a:p>
            <a:pPr>
              <a:buFont typeface="Wingdings" pitchFamily="2" charset="2"/>
              <a:buChar char="Ø"/>
            </a:pPr>
            <a:r>
              <a:rPr lang="tr-TR" altLang="tr-TR" sz="2200" dirty="0" smtClean="0"/>
              <a:t>  Yarışmalara </a:t>
            </a:r>
            <a:r>
              <a:rPr lang="tr-TR" altLang="tr-TR" sz="2200" dirty="0"/>
              <a:t>zamanında gelmeli, yarış başlamadan önce görev yapacağı sektörde tüm kontrolleri </a:t>
            </a:r>
            <a:r>
              <a:rPr lang="tr-TR" altLang="tr-TR" sz="2200" dirty="0" smtClean="0"/>
              <a:t>yapmalıdır,</a:t>
            </a:r>
            <a:endParaRPr lang="tr-TR" altLang="tr-TR" sz="2200" dirty="0"/>
          </a:p>
          <a:p>
            <a:r>
              <a:rPr lang="tr-TR" altLang="tr-TR" sz="2200" dirty="0"/>
              <a:t> </a:t>
            </a:r>
            <a:endParaRPr lang="tr-TR" altLang="tr-TR" sz="2200" dirty="0" smtClean="0"/>
          </a:p>
          <a:p>
            <a:pPr>
              <a:buFont typeface="Wingdings" pitchFamily="2" charset="2"/>
              <a:buChar char="Ø"/>
            </a:pPr>
            <a:r>
              <a:rPr lang="tr-TR" altLang="tr-TR" sz="2200" dirty="0" smtClean="0"/>
              <a:t>  Yarışma </a:t>
            </a:r>
            <a:r>
              <a:rPr lang="tr-TR" altLang="tr-TR" sz="2200" dirty="0"/>
              <a:t>esnasında cep telefonu kullanılmamalı, fotoğraf çekilmemeli, saha içinde görevli olsun olmasın sigara </a:t>
            </a:r>
            <a:r>
              <a:rPr lang="tr-TR" altLang="tr-TR" sz="2200" dirty="0" smtClean="0"/>
              <a:t>içilmemelidir, </a:t>
            </a:r>
            <a:endParaRPr lang="tr-TR" altLang="tr-TR" sz="2200" dirty="0"/>
          </a:p>
          <a:p>
            <a:r>
              <a:rPr lang="tr-TR" altLang="tr-TR" sz="2200" dirty="0"/>
              <a:t> </a:t>
            </a:r>
            <a:endParaRPr lang="tr-TR" altLang="tr-TR" sz="2200" dirty="0" smtClean="0"/>
          </a:p>
          <a:p>
            <a:pPr>
              <a:buFont typeface="Wingdings" pitchFamily="2" charset="2"/>
              <a:buChar char="Ø"/>
            </a:pPr>
            <a:r>
              <a:rPr lang="tr-TR" altLang="tr-TR" sz="2200" dirty="0" smtClean="0"/>
              <a:t>  Yarışma sonuçları </a:t>
            </a:r>
            <a:r>
              <a:rPr lang="tr-TR" altLang="tr-TR" sz="2200" dirty="0"/>
              <a:t>kontrol etmeden </a:t>
            </a:r>
            <a:r>
              <a:rPr lang="tr-TR" altLang="tr-TR" sz="2200" dirty="0" smtClean="0"/>
              <a:t>imzalanmamalıdır,</a:t>
            </a:r>
            <a:endParaRPr lang="tr-TR" altLang="tr-TR" sz="2200" dirty="0"/>
          </a:p>
          <a:p>
            <a:endParaRPr lang="tr-TR" altLang="tr-TR" sz="2200" dirty="0" smtClean="0"/>
          </a:p>
          <a:p>
            <a:pPr>
              <a:buFont typeface="Wingdings" pitchFamily="2" charset="2"/>
              <a:buChar char="Ø"/>
            </a:pPr>
            <a:r>
              <a:rPr lang="tr-TR" altLang="tr-TR" sz="2200" dirty="0" smtClean="0"/>
              <a:t>Resmi </a:t>
            </a:r>
            <a:r>
              <a:rPr lang="tr-TR" altLang="tr-TR" sz="2200" dirty="0"/>
              <a:t>yarışma </a:t>
            </a:r>
            <a:r>
              <a:rPr lang="tr-TR" altLang="tr-TR" sz="2200" dirty="0" smtClean="0"/>
              <a:t>sonuçları lider, başhakem, direktör ve ilgili hakemlerce imzalanmadan ve resmen </a:t>
            </a:r>
            <a:r>
              <a:rPr lang="tr-TR" altLang="tr-TR" sz="2200" dirty="0"/>
              <a:t>ilan edilmeden </a:t>
            </a:r>
            <a:r>
              <a:rPr lang="tr-TR" altLang="tr-TR" sz="2200" dirty="0" smtClean="0"/>
              <a:t>sporcular </a:t>
            </a:r>
            <a:r>
              <a:rPr lang="tr-TR" altLang="tr-TR" sz="2200" dirty="0"/>
              <a:t>ya da antrenörler </a:t>
            </a:r>
            <a:r>
              <a:rPr lang="tr-TR" altLang="tr-TR" sz="2200" dirty="0" smtClean="0"/>
              <a:t>bilgilendirilmemelidir,</a:t>
            </a:r>
            <a:endParaRPr lang="tr-TR" altLang="tr-TR" sz="2200" dirty="0"/>
          </a:p>
          <a:p>
            <a:pPr>
              <a:buFont typeface="Wingdings" pitchFamily="2" charset="2"/>
              <a:buChar char="Ø"/>
            </a:pPr>
            <a:endParaRPr lang="tr-TR" altLang="tr-TR" sz="2200" dirty="0" smtClean="0"/>
          </a:p>
          <a:p>
            <a:pPr>
              <a:buFont typeface="Wingdings" pitchFamily="2" charset="2"/>
              <a:buChar char="Ø"/>
            </a:pPr>
            <a:r>
              <a:rPr lang="tr-TR" altLang="tr-TR" sz="2200" dirty="0" smtClean="0"/>
              <a:t> </a:t>
            </a:r>
            <a:r>
              <a:rPr lang="tr-TR" altLang="tr-TR" sz="2200" dirty="0"/>
              <a:t>Kendi görevi dışında başka sektörlerdeki hakemlerin görevlerine müdahale etmemeli, ancak her hangi bir hata veya yarışma sonucunu etkileyecek aksaklık söz konusuysa ilgili başhakeme konu iletilerek hatanın devam etmesi engellenmelidir.</a:t>
            </a:r>
          </a:p>
          <a:p>
            <a:r>
              <a:rPr lang="tr-TR" altLang="tr-TR" sz="2200" dirty="0" smtClean="0"/>
              <a:t> </a:t>
            </a:r>
            <a:endParaRPr lang="tr-TR" altLang="tr-TR" sz="2200" dirty="0"/>
          </a:p>
        </p:txBody>
      </p:sp>
    </p:spTree>
    <p:extLst>
      <p:ext uri="{BB962C8B-B14F-4D97-AF65-F5344CB8AC3E}">
        <p14:creationId xmlns:p14="http://schemas.microsoft.com/office/powerpoint/2010/main" xmlns="" val="188536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8371" name="Rectangle 4"/>
          <p:cNvSpPr>
            <a:spLocks noChangeArrowheads="1"/>
          </p:cNvSpPr>
          <p:nvPr/>
        </p:nvSpPr>
        <p:spPr bwMode="auto">
          <a:xfrm>
            <a:off x="0" y="10"/>
            <a:ext cx="9084538" cy="646331"/>
          </a:xfrm>
          <a:prstGeom prst="rect">
            <a:avLst/>
          </a:prstGeom>
          <a:noFill/>
          <a:ln w="9525">
            <a:noFill/>
            <a:miter lim="800000"/>
            <a:headEnd/>
            <a:tailEnd/>
          </a:ln>
        </p:spPr>
        <p:txBody>
          <a:bodyPr wrap="none">
            <a:spAutoFit/>
          </a:bodyPr>
          <a:lstStyle/>
          <a:p>
            <a:pPr eaLnBrk="1" hangingPunct="1"/>
            <a:r>
              <a:rPr lang="tr-TR" altLang="tr-TR" sz="3600" b="1" dirty="0" smtClean="0">
                <a:solidFill>
                  <a:schemeClr val="bg1"/>
                </a:solidFill>
                <a:latin typeface="Futura"/>
              </a:rPr>
              <a:t>                         Genel </a:t>
            </a:r>
            <a:r>
              <a:rPr lang="tr-TR" altLang="tr-TR" sz="3600" b="1" dirty="0">
                <a:solidFill>
                  <a:schemeClr val="bg1"/>
                </a:solidFill>
                <a:latin typeface="Futura"/>
              </a:rPr>
              <a:t>Hakem Davranışları</a:t>
            </a:r>
            <a:endParaRPr lang="en-GB" altLang="tr-TR" sz="3600" b="1" dirty="0">
              <a:solidFill>
                <a:schemeClr val="bg1"/>
              </a:solidFill>
              <a:latin typeface="Futura"/>
            </a:endParaRP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58373" name="TextBox 6"/>
          <p:cNvSpPr txBox="1">
            <a:spLocks noChangeArrowheads="1"/>
          </p:cNvSpPr>
          <p:nvPr/>
        </p:nvSpPr>
        <p:spPr bwMode="auto">
          <a:xfrm>
            <a:off x="1633928" y="1044580"/>
            <a:ext cx="10305660" cy="4493538"/>
          </a:xfrm>
          <a:prstGeom prst="rect">
            <a:avLst/>
          </a:prstGeom>
          <a:noFill/>
          <a:ln w="9525">
            <a:noFill/>
            <a:miter lim="800000"/>
            <a:headEnd/>
            <a:tailEnd/>
          </a:ln>
        </p:spPr>
        <p:txBody>
          <a:bodyPr wrap="square">
            <a:spAutoFit/>
          </a:bodyPr>
          <a:lstStyle/>
          <a:p>
            <a:r>
              <a:rPr lang="tr-TR" altLang="tr-TR" sz="2200" dirty="0" smtClean="0"/>
              <a:t> </a:t>
            </a:r>
            <a:endParaRPr lang="tr-TR" altLang="tr-TR" sz="2200" dirty="0"/>
          </a:p>
          <a:p>
            <a:pPr>
              <a:buFont typeface="Wingdings" pitchFamily="2" charset="2"/>
              <a:buChar char="Ø"/>
            </a:pPr>
            <a:r>
              <a:rPr lang="tr-TR" altLang="tr-TR" sz="2200" dirty="0"/>
              <a:t> </a:t>
            </a:r>
            <a:r>
              <a:rPr lang="tr-TR" altLang="tr-TR" sz="2200" dirty="0" smtClean="0"/>
              <a:t>Isınma atışları ve atlayışları mutlaka hakem nezaretinde yaptırılmalıdır.</a:t>
            </a:r>
            <a:endParaRPr lang="tr-TR" altLang="tr-TR" sz="2200" dirty="0"/>
          </a:p>
          <a:p>
            <a:endParaRPr lang="tr-TR" altLang="tr-TR" sz="2200" dirty="0"/>
          </a:p>
          <a:p>
            <a:pPr lvl="0">
              <a:buFont typeface="Wingdings" pitchFamily="2" charset="2"/>
              <a:buChar char="Ø"/>
            </a:pPr>
            <a:r>
              <a:rPr lang="tr-TR" altLang="tr-TR" sz="2200" dirty="0"/>
              <a:t> </a:t>
            </a:r>
            <a:r>
              <a:rPr lang="tr-TR" altLang="tr-TR" sz="2200" dirty="0">
                <a:solidFill>
                  <a:prstClr val="black"/>
                </a:solidFill>
              </a:rPr>
              <a:t>Resmi yarışmalar bittiğinde son yarışmanın ilanından itibaren 30 dakikalık itiraz süresi </a:t>
            </a:r>
            <a:r>
              <a:rPr lang="tr-TR" altLang="tr-TR" sz="2200" dirty="0" smtClean="0">
                <a:solidFill>
                  <a:prstClr val="black"/>
                </a:solidFill>
              </a:rPr>
              <a:t>dikkate alınarak </a:t>
            </a:r>
            <a:r>
              <a:rPr lang="tr-TR" altLang="tr-TR" sz="2200" dirty="0">
                <a:solidFill>
                  <a:prstClr val="black"/>
                </a:solidFill>
              </a:rPr>
              <a:t>hakemler yarışma alanını terk etmemelidir</a:t>
            </a:r>
            <a:r>
              <a:rPr lang="tr-TR" altLang="tr-TR" sz="2200" dirty="0" smtClean="0">
                <a:solidFill>
                  <a:prstClr val="black"/>
                </a:solidFill>
              </a:rPr>
              <a:t>.</a:t>
            </a:r>
            <a:endParaRPr lang="tr-TR" altLang="tr-TR" sz="2200" dirty="0"/>
          </a:p>
          <a:p>
            <a:endParaRPr lang="tr-TR" altLang="tr-TR" sz="2200" dirty="0"/>
          </a:p>
          <a:p>
            <a:pPr>
              <a:buFont typeface="Wingdings" pitchFamily="2" charset="2"/>
              <a:buChar char="Ø"/>
            </a:pPr>
            <a:r>
              <a:rPr lang="tr-TR" altLang="tr-TR" sz="2200" dirty="0"/>
              <a:t> Yarışma esnasında kullanılan teknik ekipmanları görevlilere teslim etmeden görev </a:t>
            </a:r>
            <a:r>
              <a:rPr lang="tr-TR" altLang="tr-TR" sz="2200" dirty="0" smtClean="0"/>
              <a:t>yeri terk edilmemelidir.</a:t>
            </a:r>
          </a:p>
          <a:p>
            <a:endParaRPr lang="tr-TR" altLang="tr-TR" sz="2200" dirty="0"/>
          </a:p>
          <a:p>
            <a:pPr>
              <a:buFont typeface="Wingdings" pitchFamily="2" charset="2"/>
              <a:buChar char="Ø"/>
            </a:pPr>
            <a:r>
              <a:rPr lang="tr-TR" altLang="tr-TR" sz="2200" dirty="0"/>
              <a:t> Hakem Talimatına uygun olarak giyinilmelidir</a:t>
            </a:r>
            <a:r>
              <a:rPr lang="tr-TR" altLang="tr-TR" sz="2200" dirty="0" smtClean="0"/>
              <a:t>.</a:t>
            </a:r>
          </a:p>
          <a:p>
            <a:endParaRPr lang="tr-TR" altLang="tr-TR" sz="2200" dirty="0"/>
          </a:p>
          <a:p>
            <a:pPr>
              <a:buFont typeface="Wingdings" pitchFamily="2" charset="2"/>
              <a:buChar char="Ø"/>
            </a:pPr>
            <a:r>
              <a:rPr lang="tr-TR" altLang="tr-TR" sz="2200" dirty="0"/>
              <a:t> Her yarışmadan önce, bilgilerini tazelemek için </a:t>
            </a:r>
            <a:r>
              <a:rPr lang="tr-TR" altLang="tr-TR" sz="2200" dirty="0" smtClean="0"/>
              <a:t>hakemlerin görev </a:t>
            </a:r>
            <a:r>
              <a:rPr lang="tr-TR" altLang="tr-TR" sz="2200" dirty="0"/>
              <a:t>yapacağı sektör ile ilgili kurallara </a:t>
            </a:r>
            <a:r>
              <a:rPr lang="tr-TR" altLang="tr-TR" sz="2200" dirty="0" smtClean="0"/>
              <a:t>mutlaka göz atması gerekmektedir.  </a:t>
            </a:r>
            <a:endParaRPr lang="tr-TR" altLang="tr-TR" sz="2200" dirty="0"/>
          </a:p>
        </p:txBody>
      </p:sp>
      <p:sp>
        <p:nvSpPr>
          <p:cNvPr id="7" name="6 Dikdörtgen"/>
          <p:cNvSpPr/>
          <p:nvPr/>
        </p:nvSpPr>
        <p:spPr>
          <a:xfrm>
            <a:off x="3047998" y="5486400"/>
            <a:ext cx="9144001" cy="1200329"/>
          </a:xfrm>
          <a:prstGeom prst="rect">
            <a:avLst/>
          </a:prstGeom>
          <a:ln>
            <a:solidFill>
              <a:schemeClr val="accent2">
                <a:lumMod val="75000"/>
              </a:schemeClr>
            </a:solidFill>
          </a:ln>
        </p:spPr>
        <p:txBody>
          <a:bodyPr wrap="square">
            <a:spAutoFit/>
          </a:bodyPr>
          <a:lstStyle/>
          <a:p>
            <a:pPr lvl="0" algn="ctr"/>
            <a:r>
              <a:rPr lang="tr-TR" dirty="0" smtClean="0">
                <a:solidFill>
                  <a:schemeClr val="accent6">
                    <a:lumMod val="50000"/>
                  </a:schemeClr>
                </a:solidFill>
                <a:latin typeface="AR ESSENCE" pitchFamily="2" charset="0"/>
                <a:ea typeface="Tahoma" pitchFamily="34" charset="0"/>
                <a:cs typeface="Shonar Bangla" panose="020B0502040204020203" pitchFamily="34" charset="0"/>
              </a:rPr>
              <a:t>                                   </a:t>
            </a:r>
            <a:r>
              <a:rPr lang="tr-TR" dirty="0" smtClean="0">
                <a:solidFill>
                  <a:schemeClr val="accent2">
                    <a:lumMod val="50000"/>
                  </a:schemeClr>
                </a:solidFill>
                <a:latin typeface="AR ESSENCE" pitchFamily="2" charset="0"/>
                <a:ea typeface="Tahoma" pitchFamily="34" charset="0"/>
                <a:cs typeface="Shonar Bangla" panose="020B0502040204020203" pitchFamily="34" charset="0"/>
              </a:rPr>
              <a:t>YENİ SEZONDA TÜM HAKEMLERİMİZE BAŞARILAR DİLERİZ.  </a:t>
            </a:r>
          </a:p>
          <a:p>
            <a:pPr lvl="0" algn="ctr"/>
            <a:endParaRPr lang="tr-TR" dirty="0" smtClean="0">
              <a:solidFill>
                <a:srgbClr val="0070C0"/>
              </a:solidFill>
              <a:latin typeface="AR BLANCA" pitchFamily="2" charset="0"/>
              <a:ea typeface="Tahoma" pitchFamily="34" charset="0"/>
              <a:cs typeface="Shonar Bangla" panose="020B0502040204020203" pitchFamily="34" charset="0"/>
            </a:endParaRPr>
          </a:p>
          <a:p>
            <a:pPr lvl="0" algn="ctr"/>
            <a:r>
              <a:rPr lang="tr-TR" dirty="0" smtClean="0">
                <a:solidFill>
                  <a:schemeClr val="bg2">
                    <a:lumMod val="10000"/>
                  </a:schemeClr>
                </a:solidFill>
                <a:latin typeface="AR BLANCA" pitchFamily="2" charset="0"/>
                <a:ea typeface="Tahoma" pitchFamily="34" charset="0"/>
                <a:cs typeface="Shonar Bangla" panose="020B0502040204020203" pitchFamily="34" charset="0"/>
              </a:rPr>
              <a:t>                                            </a:t>
            </a:r>
            <a:r>
              <a:rPr lang="tr-TR" dirty="0" smtClean="0">
                <a:solidFill>
                  <a:schemeClr val="bg2">
                    <a:lumMod val="10000"/>
                  </a:schemeClr>
                </a:solidFill>
                <a:latin typeface="AR ESSENCE" pitchFamily="2" charset="0"/>
                <a:ea typeface="Tahoma" pitchFamily="34" charset="0"/>
                <a:cs typeface="Shonar Bangla" panose="020B0502040204020203" pitchFamily="34" charset="0"/>
              </a:rPr>
              <a:t>ATLETİZM FEDERASYONU BAŞKANLIĞI</a:t>
            </a:r>
          </a:p>
          <a:p>
            <a:pPr lvl="0" algn="ctr"/>
            <a:r>
              <a:rPr lang="tr-TR" dirty="0" smtClean="0">
                <a:solidFill>
                  <a:schemeClr val="bg2">
                    <a:lumMod val="10000"/>
                  </a:schemeClr>
                </a:solidFill>
                <a:latin typeface="AR ESSENCE" pitchFamily="2" charset="0"/>
                <a:ea typeface="Tahoma" pitchFamily="34" charset="0"/>
                <a:cs typeface="Shonar Bangla" panose="020B0502040204020203" pitchFamily="34" charset="0"/>
              </a:rPr>
              <a:t>                                       MERKEZ HAKEM KURULU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7734233"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428749" y="565395"/>
            <a:ext cx="10444165" cy="5186035"/>
          </a:xfrm>
          <a:prstGeom prst="rect">
            <a:avLst/>
          </a:prstGeom>
          <a:noFill/>
          <a:ln w="9525">
            <a:noFill/>
            <a:miter lim="800000"/>
            <a:headEnd/>
            <a:tailEnd/>
          </a:ln>
        </p:spPr>
        <p:txBody>
          <a:bodyPr wrap="square">
            <a:spAutoFit/>
          </a:bodyPr>
          <a:lstStyle/>
          <a:p>
            <a:pPr eaLnBrk="1" hangingPunct="1"/>
            <a:endParaRPr lang="tr-TR" altLang="tr-TR" sz="2300" dirty="0" smtClean="0"/>
          </a:p>
          <a:p>
            <a:pPr eaLnBrk="1" hangingPunct="1"/>
            <a:endParaRPr lang="tr-TR" altLang="tr-TR" sz="2200" dirty="0" smtClean="0">
              <a:latin typeface="Verdana" pitchFamily="34" charset="0"/>
              <a:cs typeface="Arial" charset="0"/>
            </a:endParaRPr>
          </a:p>
          <a:p>
            <a:pPr eaLnBrk="1" hangingPunct="1"/>
            <a:endParaRPr lang="tr-TR" altLang="tr-TR" sz="2200" dirty="0" smtClean="0">
              <a:latin typeface="Verdana" pitchFamily="34" charset="0"/>
              <a:cs typeface="Arial" charset="0"/>
            </a:endParaRPr>
          </a:p>
          <a:p>
            <a:pPr eaLnBrk="1" hangingPunct="1"/>
            <a:r>
              <a:rPr lang="tr-TR" altLang="tr-TR" sz="2200" dirty="0" smtClean="0">
                <a:latin typeface="Verdana" pitchFamily="34" charset="0"/>
                <a:cs typeface="Arial" charset="0"/>
              </a:rPr>
              <a:t>    </a:t>
            </a:r>
          </a:p>
          <a:p>
            <a:pPr eaLnBrk="1" hangingPunct="1"/>
            <a:r>
              <a:rPr lang="tr-TR" altLang="tr-TR" sz="2200" dirty="0" smtClean="0">
                <a:latin typeface="Verdana" pitchFamily="34" charset="0"/>
                <a:cs typeface="Arial" charset="0"/>
              </a:rPr>
              <a:t>    Alan </a:t>
            </a:r>
            <a:r>
              <a:rPr lang="tr-TR" altLang="tr-TR" sz="2200" dirty="0">
                <a:latin typeface="Verdana" pitchFamily="34" charset="0"/>
                <a:cs typeface="Arial" charset="0"/>
              </a:rPr>
              <a:t>yarışmalarında, yarışma sahası dışındaki </a:t>
            </a:r>
            <a:r>
              <a:rPr lang="tr-TR" altLang="tr-TR" sz="2200" dirty="0" smtClean="0">
                <a:latin typeface="Verdana" pitchFamily="34" charset="0"/>
                <a:cs typeface="Arial" charset="0"/>
              </a:rPr>
              <a:t>kişilerce </a:t>
            </a:r>
            <a:r>
              <a:rPr lang="tr-TR" altLang="tr-TR" sz="2200" dirty="0">
                <a:latin typeface="Verdana" pitchFamily="34" charset="0"/>
                <a:cs typeface="Arial" charset="0"/>
              </a:rPr>
              <a:t>çekilmiş önceki atış/atlayış videosunun, yarışma devam ederken yine yarışma sahasının dışında atlete gösterilmesi </a:t>
            </a:r>
            <a:r>
              <a:rPr lang="tr-TR" altLang="tr-TR" sz="2200" b="1" u="sng" dirty="0">
                <a:solidFill>
                  <a:srgbClr val="002060"/>
                </a:solidFill>
                <a:latin typeface="Verdana" pitchFamily="34" charset="0"/>
                <a:cs typeface="Arial" charset="0"/>
              </a:rPr>
              <a:t>atlete yardım </a:t>
            </a:r>
            <a:r>
              <a:rPr lang="tr-TR" altLang="tr-TR" sz="2200" b="1" u="sng" dirty="0" smtClean="0">
                <a:solidFill>
                  <a:srgbClr val="002060"/>
                </a:solidFill>
                <a:latin typeface="Verdana" pitchFamily="34" charset="0"/>
                <a:cs typeface="Arial" charset="0"/>
              </a:rPr>
              <a:t>sayılmamalıdır.</a:t>
            </a:r>
            <a:r>
              <a:rPr lang="tr-TR" altLang="tr-TR" sz="2200" b="1" u="sng" dirty="0">
                <a:solidFill>
                  <a:srgbClr val="002060"/>
                </a:solidFill>
                <a:latin typeface="Verdana" pitchFamily="34" charset="0"/>
                <a:cs typeface="Arial" charset="0"/>
              </a:rPr>
              <a:t> </a:t>
            </a:r>
            <a:endParaRPr lang="tr-TR" altLang="tr-TR" sz="2200" b="1" u="sng" dirty="0" smtClean="0">
              <a:solidFill>
                <a:srgbClr val="002060"/>
              </a:solidFill>
              <a:latin typeface="Verdana" pitchFamily="34" charset="0"/>
              <a:cs typeface="Arial" charset="0"/>
            </a:endParaRPr>
          </a:p>
          <a:p>
            <a:pPr eaLnBrk="1" hangingPunct="1"/>
            <a:r>
              <a:rPr lang="tr-TR" altLang="tr-TR" sz="2200" dirty="0" smtClean="0">
                <a:latin typeface="Verdana" pitchFamily="34" charset="0"/>
                <a:cs typeface="Arial" charset="0"/>
              </a:rPr>
              <a:t>    </a:t>
            </a:r>
            <a:r>
              <a:rPr lang="tr-TR" altLang="tr-TR" sz="2200" dirty="0" smtClean="0">
                <a:solidFill>
                  <a:srgbClr val="FF0000"/>
                </a:solidFill>
                <a:latin typeface="Verdana" pitchFamily="34" charset="0"/>
                <a:cs typeface="Arial" charset="0"/>
              </a:rPr>
              <a:t>(</a:t>
            </a:r>
            <a:r>
              <a:rPr lang="tr-TR" altLang="tr-TR" sz="2200" dirty="0" smtClean="0">
                <a:solidFill>
                  <a:srgbClr val="FF0000"/>
                </a:solidFill>
                <a:latin typeface="Tahoma" pitchFamily="34" charset="0"/>
                <a:cs typeface="Tahoma" pitchFamily="34" charset="0"/>
              </a:rPr>
              <a:t>Görüntüler yarışma alanı içinden alınmamış olmalıdır)</a:t>
            </a:r>
            <a:endParaRPr lang="tr-TR" altLang="tr-TR" sz="2200" dirty="0" smtClean="0">
              <a:solidFill>
                <a:srgbClr val="FF0000"/>
              </a:solidFill>
              <a:latin typeface="Verdana" pitchFamily="34" charset="0"/>
              <a:cs typeface="Arial" charset="0"/>
            </a:endParaRPr>
          </a:p>
          <a:p>
            <a:pPr lvl="0" algn="just" eaLnBrk="1" hangingPunct="1">
              <a:lnSpc>
                <a:spcPct val="110000"/>
              </a:lnSpc>
            </a:pPr>
            <a:r>
              <a:rPr lang="tr-TR" altLang="tr-TR" sz="2200" dirty="0">
                <a:solidFill>
                  <a:srgbClr val="FF0000"/>
                </a:solidFill>
                <a:latin typeface="Verdana" pitchFamily="34" charset="0"/>
                <a:cs typeface="Arial" charset="0"/>
              </a:rPr>
              <a:t> </a:t>
            </a:r>
            <a:endParaRPr lang="tr-TR" altLang="tr-TR" sz="2200" dirty="0" smtClean="0">
              <a:solidFill>
                <a:srgbClr val="FF0000"/>
              </a:solidFill>
              <a:latin typeface="Verdana" pitchFamily="34" charset="0"/>
              <a:cs typeface="Arial" charset="0"/>
            </a:endParaRPr>
          </a:p>
          <a:p>
            <a:pPr lvl="0" algn="just" eaLnBrk="1" hangingPunct="1">
              <a:lnSpc>
                <a:spcPct val="110000"/>
              </a:lnSpc>
            </a:pPr>
            <a:r>
              <a:rPr lang="tr-TR" altLang="tr-TR" sz="2200" dirty="0" smtClean="0">
                <a:solidFill>
                  <a:srgbClr val="FF0000"/>
                </a:solidFill>
                <a:latin typeface="Verdana" pitchFamily="34" charset="0"/>
                <a:cs typeface="Arial" charset="0"/>
              </a:rPr>
              <a:t>    </a:t>
            </a:r>
            <a:r>
              <a:rPr lang="tr-TR" altLang="tr-TR" sz="2200" dirty="0" smtClean="0">
                <a:solidFill>
                  <a:srgbClr val="FF0000"/>
                </a:solidFill>
                <a:latin typeface="Tahoma" pitchFamily="34" charset="0"/>
                <a:cs typeface="Arial" charset="0"/>
              </a:rPr>
              <a:t>Kural : 144-2 (g)</a:t>
            </a:r>
            <a:endParaRPr lang="tr-TR" altLang="tr-TR" sz="2200" b="1" dirty="0" smtClean="0">
              <a:solidFill>
                <a:srgbClr val="FF0000"/>
              </a:solidFill>
              <a:latin typeface="Verdana" pitchFamily="34" charset="0"/>
              <a:cs typeface="Arial" charset="0"/>
            </a:endParaRPr>
          </a:p>
          <a:p>
            <a:pPr lvl="0" algn="just" eaLnBrk="1" hangingPunct="1">
              <a:lnSpc>
                <a:spcPct val="110000"/>
              </a:lnSpc>
            </a:pPr>
            <a:r>
              <a:rPr lang="tr-TR" altLang="tr-TR" sz="3200" b="1" dirty="0" smtClean="0">
                <a:solidFill>
                  <a:srgbClr val="FF0000"/>
                </a:solidFill>
                <a:latin typeface="Verdana" pitchFamily="34" charset="0"/>
                <a:cs typeface="Arial" charset="0"/>
              </a:rPr>
              <a:t>   </a:t>
            </a:r>
            <a:r>
              <a:rPr lang="tr-TR" altLang="tr-TR" sz="2200" dirty="0" smtClean="0">
                <a:latin typeface="Tahoma" pitchFamily="34" charset="0"/>
              </a:rPr>
              <a:t>Başka </a:t>
            </a:r>
            <a:r>
              <a:rPr lang="tr-TR" altLang="tr-TR" sz="2200" dirty="0">
                <a:latin typeface="Tahoma" pitchFamily="34" charset="0"/>
              </a:rPr>
              <a:t>bir </a:t>
            </a:r>
            <a:r>
              <a:rPr lang="tr-TR" altLang="tr-TR" sz="2200" dirty="0" smtClean="0">
                <a:latin typeface="Tahoma" pitchFamily="34" charset="0"/>
              </a:rPr>
              <a:t>kişi ile </a:t>
            </a:r>
            <a:r>
              <a:rPr lang="tr-TR" altLang="tr-TR" sz="2200" dirty="0">
                <a:latin typeface="Tahoma" pitchFamily="34" charset="0"/>
              </a:rPr>
              <a:t>iletişim amacıyla kullanılamaz olması koşuluyla, atletlerin kişisel olarak taşıdığı kalp atış hızı veya mesafe göstergeleri ya da fule </a:t>
            </a:r>
            <a:r>
              <a:rPr lang="tr-TR" altLang="tr-TR" sz="2200" dirty="0" err="1" smtClean="0">
                <a:latin typeface="Tahoma" pitchFamily="34" charset="0"/>
              </a:rPr>
              <a:t>sensörleri</a:t>
            </a:r>
            <a:r>
              <a:rPr lang="tr-TR" altLang="tr-TR" sz="2200" dirty="0" smtClean="0">
                <a:latin typeface="Tahoma" pitchFamily="34" charset="0"/>
              </a:rPr>
              <a:t> </a:t>
            </a:r>
          </a:p>
          <a:p>
            <a:pPr lvl="0" algn="just" eaLnBrk="1" hangingPunct="1">
              <a:lnSpc>
                <a:spcPct val="110000"/>
              </a:lnSpc>
            </a:pPr>
            <a:r>
              <a:rPr lang="tr-TR" altLang="tr-TR" sz="2200" b="1" u="sng" dirty="0" smtClean="0">
                <a:solidFill>
                  <a:srgbClr val="002060"/>
                </a:solidFill>
                <a:latin typeface="Tahoma" pitchFamily="34" charset="0"/>
              </a:rPr>
              <a:t>atlete yardım </a:t>
            </a:r>
            <a:r>
              <a:rPr lang="tr-TR" altLang="tr-TR" sz="2200" b="1" u="sng" dirty="0" smtClean="0">
                <a:solidFill>
                  <a:srgbClr val="002060"/>
                </a:solidFill>
                <a:latin typeface="Tahoma" pitchFamily="34" charset="0"/>
                <a:cs typeface="Arial" charset="0"/>
              </a:rPr>
              <a:t>olarak değerlendirilmemelidir. </a:t>
            </a:r>
            <a:endParaRPr lang="tr-TR" altLang="tr-TR" sz="2200" b="1" dirty="0">
              <a:solidFill>
                <a:srgbClr val="002060"/>
              </a:solidFill>
              <a:latin typeface="Verdana" pitchFamily="34" charset="0"/>
              <a:cs typeface="Arial" charset="0"/>
            </a:endParaRPr>
          </a:p>
          <a:p>
            <a:pPr eaLnBrk="1" hangingPunct="1"/>
            <a:endParaRPr lang="tr-TR" altLang="tr-TR" sz="2200" dirty="0">
              <a:latin typeface="Tahoma" pitchFamily="34" charset="0"/>
              <a:cs typeface="Tahoma" pitchFamily="34" charset="0"/>
            </a:endParaRPr>
          </a:p>
        </p:txBody>
      </p:sp>
      <p:sp>
        <p:nvSpPr>
          <p:cNvPr id="7" name="6 Dikdörtgen"/>
          <p:cNvSpPr/>
          <p:nvPr/>
        </p:nvSpPr>
        <p:spPr>
          <a:xfrm>
            <a:off x="1569308" y="976184"/>
            <a:ext cx="3398108" cy="707886"/>
          </a:xfrm>
          <a:prstGeom prst="rect">
            <a:avLst/>
          </a:prstGeom>
        </p:spPr>
        <p:txBody>
          <a:bodyPr wrap="square">
            <a:spAutoFit/>
          </a:bodyPr>
          <a:lstStyle/>
          <a:p>
            <a:r>
              <a:rPr lang="tr-TR" altLang="tr-TR" dirty="0" smtClean="0">
                <a:solidFill>
                  <a:srgbClr val="FF0000"/>
                </a:solidFill>
                <a:latin typeface="Verdana" pitchFamily="34" charset="0"/>
                <a:cs typeface="Arial" charset="0"/>
              </a:rPr>
              <a:t>   </a:t>
            </a:r>
          </a:p>
          <a:p>
            <a:r>
              <a:rPr lang="tr-TR" altLang="tr-TR" sz="2200" dirty="0" smtClean="0">
                <a:solidFill>
                  <a:srgbClr val="FF0000"/>
                </a:solidFill>
                <a:latin typeface="Verdana" pitchFamily="34" charset="0"/>
                <a:cs typeface="Arial" charset="0"/>
              </a:rPr>
              <a:t>   Kural : 144.2’ye ek</a:t>
            </a:r>
            <a:endParaRPr lang="tr-TR" sz="2200" dirty="0"/>
          </a:p>
        </p:txBody>
      </p:sp>
    </p:spTree>
    <p:extLst>
      <p:ext uri="{BB962C8B-B14F-4D97-AF65-F5344CB8AC3E}">
        <p14:creationId xmlns:p14="http://schemas.microsoft.com/office/powerpoint/2010/main" xmlns="" val="376504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21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Rectangle 4"/>
          <p:cNvSpPr>
            <a:spLocks noChangeArrowheads="1"/>
          </p:cNvSpPr>
          <p:nvPr/>
        </p:nvSpPr>
        <p:spPr bwMode="auto">
          <a:xfrm>
            <a:off x="3" y="10"/>
            <a:ext cx="8046818" cy="646331"/>
          </a:xfrm>
          <a:prstGeom prst="rect">
            <a:avLst/>
          </a:prstGeom>
          <a:noFill/>
          <a:ln w="9525">
            <a:noFill/>
            <a:miter lim="800000"/>
            <a:headEnd/>
            <a:tailEnd/>
          </a:ln>
        </p:spPr>
        <p:txBody>
          <a:bodyPr wrap="none">
            <a:spAutoFit/>
          </a:bodyPr>
          <a:lstStyle/>
          <a:p>
            <a:r>
              <a:rPr lang="tr-TR" altLang="tr-TR" sz="3600" dirty="0" smtClean="0">
                <a:solidFill>
                  <a:schemeClr val="bg1"/>
                </a:solidFill>
              </a:rPr>
              <a:t>                                               YARDIM </a:t>
            </a:r>
            <a:r>
              <a:rPr lang="tr-TR" altLang="tr-TR" sz="3600" dirty="0">
                <a:solidFill>
                  <a:schemeClr val="bg1"/>
                </a:solidFill>
              </a:rPr>
              <a:t>VERME</a:t>
            </a:r>
          </a:p>
        </p:txBody>
      </p:sp>
      <p:sp>
        <p:nvSpPr>
          <p:cNvPr id="6" name="Rectangle 5"/>
          <p:cNvSpPr/>
          <p:nvPr/>
        </p:nvSpPr>
        <p:spPr>
          <a:xfrm>
            <a:off x="0" y="6656388"/>
            <a:ext cx="12192000" cy="2016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err="1"/>
              <a:t>Türkiye</a:t>
            </a:r>
            <a:r>
              <a:rPr lang="en-US" sz="1100" dirty="0"/>
              <a:t> </a:t>
            </a:r>
            <a:r>
              <a:rPr lang="en-US" sz="1100" dirty="0" err="1"/>
              <a:t>Atletizm</a:t>
            </a:r>
            <a:r>
              <a:rPr lang="en-US" sz="1100" dirty="0"/>
              <a:t> </a:t>
            </a:r>
            <a:r>
              <a:rPr lang="en-US" sz="1100" dirty="0" err="1"/>
              <a:t>Federasyonu</a:t>
            </a:r>
            <a:endParaRPr lang="en-GB" sz="1100" dirty="0"/>
          </a:p>
        </p:txBody>
      </p:sp>
      <p:sp>
        <p:nvSpPr>
          <p:cNvPr id="16389" name="Dikdörtgen 1"/>
          <p:cNvSpPr>
            <a:spLocks noChangeArrowheads="1"/>
          </p:cNvSpPr>
          <p:nvPr/>
        </p:nvSpPr>
        <p:spPr bwMode="auto">
          <a:xfrm>
            <a:off x="1371599" y="723225"/>
            <a:ext cx="10501315" cy="6001643"/>
          </a:xfrm>
          <a:prstGeom prst="rect">
            <a:avLst/>
          </a:prstGeom>
          <a:noFill/>
          <a:ln w="9525">
            <a:noFill/>
            <a:miter lim="800000"/>
            <a:headEnd/>
            <a:tailEnd/>
          </a:ln>
        </p:spPr>
        <p:txBody>
          <a:bodyPr wrap="square">
            <a:spAutoFit/>
          </a:bodyPr>
          <a:lstStyle/>
          <a:p>
            <a:pPr eaLnBrk="1" hangingPunct="1"/>
            <a:r>
              <a:rPr lang="tr-TR" altLang="tr-TR" sz="2300" dirty="0"/>
              <a:t> </a:t>
            </a:r>
            <a:r>
              <a:rPr lang="tr-TR" altLang="tr-TR" sz="2300" dirty="0" smtClean="0"/>
              <a:t>  </a:t>
            </a:r>
            <a:endParaRPr lang="tr-TR" altLang="tr-TR" sz="3200" b="1" dirty="0" smtClean="0">
              <a:latin typeface="Tahoma" pitchFamily="34" charset="0"/>
              <a:cs typeface="Tahoma" pitchFamily="34" charset="0"/>
            </a:endParaRPr>
          </a:p>
          <a:p>
            <a:pPr eaLnBrk="1" hangingPunct="1"/>
            <a:endParaRPr lang="tr-TR" altLang="tr-TR" sz="3200" b="1" dirty="0" smtClean="0">
              <a:latin typeface="Tahoma" pitchFamily="34" charset="0"/>
              <a:cs typeface="Tahoma" pitchFamily="34" charset="0"/>
            </a:endParaRPr>
          </a:p>
          <a:p>
            <a:pPr eaLnBrk="1" hangingPunct="1"/>
            <a:r>
              <a:rPr lang="tr-TR" altLang="tr-TR" sz="2200" dirty="0" smtClean="0">
                <a:latin typeface="Tahoma" pitchFamily="34" charset="0"/>
                <a:cs typeface="Tahoma" pitchFamily="34" charset="0"/>
              </a:rPr>
              <a:t>       Kural gereği alan yarışmalarında antrenörlere sektörlere yakın yerlerde </a:t>
            </a:r>
          </a:p>
          <a:p>
            <a:pPr eaLnBrk="1" hangingPunct="1"/>
            <a:r>
              <a:rPr lang="tr-TR" altLang="tr-TR" sz="2200" dirty="0" smtClean="0">
                <a:latin typeface="Tahoma" pitchFamily="34" charset="0"/>
                <a:cs typeface="Tahoma" pitchFamily="34" charset="0"/>
              </a:rPr>
              <a:t>tahditli alan belirlenmeli ancak sporcuların bu alan içerisinde bulunan </a:t>
            </a:r>
          </a:p>
          <a:p>
            <a:pPr eaLnBrk="1" hangingPunct="1"/>
            <a:r>
              <a:rPr lang="tr-TR" altLang="tr-TR" sz="2200" dirty="0" smtClean="0">
                <a:latin typeface="Tahoma" pitchFamily="34" charset="0"/>
                <a:cs typeface="Tahoma" pitchFamily="34" charset="0"/>
              </a:rPr>
              <a:t>antrenörleri ile görüşmelerine müsaade edilmelidir. </a:t>
            </a:r>
            <a:r>
              <a:rPr lang="tr-TR" altLang="tr-TR" sz="2200" dirty="0" smtClean="0">
                <a:solidFill>
                  <a:prstClr val="black"/>
                </a:solidFill>
                <a:latin typeface="Tahoma" pitchFamily="34" charset="0"/>
                <a:cs typeface="Tahoma" pitchFamily="34" charset="0"/>
              </a:rPr>
              <a:t>Yarışma </a:t>
            </a:r>
            <a:r>
              <a:rPr lang="tr-TR" altLang="tr-TR" sz="2200" dirty="0">
                <a:solidFill>
                  <a:prstClr val="black"/>
                </a:solidFill>
                <a:latin typeface="Tahoma" pitchFamily="34" charset="0"/>
                <a:cs typeface="Tahoma" pitchFamily="34" charset="0"/>
              </a:rPr>
              <a:t>akışını bozmamak kaydıyla </a:t>
            </a:r>
            <a:r>
              <a:rPr lang="tr-TR" altLang="tr-TR" sz="2200" dirty="0">
                <a:latin typeface="Tahoma" pitchFamily="34" charset="0"/>
                <a:cs typeface="Tahoma" pitchFamily="34" charset="0"/>
              </a:rPr>
              <a:t>s</a:t>
            </a:r>
            <a:r>
              <a:rPr lang="tr-TR" altLang="tr-TR" sz="2200" dirty="0" smtClean="0">
                <a:latin typeface="Tahoma" pitchFamily="34" charset="0"/>
                <a:cs typeface="Tahoma" pitchFamily="34" charset="0"/>
              </a:rPr>
              <a:t>porcuların tahditli alan içerisindeki antrenörleri ile görüşmeleri için </a:t>
            </a:r>
          </a:p>
          <a:p>
            <a:pPr eaLnBrk="1" hangingPunct="1"/>
            <a:r>
              <a:rPr lang="tr-TR" altLang="tr-TR" sz="2200" b="1" dirty="0" smtClean="0">
                <a:solidFill>
                  <a:srgbClr val="002060"/>
                </a:solidFill>
                <a:latin typeface="Tahoma" pitchFamily="34" charset="0"/>
                <a:cs typeface="Tahoma" pitchFamily="34" charset="0"/>
              </a:rPr>
              <a:t>Liderden ya da Başhakemden izin almalarına gerek yoktur. </a:t>
            </a:r>
          </a:p>
          <a:p>
            <a:pPr eaLnBrk="1" hangingPunct="1"/>
            <a:r>
              <a:rPr lang="tr-TR" altLang="tr-TR" sz="2200" dirty="0" smtClean="0">
                <a:solidFill>
                  <a:srgbClr val="002060"/>
                </a:solidFill>
                <a:latin typeface="Tahoma" pitchFamily="34" charset="0"/>
                <a:cs typeface="Tahoma" pitchFamily="34" charset="0"/>
              </a:rPr>
              <a:t>  </a:t>
            </a:r>
            <a:endParaRPr lang="tr-TR" altLang="tr-TR" sz="3200" b="1" dirty="0" smtClean="0">
              <a:solidFill>
                <a:srgbClr val="002060"/>
              </a:solidFill>
              <a:latin typeface="Tahoma" pitchFamily="34" charset="0"/>
              <a:cs typeface="Tahoma" pitchFamily="34" charset="0"/>
            </a:endParaRPr>
          </a:p>
          <a:p>
            <a:pPr eaLnBrk="1" hangingPunct="1"/>
            <a:r>
              <a:rPr lang="tr-TR" altLang="tr-TR" sz="3200" b="1" dirty="0" smtClean="0">
                <a:solidFill>
                  <a:srgbClr val="FF0000"/>
                </a:solidFill>
                <a:latin typeface="Tahoma" pitchFamily="34" charset="0"/>
                <a:cs typeface="Tahoma" pitchFamily="34" charset="0"/>
              </a:rPr>
              <a:t>     </a:t>
            </a:r>
            <a:r>
              <a:rPr lang="tr-TR" altLang="tr-TR" sz="2200" dirty="0" smtClean="0">
                <a:latin typeface="Tahoma" pitchFamily="34" charset="0"/>
                <a:cs typeface="Tahoma" pitchFamily="34" charset="0"/>
              </a:rPr>
              <a:t>Ancak sporcuların aynı anda başlayacak diğer bir yarışmaya, ya da başka bir amaçla (sağlık veya tuvalet ihtiyacı) sektörden ayrılmaları gerektiğinde yarışmanın </a:t>
            </a:r>
            <a:r>
              <a:rPr lang="tr-TR" altLang="tr-TR" sz="2200" b="1" dirty="0" smtClean="0">
                <a:solidFill>
                  <a:srgbClr val="002060"/>
                </a:solidFill>
                <a:latin typeface="Tahoma" pitchFamily="34" charset="0"/>
                <a:cs typeface="Tahoma" pitchFamily="34" charset="0"/>
              </a:rPr>
              <a:t>liderinden mutlaka izin almalıdır</a:t>
            </a:r>
            <a:r>
              <a:rPr lang="tr-TR" altLang="tr-TR" sz="2200" dirty="0" smtClean="0">
                <a:solidFill>
                  <a:srgbClr val="002060"/>
                </a:solidFill>
                <a:latin typeface="Tahoma" pitchFamily="34" charset="0"/>
                <a:cs typeface="Tahoma" pitchFamily="34" charset="0"/>
              </a:rPr>
              <a:t>. </a:t>
            </a:r>
            <a:r>
              <a:rPr lang="tr-TR" altLang="tr-TR" sz="2200" dirty="0" smtClean="0">
                <a:latin typeface="Tahoma" pitchFamily="34" charset="0"/>
                <a:cs typeface="Tahoma" pitchFamily="34" charset="0"/>
              </a:rPr>
              <a:t>Bu durumda izin almadan giden sporcu/sporcuların yarışmanın Başhakemi tarafından </a:t>
            </a:r>
            <a:r>
              <a:rPr lang="tr-TR" altLang="tr-TR" sz="2200" b="1" dirty="0" smtClean="0">
                <a:solidFill>
                  <a:srgbClr val="FFC000"/>
                </a:solidFill>
                <a:latin typeface="Tahoma" pitchFamily="34" charset="0"/>
                <a:cs typeface="Tahoma" pitchFamily="34" charset="0"/>
              </a:rPr>
              <a:t>SARI </a:t>
            </a:r>
            <a:r>
              <a:rPr lang="tr-TR" altLang="tr-TR" sz="2200" dirty="0" smtClean="0">
                <a:latin typeface="Tahoma" pitchFamily="34" charset="0"/>
                <a:cs typeface="Tahoma" pitchFamily="34" charset="0"/>
              </a:rPr>
              <a:t> kartla cezalandırılması gerekmektedir.</a:t>
            </a:r>
          </a:p>
          <a:p>
            <a:pPr eaLnBrk="1" hangingPunct="1"/>
            <a:r>
              <a:rPr lang="tr-TR" altLang="tr-TR" sz="2200" dirty="0">
                <a:latin typeface="Tahoma" pitchFamily="34" charset="0"/>
                <a:cs typeface="Tahoma" pitchFamily="34" charset="0"/>
              </a:rPr>
              <a:t> </a:t>
            </a:r>
            <a:r>
              <a:rPr lang="tr-TR" altLang="tr-TR" sz="2200" dirty="0" smtClean="0">
                <a:latin typeface="Tahoma" pitchFamily="34" charset="0"/>
                <a:cs typeface="Tahoma" pitchFamily="34" charset="0"/>
              </a:rPr>
              <a:t> </a:t>
            </a:r>
            <a:r>
              <a:rPr lang="tr-TR" altLang="tr-TR" sz="3200" b="1" dirty="0" smtClean="0">
                <a:latin typeface="Tahoma" pitchFamily="34" charset="0"/>
                <a:cs typeface="Tahoma" pitchFamily="34" charset="0"/>
              </a:rPr>
              <a:t> </a:t>
            </a:r>
            <a:endParaRPr lang="tr-TR" sz="2400" b="1" dirty="0" smtClean="0">
              <a:solidFill>
                <a:srgbClr val="00B050"/>
              </a:solidFill>
            </a:endParaRPr>
          </a:p>
          <a:p>
            <a:pPr lvl="0"/>
            <a:endParaRPr lang="tr-TR" sz="2300" b="1" dirty="0">
              <a:solidFill>
                <a:srgbClr val="FF0000"/>
              </a:solidFill>
              <a:latin typeface="Tahoma" pitchFamily="34" charset="0"/>
              <a:cs typeface="Tahoma" pitchFamily="34" charset="0"/>
            </a:endParaRPr>
          </a:p>
          <a:p>
            <a:pPr eaLnBrk="1" hangingPunct="1"/>
            <a:endParaRPr lang="tr-TR" altLang="tr-TR" sz="2200" dirty="0">
              <a:latin typeface="Tahoma" pitchFamily="34" charset="0"/>
              <a:cs typeface="Tahoma" pitchFamily="34" charset="0"/>
            </a:endParaRPr>
          </a:p>
        </p:txBody>
      </p:sp>
      <p:sp>
        <p:nvSpPr>
          <p:cNvPr id="7" name="6 Dikdörtgen"/>
          <p:cNvSpPr/>
          <p:nvPr/>
        </p:nvSpPr>
        <p:spPr>
          <a:xfrm>
            <a:off x="1989438" y="988541"/>
            <a:ext cx="2557848" cy="430887"/>
          </a:xfrm>
          <a:prstGeom prst="rect">
            <a:avLst/>
          </a:prstGeom>
        </p:spPr>
        <p:txBody>
          <a:bodyPr wrap="square">
            <a:spAutoFit/>
          </a:bodyPr>
          <a:lstStyle/>
          <a:p>
            <a:r>
              <a:rPr lang="tr-TR" altLang="tr-TR" sz="2200" dirty="0" smtClean="0">
                <a:solidFill>
                  <a:srgbClr val="FF0000"/>
                </a:solidFill>
                <a:latin typeface="Tahoma" pitchFamily="34" charset="0"/>
                <a:cs typeface="Tahoma" pitchFamily="34" charset="0"/>
              </a:rPr>
              <a:t>Kural 144-2 (d) </a:t>
            </a:r>
            <a:endParaRPr lang="tr-TR" sz="2200" dirty="0"/>
          </a:p>
        </p:txBody>
      </p:sp>
    </p:spTree>
    <p:extLst>
      <p:ext uri="{BB962C8B-B14F-4D97-AF65-F5344CB8AC3E}">
        <p14:creationId xmlns:p14="http://schemas.microsoft.com/office/powerpoint/2010/main" xmlns="" val="19378866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zinti">
  <a:themeElements>
    <a:clrScheme name="Gezinti">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7873</TotalTime>
  <Words>6637</Words>
  <Application>Microsoft Office PowerPoint</Application>
  <PresentationFormat>Özel</PresentationFormat>
  <Paragraphs>1014</Paragraphs>
  <Slides>79</Slides>
  <Notes>74</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79</vt:i4>
      </vt:variant>
    </vt:vector>
  </HeadingPairs>
  <TitlesOfParts>
    <vt:vector size="81" baseType="lpstr">
      <vt:lpstr>Gezinti</vt:lpstr>
      <vt:lpstr>Çalışma Sayfası</vt:lpstr>
      <vt:lpstr>Slayt 1</vt:lpstr>
      <vt:lpstr>    2016-2017 Faalİyet Sezonunda Tüm Hakem ArkadaşlarIma BaşarIlar Dİlerİm.</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Jeam WHYNOT</dc:creator>
  <cp:lastModifiedBy>Turkiye Atletizm Federasyonu</cp:lastModifiedBy>
  <cp:revision>623</cp:revision>
  <dcterms:created xsi:type="dcterms:W3CDTF">2014-05-05T16:00:03Z</dcterms:created>
  <dcterms:modified xsi:type="dcterms:W3CDTF">2016-10-14T12:56:36Z</dcterms:modified>
</cp:coreProperties>
</file>