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  <p:sldMasterId id="2147483660" r:id="rId3"/>
    <p:sldMasterId id="2147483685" r:id="rId4"/>
  </p:sldMasterIdLst>
  <p:notesMasterIdLst>
    <p:notesMasterId r:id="rId128"/>
  </p:notesMasterIdLst>
  <p:handoutMasterIdLst>
    <p:handoutMasterId r:id="rId129"/>
  </p:handoutMasterIdLst>
  <p:sldIdLst>
    <p:sldId id="1573" r:id="rId5"/>
    <p:sldId id="586" r:id="rId6"/>
    <p:sldId id="569" r:id="rId7"/>
    <p:sldId id="570" r:id="rId8"/>
    <p:sldId id="584" r:id="rId9"/>
    <p:sldId id="620" r:id="rId10"/>
    <p:sldId id="622" r:id="rId11"/>
    <p:sldId id="1032" r:id="rId12"/>
    <p:sldId id="1031" r:id="rId13"/>
    <p:sldId id="1509" r:id="rId14"/>
    <p:sldId id="621" r:id="rId15"/>
    <p:sldId id="295" r:id="rId16"/>
    <p:sldId id="296" r:id="rId17"/>
    <p:sldId id="297" r:id="rId18"/>
    <p:sldId id="629" r:id="rId19"/>
    <p:sldId id="691" r:id="rId20"/>
    <p:sldId id="692" r:id="rId21"/>
    <p:sldId id="317" r:id="rId22"/>
    <p:sldId id="318" r:id="rId23"/>
    <p:sldId id="611" r:id="rId24"/>
    <p:sldId id="1060" r:id="rId25"/>
    <p:sldId id="1547" r:id="rId26"/>
    <p:sldId id="1063" r:id="rId27"/>
    <p:sldId id="1548" r:id="rId28"/>
    <p:sldId id="1552" r:id="rId29"/>
    <p:sldId id="1551" r:id="rId30"/>
    <p:sldId id="322" r:id="rId31"/>
    <p:sldId id="703" r:id="rId32"/>
    <p:sldId id="1519" r:id="rId33"/>
    <p:sldId id="1510" r:id="rId34"/>
    <p:sldId id="613" r:id="rId35"/>
    <p:sldId id="332" r:id="rId36"/>
    <p:sldId id="602" r:id="rId37"/>
    <p:sldId id="1016" r:id="rId38"/>
    <p:sldId id="331" r:id="rId39"/>
    <p:sldId id="333" r:id="rId40"/>
    <p:sldId id="697" r:id="rId41"/>
    <p:sldId id="609" r:id="rId42"/>
    <p:sldId id="1053" r:id="rId43"/>
    <p:sldId id="338" r:id="rId44"/>
    <p:sldId id="647" r:id="rId45"/>
    <p:sldId id="646" r:id="rId46"/>
    <p:sldId id="341" r:id="rId47"/>
    <p:sldId id="1570" r:id="rId48"/>
    <p:sldId id="723" r:id="rId49"/>
    <p:sldId id="351" r:id="rId50"/>
    <p:sldId id="715" r:id="rId51"/>
    <p:sldId id="725" r:id="rId52"/>
    <p:sldId id="353" r:id="rId53"/>
    <p:sldId id="354" r:id="rId54"/>
    <p:sldId id="633" r:id="rId55"/>
    <p:sldId id="356" r:id="rId56"/>
    <p:sldId id="357" r:id="rId57"/>
    <p:sldId id="360" r:id="rId58"/>
    <p:sldId id="635" r:id="rId59"/>
    <p:sldId id="362" r:id="rId60"/>
    <p:sldId id="365" r:id="rId61"/>
    <p:sldId id="887" r:id="rId62"/>
    <p:sldId id="366" r:id="rId63"/>
    <p:sldId id="729" r:id="rId64"/>
    <p:sldId id="728" r:id="rId65"/>
    <p:sldId id="367" r:id="rId66"/>
    <p:sldId id="368" r:id="rId67"/>
    <p:sldId id="369" r:id="rId68"/>
    <p:sldId id="1523" r:id="rId69"/>
    <p:sldId id="370" r:id="rId70"/>
    <p:sldId id="371" r:id="rId71"/>
    <p:sldId id="636" r:id="rId72"/>
    <p:sldId id="372" r:id="rId73"/>
    <p:sldId id="373" r:id="rId74"/>
    <p:sldId id="374" r:id="rId75"/>
    <p:sldId id="637" r:id="rId76"/>
    <p:sldId id="375" r:id="rId77"/>
    <p:sldId id="884" r:id="rId78"/>
    <p:sldId id="645" r:id="rId79"/>
    <p:sldId id="648" r:id="rId80"/>
    <p:sldId id="649" r:id="rId81"/>
    <p:sldId id="651" r:id="rId82"/>
    <p:sldId id="652" r:id="rId83"/>
    <p:sldId id="379" r:id="rId84"/>
    <p:sldId id="653" r:id="rId85"/>
    <p:sldId id="382" r:id="rId86"/>
    <p:sldId id="656" r:id="rId87"/>
    <p:sldId id="389" r:id="rId88"/>
    <p:sldId id="1511" r:id="rId89"/>
    <p:sldId id="657" r:id="rId90"/>
    <p:sldId id="395" r:id="rId91"/>
    <p:sldId id="1559" r:id="rId92"/>
    <p:sldId id="1560" r:id="rId93"/>
    <p:sldId id="1023" r:id="rId94"/>
    <p:sldId id="398" r:id="rId95"/>
    <p:sldId id="660" r:id="rId96"/>
    <p:sldId id="399" r:id="rId97"/>
    <p:sldId id="406" r:id="rId98"/>
    <p:sldId id="1526" r:id="rId99"/>
    <p:sldId id="400" r:id="rId100"/>
    <p:sldId id="704" r:id="rId101"/>
    <p:sldId id="662" r:id="rId102"/>
    <p:sldId id="409" r:id="rId103"/>
    <p:sldId id="410" r:id="rId104"/>
    <p:sldId id="411" r:id="rId105"/>
    <p:sldId id="412" r:id="rId106"/>
    <p:sldId id="663" r:id="rId107"/>
    <p:sldId id="413" r:id="rId108"/>
    <p:sldId id="664" r:id="rId109"/>
    <p:sldId id="665" r:id="rId110"/>
    <p:sldId id="666" r:id="rId111"/>
    <p:sldId id="667" r:id="rId112"/>
    <p:sldId id="414" r:id="rId113"/>
    <p:sldId id="668" r:id="rId114"/>
    <p:sldId id="417" r:id="rId115"/>
    <p:sldId id="418" r:id="rId116"/>
    <p:sldId id="419" r:id="rId117"/>
    <p:sldId id="676" r:id="rId118"/>
    <p:sldId id="675" r:id="rId119"/>
    <p:sldId id="673" r:id="rId120"/>
    <p:sldId id="677" r:id="rId121"/>
    <p:sldId id="688" r:id="rId122"/>
    <p:sldId id="437" r:id="rId123"/>
    <p:sldId id="438" r:id="rId124"/>
    <p:sldId id="746" r:id="rId125"/>
    <p:sldId id="548" r:id="rId126"/>
    <p:sldId id="577" r:id="rId127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6B92ED63-1A07-4CD3-B0CC-357EBDF99E3A}">
          <p14:sldIdLst/>
        </p14:section>
        <p14:section name="Başlıksız Bölüm" id="{8A9BFD8F-7593-4C8D-ACAD-84AC5A491BB8}">
          <p14:sldIdLst>
            <p14:sldId id="1573"/>
            <p14:sldId id="586"/>
            <p14:sldId id="569"/>
            <p14:sldId id="570"/>
            <p14:sldId id="584"/>
            <p14:sldId id="620"/>
            <p14:sldId id="622"/>
            <p14:sldId id="1032"/>
            <p14:sldId id="1031"/>
            <p14:sldId id="1509"/>
            <p14:sldId id="621"/>
            <p14:sldId id="295"/>
            <p14:sldId id="296"/>
            <p14:sldId id="297"/>
            <p14:sldId id="629"/>
            <p14:sldId id="691"/>
            <p14:sldId id="692"/>
            <p14:sldId id="317"/>
            <p14:sldId id="318"/>
            <p14:sldId id="611"/>
            <p14:sldId id="1060"/>
            <p14:sldId id="1547"/>
            <p14:sldId id="1063"/>
            <p14:sldId id="1548"/>
            <p14:sldId id="1552"/>
            <p14:sldId id="1551"/>
            <p14:sldId id="322"/>
            <p14:sldId id="703"/>
            <p14:sldId id="1519"/>
            <p14:sldId id="1510"/>
            <p14:sldId id="613"/>
            <p14:sldId id="332"/>
            <p14:sldId id="602"/>
            <p14:sldId id="1016"/>
            <p14:sldId id="331"/>
            <p14:sldId id="333"/>
            <p14:sldId id="697"/>
            <p14:sldId id="609"/>
            <p14:sldId id="1053"/>
            <p14:sldId id="338"/>
            <p14:sldId id="647"/>
            <p14:sldId id="646"/>
            <p14:sldId id="341"/>
            <p14:sldId id="1570"/>
            <p14:sldId id="723"/>
            <p14:sldId id="351"/>
            <p14:sldId id="715"/>
            <p14:sldId id="725"/>
            <p14:sldId id="353"/>
            <p14:sldId id="354"/>
            <p14:sldId id="633"/>
            <p14:sldId id="356"/>
            <p14:sldId id="357"/>
            <p14:sldId id="360"/>
            <p14:sldId id="635"/>
            <p14:sldId id="362"/>
            <p14:sldId id="365"/>
            <p14:sldId id="887"/>
            <p14:sldId id="366"/>
            <p14:sldId id="729"/>
            <p14:sldId id="728"/>
            <p14:sldId id="367"/>
            <p14:sldId id="368"/>
            <p14:sldId id="369"/>
            <p14:sldId id="1523"/>
            <p14:sldId id="370"/>
            <p14:sldId id="371"/>
            <p14:sldId id="636"/>
            <p14:sldId id="372"/>
            <p14:sldId id="373"/>
            <p14:sldId id="374"/>
            <p14:sldId id="637"/>
            <p14:sldId id="375"/>
            <p14:sldId id="884"/>
            <p14:sldId id="645"/>
            <p14:sldId id="648"/>
            <p14:sldId id="649"/>
            <p14:sldId id="651"/>
            <p14:sldId id="652"/>
            <p14:sldId id="379"/>
            <p14:sldId id="653"/>
            <p14:sldId id="382"/>
            <p14:sldId id="656"/>
            <p14:sldId id="389"/>
            <p14:sldId id="1511"/>
            <p14:sldId id="657"/>
            <p14:sldId id="395"/>
            <p14:sldId id="1559"/>
            <p14:sldId id="1560"/>
            <p14:sldId id="1023"/>
            <p14:sldId id="398"/>
            <p14:sldId id="660"/>
            <p14:sldId id="399"/>
            <p14:sldId id="406"/>
            <p14:sldId id="1526"/>
            <p14:sldId id="400"/>
            <p14:sldId id="704"/>
            <p14:sldId id="662"/>
            <p14:sldId id="409"/>
            <p14:sldId id="410"/>
            <p14:sldId id="411"/>
            <p14:sldId id="412"/>
            <p14:sldId id="663"/>
            <p14:sldId id="413"/>
            <p14:sldId id="664"/>
            <p14:sldId id="665"/>
            <p14:sldId id="666"/>
            <p14:sldId id="667"/>
            <p14:sldId id="414"/>
            <p14:sldId id="668"/>
            <p14:sldId id="417"/>
            <p14:sldId id="418"/>
            <p14:sldId id="419"/>
            <p14:sldId id="676"/>
            <p14:sldId id="675"/>
            <p14:sldId id="673"/>
            <p14:sldId id="677"/>
            <p14:sldId id="688"/>
            <p14:sldId id="437"/>
            <p14:sldId id="438"/>
            <p14:sldId id="746"/>
            <p14:sldId id="548"/>
            <p14:sldId id="57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 g" initials="gg" lastIdx="5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249" autoAdjust="0"/>
  </p:normalViewPr>
  <p:slideViewPr>
    <p:cSldViewPr>
      <p:cViewPr>
        <p:scale>
          <a:sx n="81" d="100"/>
          <a:sy n="81" d="100"/>
        </p:scale>
        <p:origin x="-1080" y="-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theme" Target="theme/theme1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26" Type="http://schemas.openxmlformats.org/officeDocument/2006/relationships/slide" Target="slides/slide122.xml"/><Relationship Id="rId13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slide" Target="slides/slide120.xml"/><Relationship Id="rId129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5C720A-62F3-490A-93F4-29AA5E6053D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tr-TR" dirty="0"/>
              <a:t>Edirne</a:t>
            </a:r>
            <a:endParaRPr lang="en-US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961CE5-45E7-48EB-8198-C23D13C79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092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tr-TR" altLang="en-US">
                <a:sym typeface="+mn-ea"/>
              </a:rPr>
              <a:t>2014 Avrupa Şampiyonası Fransız Mahiedine Mekhissi- önce sarı kart, jüriye yapılan itiraz sonucu kırmızı kart,DQ</a:t>
            </a:r>
            <a:endParaRPr lang="tr-TR" altLang="en-US"/>
          </a:p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tr-TR" altLang="en-US"/>
              <a:t>Yaş gruplarında da uygulanır.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tr-TR" altLang="en-US"/>
              <a:t>Yatay Atlamalar diye de adlandırılır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tr-TR" altLang="en-US"/>
              <a:t>Yaş gruplarında farklı sayıda hak verilebilir.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tr-TR" altLang="en-US"/>
              <a:t>Farklı yaş gruplarında daha az hak verilebilir.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 hasCustomPrompt="1"/>
          </p:nvPr>
        </p:nvSpPr>
        <p:spPr>
          <a:xfrm>
            <a:off x="1371600" y="5085184"/>
            <a:ext cx="6400800" cy="55361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dirty="0"/>
              <a:t>Edirne,  02 Aralık 2019</a:t>
            </a:r>
            <a:endParaRPr lang="en-US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8EB94-1E49-410A-B3B2-A6FB265180F4}" type="datetime1">
              <a:rPr lang="en-US" smtClean="0"/>
              <a:t>10/13/2022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Edirne, 02-05 Aralık 2019</a:t>
            </a:r>
          </a:p>
          <a:p>
            <a:r>
              <a:rPr lang="tr-TR" dirty="0"/>
              <a:t>		</a:t>
            </a:r>
            <a:endParaRPr lang="en-US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C708F-1884-462C-8211-317C70E51C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9E710-00C5-402E-A97D-08DF828D88F2}" type="datetime1">
              <a:rPr lang="en-US" smtClean="0"/>
              <a:t>10/13/2022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Edirne, 02-05 Aralık 2019   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C708F-1884-462C-8211-317C70E51C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BC75D-72CE-427B-8623-E4635F5B1BAE}" type="datetime1">
              <a:rPr lang="en-US" smtClean="0"/>
              <a:t>10/13/2022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Edirne, 02-05 Aralık 2019   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C708F-1884-462C-8211-317C70E51C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FF8FC-6255-4084-9739-A63F9AE0B53B}" type="datetime1">
              <a:rPr lang="en-US" smtClean="0"/>
              <a:t>10/13/2022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Edirne, 02-05 Aralık 2019   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C708F-1884-462C-8211-317C70E51C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A3DCD2DA-0E42-48AC-9F7F-7C03BA35AF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xmlns="" id="{6B7D274C-D412-411B-B564-93A100098D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8DE7434E-944A-4D3D-8D1B-4DCDDA0AF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0C4A0-898C-458B-83F3-276EC51B0414}" type="datetime1">
              <a:rPr lang="en-US" smtClean="0"/>
              <a:t>10/13/2022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B563861A-A26C-4C8D-95D8-5484E9E83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Edirne, 02-05 Aralık 2019   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32B56A84-9919-4E5E-A0F5-8B7E531C3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91AC6-4AD9-4F4B-9DC1-A7D748C66A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8215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F0AA7751-C880-44F1-8D7E-E5085B5E1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3F7BDEB8-8181-4598-AE1C-88C723AF4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2131F4B0-0B89-49A0-A33A-02B333735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CEA70-6395-4D06-AA36-268D82B474CE}" type="datetime1">
              <a:rPr lang="en-US" smtClean="0"/>
              <a:t>10/13/2022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BBDA7F45-D463-446B-9B22-51C7838A1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Edirne, 02-05 Aralık 2019   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96D623BE-5A1F-4B80-89B7-0F6900881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91AC6-4AD9-4F4B-9DC1-A7D748C66A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2385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20055A3F-28D5-4D40-864B-AD86EE8D4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B28C7898-70D1-4990-BCC8-A7B0416F1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22E2094E-62CE-4176-BF8D-F89647C88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C5C1B-82CF-4ACC-8022-F6F86D117602}" type="datetime1">
              <a:rPr lang="en-US" smtClean="0"/>
              <a:t>10/13/2022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BC7AA53B-2E96-4443-953F-078254BE7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Edirne, 02-05 Aralık 2019   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51300EA9-2CB4-4B6C-AF9B-8D0050326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91AC6-4AD9-4F4B-9DC1-A7D748C66A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4606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013DC4E5-7310-4346-93CB-F7EAF564E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EE6BBCC1-D39E-460F-A799-5CCF7F322D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445A2BF6-0559-46AD-9B63-1DFD7D267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773C8625-2005-4557-B045-95330DAFB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C8352-66E0-43DB-BE3D-1B07EBAB8E45}" type="datetime1">
              <a:rPr lang="en-US" smtClean="0"/>
              <a:t>10/13/2022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03C0E7F3-176F-4BD2-BD3D-C656C287D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Edirne, 02-05 Aralık 2019   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C03B3414-AECB-4311-B3CE-487E7897E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91AC6-4AD9-4F4B-9DC1-A7D748C66A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1246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77131DF7-FF02-4355-B71E-6E70A6A00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0226EF9A-6EB0-4931-B818-0087974C11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665F24B8-739C-418B-AD85-760335FC6E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xmlns="" id="{32ECE670-445B-42E0-9767-E26545134D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xmlns="" id="{3EF39EFD-162B-49B2-8478-21B68788AD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xmlns="" id="{433D934B-136A-4A0A-A36E-E2F2F18D0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564A-7D7E-4FA8-8DB0-ADEDCEDF78A9}" type="datetime1">
              <a:rPr lang="en-US" smtClean="0"/>
              <a:t>10/13/2022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xmlns="" id="{9762133B-DA5B-4B66-89CA-90A69146F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Edirne, 02-05 Aralık 2019   </a:t>
            </a:r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xmlns="" id="{EDBE1184-F929-4D87-B0AB-A1CA577C0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91AC6-4AD9-4F4B-9DC1-A7D748C66A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2555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A87F0D57-4A53-416C-93BB-C51560473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AC68B7A0-E2F1-4B34-9E04-C44296CBF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1F6D-666E-43B1-BD52-3D3EDA821E9A}" type="datetime1">
              <a:rPr lang="en-US" smtClean="0"/>
              <a:t>10/13/2022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xmlns="" id="{5DDF8EFA-225B-4E63-A064-69D9C534B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Edirne, 02-05 Aralık 2019   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xmlns="" id="{F7DD4A16-44EE-4786-A4FF-855A9F887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91AC6-4AD9-4F4B-9DC1-A7D748C66A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3502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2E10B84A-19C4-447E-B3EE-F91BF591B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E9790-ECAA-41F3-BF64-281AD7AF0791}" type="datetime1">
              <a:rPr lang="en-US" smtClean="0"/>
              <a:t>10/13/2022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xmlns="" id="{5EC1C94A-5A61-4C16-A877-28E5E43C3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Edirne, 02-05 Aralık 2019   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xmlns="" id="{51416282-E296-4D47-BFCC-A5D028FDD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91AC6-4AD9-4F4B-9DC1-A7D748C66A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3899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4CC86B88-D823-422B-8244-2A327C207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D3D31D53-160A-4389-8D3E-4F0C8B456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478D4-690C-4CA7-9378-2C214DD1DF99}" type="datetime1">
              <a:rPr lang="en-US" smtClean="0"/>
              <a:t>10/13/2022</a:t>
            </a:fld>
            <a:endParaRPr lang="en-US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xmlns="" id="{B9483F0F-C465-4888-8A02-F7A6490A1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Edirne, 02-05 Aralık 2019   </a:t>
            </a:r>
            <a:endParaRPr lang="en-US" dirty="0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xmlns="" id="{3A84BAB6-6FAF-4E5E-A995-35CA814C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C708F-1884-462C-8211-317C70E51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48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602E035F-6505-4957-9C92-8399D8A8D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693CD5A2-D2CE-4875-A0FB-9AD0EA01A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C390497A-C731-4216-A974-B700BF58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1B2024C8-2A07-49D4-AC04-8899FA895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8EF8D-4797-440E-B70A-270735320088}" type="datetime1">
              <a:rPr lang="en-US" smtClean="0"/>
              <a:t>10/13/2022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67F81EF7-35BE-42D3-8DCA-4A8BB789C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Edirne, 02-05 Aralık 2019   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66BEB399-54AB-4AB0-AC22-58AABDB3C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91AC6-4AD9-4F4B-9DC1-A7D748C66A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77642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2F321E03-7042-417F-B470-7E827B80C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xmlns="" id="{B3A19CF0-03D0-4C00-8A2A-79E6ABE5B0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FB7E19AB-B5BE-47AE-B230-3BD1ACCF9E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F82833C0-A4AB-49E3-8F9A-0F529C88F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32374-238E-449D-BFE9-3550F77FC5DF}" type="datetime1">
              <a:rPr lang="en-US" smtClean="0"/>
              <a:t>10/13/2022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F8C07AD1-6A9B-43E9-8CCA-3CEE0FC64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Edirne, 02-05 Aralık 2019   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00839C2B-2DE0-4C1E-A203-D4527793F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91AC6-4AD9-4F4B-9DC1-A7D748C66A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4843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9F7189AB-BB20-49FC-AD63-F5012C549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0868E5B9-5387-41EB-9B92-0F2CC25C29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07DE1BB9-5819-4C47-BFC8-674E81762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2532F-FB0E-4057-9952-51ACB450F8A0}" type="datetime1">
              <a:rPr lang="en-US" smtClean="0"/>
              <a:t>10/13/2022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CD80C4EA-41AF-4753-84F9-79E489918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Edirne, 02-05 Aralık 2019   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29083991-9EF3-4612-978C-9AA36FD0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91AC6-4AD9-4F4B-9DC1-A7D748C66A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7855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xmlns="" id="{AA8A5E7C-E689-437D-968F-D3CD90E684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37621C63-0B5D-4682-9416-DE32396A4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40916C02-E75B-41B5-AFBD-4AE29CAAE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7A434-FC4D-4C94-B1B4-52CDFD45489C}" type="datetime1">
              <a:rPr lang="en-US" smtClean="0"/>
              <a:t>10/13/2022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A6CE0397-234C-4E8E-9281-E84FAF5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Edirne, 02-05 Aralık 2019   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422D1A06-4966-4288-9177-534361BEF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91AC6-4AD9-4F4B-9DC1-A7D748C66A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81966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D11ABE47-AD24-4A55-A61B-95FCE05D1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xmlns="" id="{6A5AF4E5-91BE-4F5B-BAE4-7E0F967EB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C7DCE7F4-002F-449B-A89C-7251B68FB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0C2E8-275F-4755-997F-DDA8D8B1E378}" type="datetime1">
              <a:rPr lang="en-US" smtClean="0"/>
              <a:t>10/13/2022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DD58C6D5-1B0C-4F07-BAB1-C99B07E82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Edirne, 02-05 Aralık 2019   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3AD3D64B-9A91-42A7-82A0-51467AEB4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82821-B2F7-4320-8E47-B687E9DA07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2070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548FF1C5-E1CF-4345-BF24-CBAD98087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CC17CD94-563B-4C39-B381-A93E1D5CD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159AD5C9-C661-4963-A185-0B926235A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1F2A5-E574-466E-B473-0626F8DC9C58}" type="datetime1">
              <a:rPr lang="en-US" smtClean="0"/>
              <a:t>10/13/2022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7B5B15A8-5235-41D2-9321-B437E958B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Edirne, 02-05 Aralık 2019   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195C2AF9-910F-4BE7-86F1-AE5F62712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82821-B2F7-4320-8E47-B687E9DA07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21449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C9979D11-4C6F-4E86-B690-CB3419862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006852E4-0F78-4049-8B4C-6987AB03A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5C255CE1-6ED2-42E4-BAE7-BE253EDC5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B067-9857-402D-8C6C-BA532E0ACE24}" type="datetime1">
              <a:rPr lang="en-US" smtClean="0"/>
              <a:t>10/13/2022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ADA9B714-9318-4436-9F08-2111588FA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Edirne, 02-05 Aralık 2019   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51121143-38BD-4CC3-9615-B1894AB32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82821-B2F7-4320-8E47-B687E9DA07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0233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64D24782-AE86-49F8-864E-27251F2A0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659FC8AF-776D-4DD6-B066-FA0B53CD3D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7DAA3C9C-B3FE-4C7F-A639-34CEE4ADAB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80C6A967-1D5E-4DC3-86BA-FA3A60E9A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79CBC-DE5B-46D2-AE77-30A90A6F24CF}" type="datetime1">
              <a:rPr lang="en-US" smtClean="0"/>
              <a:t>10/13/2022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B413D6D7-60D6-49B2-B52E-94BA7FFB0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Edirne, 02-05 Aralık 2019   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9CFE65BD-6C5F-4EBA-BA14-48DD74244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82821-B2F7-4320-8E47-B687E9DA07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60094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71C5E9B7-CBC7-48A7-A560-065D7D20F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55585574-ACE4-40E6-9EA3-B51A5DC13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A4893C7A-E307-4314-94E2-2F6B787A4B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xmlns="" id="{00F833F3-503E-4D69-A9DA-3BBA6FF629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xmlns="" id="{0B159999-27AF-4EA8-B327-984BB7D7AF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xmlns="" id="{E7F4781E-00D6-4072-9172-35B04C91D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8A506-9FFE-46A0-A8B1-A33CF43DE109}" type="datetime1">
              <a:rPr lang="en-US" smtClean="0"/>
              <a:t>10/13/2022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xmlns="" id="{3A5BAB89-EEDF-453D-AC6C-2C1B024F1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Edirne, 02-05 Aralık 2019   </a:t>
            </a:r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xmlns="" id="{9A03D99F-3C30-4E3C-9876-FF5BC9D32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82821-B2F7-4320-8E47-B687E9DA07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76599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09967CA6-B0C8-4DC9-B155-2ED83DFBC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3E342FE1-E3C7-4901-9701-EBC788C10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3922B-4962-4065-84CA-7729FB72BB48}" type="datetime1">
              <a:rPr lang="en-US" smtClean="0"/>
              <a:t>10/13/2022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xmlns="" id="{755DA58A-59E6-4F5A-8E3A-B077E927F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Edirne, 02-05 Aralık 2019   </a:t>
            </a:r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xmlns="" id="{39923145-779A-44C2-8D67-5F273E3EF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82821-B2F7-4320-8E47-B687E9DA07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8587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F1B8-45F8-41B1-82CE-9E9646A42161}" type="datetime1">
              <a:rPr lang="en-US" smtClean="0"/>
              <a:t>10/13/2022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Edirne, 02-05 Aralık 2019   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C708F-1884-462C-8211-317C70E51C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099E422D-C045-4EBB-9F03-7D5DD4D12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750C1-7B4B-4CC0-9BC1-6554412920CB}" type="datetime1">
              <a:rPr lang="en-US" smtClean="0"/>
              <a:t>10/13/2022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xmlns="" id="{D74F9DF1-403E-4FDE-9623-E5ED3D6D7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Edirne, 02-05 Aralık 2019   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xmlns="" id="{63D64C65-6CD3-4686-8B57-77289C872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82821-B2F7-4320-8E47-B687E9DA07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98999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ED52ED3D-D565-434F-9D72-11487CD70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B8D65279-78AC-456B-B4CF-C48030E87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D78AF27D-DA34-4A90-8C44-467D812774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F22B9CF0-862F-4D03-A5D3-C427AA2A1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4D301-A4C8-498A-AF71-A0B006FF7B88}" type="datetime1">
              <a:rPr lang="en-US" smtClean="0"/>
              <a:t>10/13/2022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80C6D724-7181-43E0-91A7-D01F5B20F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Edirne, 02-05 Aralık 2019   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75684409-DAAD-4DF2-801E-C75BBE640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82821-B2F7-4320-8E47-B687E9DA07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62603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423C4D1F-833D-4B38-96C8-4917842EA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xmlns="" id="{EFE54B0F-AB1D-4A7E-80B4-352C34D254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67019DBD-378B-4E54-AA50-AFD137839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B3DEFC46-F2C1-4A6F-BBC4-CB5660448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E3BD1-885C-42B5-B289-F6058FCB540B}" type="datetime1">
              <a:rPr lang="en-US" smtClean="0"/>
              <a:t>10/13/2022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008F1975-5E8A-4318-8050-1621A7E2D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Edirne, 02-05 Aralık 2019   </a:t>
            </a:r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4EB9FACE-27A7-4D0A-8154-75379FC06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82821-B2F7-4320-8E47-B687E9DA07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45263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378593B5-138A-4834-B5B8-06C43538A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676E5AC4-6CF5-4515-BFA5-AEC48A128B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0F0A9413-58E7-4190-9564-5658F4468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BC2AF-9222-4F43-A5B1-E1043B02CA6C}" type="datetime1">
              <a:rPr lang="en-US" smtClean="0"/>
              <a:t>10/13/2022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2B19F8F1-81B7-4C6D-873E-F4E16263D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Edirne, 02-05 Aralık 2019   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DCBCC70E-42D4-45FE-9868-39C32B6D5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82821-B2F7-4320-8E47-B687E9DA07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81512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xmlns="" id="{1F650606-F469-4E87-8040-D8EB744F47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A6FA30AA-45E6-462E-8FD3-93EB65A1DC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A0CE0244-97B4-4ED6-86A0-1708177D9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23D61-DF8C-46A5-9594-D370DC4D79B5}" type="datetime1">
              <a:rPr lang="en-US" smtClean="0"/>
              <a:t>10/13/2022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85484743-AE39-4DDD-8FC2-FF546ADED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Edirne, 02-05 Aralık 2019   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45E64C75-18BE-4AB4-82BF-359D7B275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82821-B2F7-4320-8E47-B687E9DA07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65554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228E-6128-48FF-AB74-242C4D10C314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C708F-1884-462C-8211-317C70E51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443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228E-6128-48FF-AB74-242C4D10C314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C708F-1884-462C-8211-317C70E51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0339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228E-6128-48FF-AB74-242C4D10C314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C708F-1884-462C-8211-317C70E51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007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228E-6128-48FF-AB74-242C4D10C314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C708F-1884-462C-8211-317C70E51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236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228E-6128-48FF-AB74-242C4D10C314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C708F-1884-462C-8211-317C70E51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1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B8B92-3449-4601-90D6-CE17C4FFE1CA}" type="datetime1">
              <a:rPr lang="en-US" smtClean="0"/>
              <a:t>10/13/2022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Edirne, 02-05 Aralık 2019   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C708F-1884-462C-8211-317C70E51C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228E-6128-48FF-AB74-242C4D10C314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C708F-1884-462C-8211-317C70E51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3069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228E-6128-48FF-AB74-242C4D10C314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C708F-1884-462C-8211-317C70E51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3511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228E-6128-48FF-AB74-242C4D10C314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C708F-1884-462C-8211-317C70E51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681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228E-6128-48FF-AB74-242C4D10C314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C708F-1884-462C-8211-317C70E51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77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228E-6128-48FF-AB74-242C4D10C314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C708F-1884-462C-8211-317C70E51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718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3228E-6128-48FF-AB74-242C4D10C314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C708F-1884-462C-8211-317C70E51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40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7CE8F-B501-4D2A-AEA6-E48E87650134}" type="datetime1">
              <a:rPr lang="en-US" smtClean="0"/>
              <a:t>10/13/2022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Edirne, 02-05 Aralık 2019   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C708F-1884-462C-8211-317C70E51C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BAA16-6237-4793-8FE7-6421E90CF4BE}" type="datetime1">
              <a:rPr lang="en-US" smtClean="0"/>
              <a:t>10/13/2022</a:t>
            </a:fld>
            <a:endParaRPr lang="en-US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Edirne, 02-05 Aralık 2019   </a:t>
            </a: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C708F-1884-462C-8211-317C70E51C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B2E83-B518-4C47-839C-EAFF6D113699}" type="datetime1">
              <a:rPr lang="en-US" smtClean="0"/>
              <a:t>10/13/2022</a:t>
            </a:fld>
            <a:endParaRPr lang="en-US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Edirne, 02-05 Aralık 2019   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C708F-1884-462C-8211-317C70E51C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5DA23-60A1-486D-86D9-82E8C855B6A5}" type="datetime1">
              <a:rPr lang="en-US" smtClean="0"/>
              <a:t>10/13/2022</a:t>
            </a:fld>
            <a:endParaRPr lang="en-US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Edirne, 02-05 Aralık 2019   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C708F-1884-462C-8211-317C70E51C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03AF4-0D7D-4FD2-9592-C4190C77E61E}" type="datetime1">
              <a:rPr lang="en-US" smtClean="0"/>
              <a:t>10/13/2022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Edirne, 02-05 Aralık 2019   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C708F-1884-462C-8211-317C70E51C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düzenlemek için tıklatın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  <a:endParaRPr lang="en-US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7F5D6-0632-4A9C-82D1-0F0A4A316193}" type="datetime1">
              <a:rPr lang="en-US" smtClean="0"/>
              <a:t>10/13/2022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/>
              <a:t>Edirne, 02-05 Aralık 2019   </a:t>
            </a:r>
            <a:endParaRPr lang="en-US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C708F-1884-462C-8211-317C70E51CE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xmlns="" id="{847F799E-7539-4BC3-AE5E-4D1B96FE9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14BEC2DD-268A-46D4-A04C-A8A2AEC2BA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81510A35-6902-4075-8EB2-AAE5A7B9AA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2C3CC-42BB-4205-A0E6-A55E8403F92F}" type="datetime1">
              <a:rPr lang="en-US" smtClean="0"/>
              <a:t>10/13/2022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7C7DD274-2E5B-4D9D-8B77-3FE0700FBC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/>
              <a:t>Edirne, 02-05 Aralık 2019   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E63D670A-0094-4B37-A513-00695A50B9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91AC6-4AD9-4F4B-9DC1-A7D748C66A0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5138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xmlns="" id="{8F94B576-F527-4B70-B6B8-72FBEC860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B468641D-9B56-46AA-A70F-239A6F3FC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düzenlemek için tıklayın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12A21B2B-697D-40E0-86C2-F2CB911490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681A7-757B-4CE2-B6AE-FBAE303FD7CE}" type="datetime1">
              <a:rPr lang="en-US" smtClean="0"/>
              <a:t>10/13/2022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BF812C0D-7E17-4AAB-8206-4F33ADA63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/>
              <a:t>Edirne, 02-05 Aralık 2019   </a:t>
            </a:r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A612E623-F61D-4CFB-84BA-3839E5CF2C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82821-B2F7-4320-8E47-B687E9DA077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312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3228E-6128-48FF-AB74-242C4D10C314}" type="datetimeFigureOut">
              <a:rPr lang="en-US" smtClean="0"/>
              <a:pPr/>
              <a:t>10/13/2022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C708F-1884-462C-8211-317C70E51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19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2022 - 2023 ATLETİZM HAKEM</a:t>
            </a:r>
            <a:r>
              <a:rPr kumimoji="0" lang="tr-TR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SUNUMU (01 Ekim – 30 Kasım 2022)</a:t>
            </a:r>
            <a:endParaRPr kumimoji="0" lang="tr-T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etin kutusu 10"/>
          <p:cNvSpPr txBox="1"/>
          <p:nvPr/>
        </p:nvSpPr>
        <p:spPr>
          <a:xfrm>
            <a:off x="0" y="6423719"/>
            <a:ext cx="9144000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FF7856E0-7C73-4CFB-98E2-176CE992B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743407"/>
            <a:ext cx="6349412" cy="3598000"/>
          </a:xfrm>
          <a:prstGeom prst="rect">
            <a:avLst/>
          </a:prstGeom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xmlns="" id="{0DD17409-CC82-49D0-ADC6-8EA8D85A8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968" y="4498941"/>
            <a:ext cx="857006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                                    </a:t>
            </a:r>
            <a:r>
              <a:rPr kumimoji="0" lang="tr-TR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Fatih </a:t>
            </a:r>
            <a:r>
              <a:rPr kumimoji="0" lang="tr-TR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Çintimar</a:t>
            </a:r>
            <a:endParaRPr kumimoji="0" lang="tr-TR" sz="2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                           Atletizm Federasyonu Başkanı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xmlns="" id="{37BFA2ED-0F58-4638-A9F8-2948C5361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262" y="5596392"/>
            <a:ext cx="85733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     </a:t>
            </a:r>
            <a:r>
              <a:rPr lang="tr-TR" sz="2000" noProof="0" dirty="0">
                <a:solidFill>
                  <a:srgbClr val="1F497D"/>
                </a:solidFill>
                <a:latin typeface="Calibri"/>
              </a:rPr>
              <a:t>Tüm</a:t>
            </a:r>
            <a:r>
              <a:rPr lang="tr-TR" sz="2000" dirty="0">
                <a:solidFill>
                  <a:srgbClr val="1F497D"/>
                </a:solidFill>
                <a:latin typeface="Calibri"/>
              </a:rPr>
              <a:t> hakemlerimize yeni dönemde başarılar ve kolaylıklar  dilerim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tr-TR" sz="2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209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82456" y="795496"/>
            <a:ext cx="7849984" cy="467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tr-TR" sz="2800" dirty="0">
              <a:solidFill>
                <a:srgbClr val="FF0000"/>
              </a:solidFill>
            </a:endParaRPr>
          </a:p>
          <a:p>
            <a:pPr lvl="2">
              <a:defRPr/>
            </a:pPr>
            <a:r>
              <a:rPr lang="tr-TR" sz="2800" dirty="0">
                <a:solidFill>
                  <a:srgbClr val="FF0000"/>
                </a:solidFill>
              </a:rPr>
              <a:t>                            </a:t>
            </a:r>
          </a:p>
          <a:p>
            <a:pPr lvl="2">
              <a:defRPr/>
            </a:pPr>
            <a:endParaRPr lang="tr-TR" sz="2800" dirty="0">
              <a:solidFill>
                <a:srgbClr val="FF0000"/>
              </a:solidFill>
            </a:endParaRPr>
          </a:p>
          <a:p>
            <a:pPr lvl="2">
              <a:defRPr/>
            </a:pPr>
            <a:endParaRPr lang="tr-TR" sz="2800" dirty="0">
              <a:solidFill>
                <a:srgbClr val="FF0000"/>
              </a:solidFill>
            </a:endParaRPr>
          </a:p>
          <a:p>
            <a:pPr lvl="2">
              <a:defRPr/>
            </a:pPr>
            <a:endParaRPr lang="tr-TR" sz="2800" dirty="0">
              <a:solidFill>
                <a:srgbClr val="FF0000"/>
              </a:solidFill>
            </a:endParaRPr>
          </a:p>
          <a:p>
            <a:pPr lvl="2">
              <a:defRPr/>
            </a:pPr>
            <a:endParaRPr lang="tr-TR" sz="2800" dirty="0">
              <a:solidFill>
                <a:srgbClr val="FF0000"/>
              </a:solidFill>
            </a:endParaRPr>
          </a:p>
          <a:p>
            <a:pPr lvl="2">
              <a:defRPr/>
            </a:pPr>
            <a:endParaRPr lang="tr-TR" sz="2800" dirty="0">
              <a:solidFill>
                <a:srgbClr val="FF0000"/>
              </a:solidFill>
            </a:endParaRPr>
          </a:p>
          <a:p>
            <a:pPr lvl="2">
              <a:defRPr/>
            </a:pPr>
            <a:endParaRPr lang="tr-TR" sz="2800" dirty="0">
              <a:solidFill>
                <a:srgbClr val="FF0000"/>
              </a:solidFill>
            </a:endParaRPr>
          </a:p>
          <a:p>
            <a:pPr lvl="2">
              <a:defRPr/>
            </a:pPr>
            <a:endParaRPr lang="tr-TR" sz="2600" dirty="0"/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endParaRPr lang="tr-TR" sz="800" dirty="0"/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tr-TR" sz="2600" dirty="0"/>
          </a:p>
        </p:txBody>
      </p:sp>
      <p:pic>
        <p:nvPicPr>
          <p:cNvPr id="2" name="Picture 1" descr="Mahiedine2_3007027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0525" y="963930"/>
            <a:ext cx="5894070" cy="4599305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35511C60-C1F2-4D00-9E32-4D6A2828955C}"/>
              </a:ext>
            </a:extLst>
          </p:cNvPr>
          <p:cNvSpPr txBox="1"/>
          <p:nvPr/>
        </p:nvSpPr>
        <p:spPr>
          <a:xfrm>
            <a:off x="0" y="6412967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09803" y="836712"/>
            <a:ext cx="8675688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tr-TR" sz="3000" b="1" dirty="0">
                <a:solidFill>
                  <a:schemeClr val="tx2"/>
                </a:solidFill>
              </a:rPr>
              <a:t>         </a:t>
            </a:r>
            <a:r>
              <a:rPr lang="tr-TR" sz="2600" b="1" u="sng" dirty="0">
                <a:latin typeface="+mj-lt"/>
              </a:rPr>
              <a:t>1</a:t>
            </a:r>
            <a:r>
              <a:rPr lang="tr-TR" sz="2600" b="1" dirty="0">
                <a:latin typeface="+mj-lt"/>
              </a:rPr>
              <a:t>               </a:t>
            </a:r>
            <a:r>
              <a:rPr lang="tr-TR" sz="2600" b="1" u="sng" dirty="0">
                <a:latin typeface="+mj-lt"/>
              </a:rPr>
              <a:t>2</a:t>
            </a:r>
            <a:r>
              <a:rPr lang="tr-TR" sz="2600" b="1" dirty="0">
                <a:latin typeface="+mj-lt"/>
              </a:rPr>
              <a:t>               </a:t>
            </a:r>
            <a:r>
              <a:rPr lang="tr-TR" sz="2600" b="1" u="sng" dirty="0">
                <a:latin typeface="+mj-lt"/>
              </a:rPr>
              <a:t>3</a:t>
            </a:r>
            <a:r>
              <a:rPr lang="tr-TR" sz="2600" b="1" dirty="0">
                <a:latin typeface="+mj-lt"/>
              </a:rPr>
              <a:t>               </a:t>
            </a:r>
            <a:r>
              <a:rPr lang="tr-TR" sz="2600" b="1" u="sng" dirty="0">
                <a:latin typeface="+mj-lt"/>
              </a:rPr>
              <a:t>4</a:t>
            </a:r>
            <a:r>
              <a:rPr lang="tr-TR" sz="2600" b="1" dirty="0">
                <a:latin typeface="+mj-lt"/>
              </a:rPr>
              <a:t>               </a:t>
            </a:r>
            <a:r>
              <a:rPr lang="tr-TR" sz="2600" b="1" u="sng" dirty="0">
                <a:latin typeface="+mj-lt"/>
              </a:rPr>
              <a:t>5</a:t>
            </a:r>
            <a:r>
              <a:rPr lang="tr-TR" sz="2600" b="1" dirty="0">
                <a:latin typeface="+mj-lt"/>
              </a:rPr>
              <a:t>               </a:t>
            </a:r>
            <a:r>
              <a:rPr lang="tr-TR" sz="2600" b="1" u="sng" dirty="0">
                <a:latin typeface="+mj-lt"/>
              </a:rPr>
              <a:t>6</a:t>
            </a:r>
          </a:p>
          <a:p>
            <a:endParaRPr lang="tr-TR" sz="2600" b="1" u="sng" dirty="0">
              <a:latin typeface="+mj-lt"/>
            </a:endParaRPr>
          </a:p>
          <a:p>
            <a:r>
              <a:rPr lang="tr-TR" sz="2600" dirty="0">
                <a:latin typeface="+mj-lt"/>
              </a:rPr>
              <a:t>A   	43.81	         X	          46.61	      X	        44.21	   X</a:t>
            </a:r>
          </a:p>
          <a:p>
            <a:endParaRPr lang="tr-TR" sz="2600" dirty="0">
              <a:latin typeface="+mj-lt"/>
            </a:endParaRPr>
          </a:p>
          <a:p>
            <a:r>
              <a:rPr lang="tr-TR" sz="2600" dirty="0">
                <a:latin typeface="+mj-lt"/>
              </a:rPr>
              <a:t>B	   X	     44.21           – 	  44.17           X          46.61</a:t>
            </a:r>
          </a:p>
          <a:p>
            <a:endParaRPr lang="tr-TR" sz="2600" dirty="0">
              <a:latin typeface="+mj-lt"/>
            </a:endParaRPr>
          </a:p>
          <a:p>
            <a:r>
              <a:rPr lang="tr-TR" sz="2600" dirty="0">
                <a:latin typeface="+mj-lt"/>
              </a:rPr>
              <a:t>C	   X	     46.61       45.54       46.15       43.90          X</a:t>
            </a:r>
            <a:r>
              <a:rPr lang="tr-TR" sz="2600" dirty="0">
                <a:solidFill>
                  <a:schemeClr val="tx2"/>
                </a:solidFill>
              </a:rPr>
              <a:t>	</a:t>
            </a:r>
          </a:p>
        </p:txBody>
      </p:sp>
      <p:sp>
        <p:nvSpPr>
          <p:cNvPr id="2" name="Oval 1"/>
          <p:cNvSpPr/>
          <p:nvPr/>
        </p:nvSpPr>
        <p:spPr>
          <a:xfrm>
            <a:off x="3635896" y="1700808"/>
            <a:ext cx="1008112" cy="50405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7380312" y="2492896"/>
            <a:ext cx="1008112" cy="50405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411760" y="3281203"/>
            <a:ext cx="1008112" cy="50405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228184" y="1700808"/>
            <a:ext cx="1008112" cy="504056"/>
          </a:xfrm>
          <a:prstGeom prst="ellipse">
            <a:avLst/>
          </a:prstGeom>
          <a:noFill/>
          <a:ln w="508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2411760" y="2472720"/>
            <a:ext cx="1008112" cy="504056"/>
          </a:xfrm>
          <a:prstGeom prst="ellipse">
            <a:avLst/>
          </a:prstGeom>
          <a:noFill/>
          <a:ln w="508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932040" y="3281203"/>
            <a:ext cx="1008112" cy="504056"/>
          </a:xfrm>
          <a:prstGeom prst="ellipse">
            <a:avLst/>
          </a:prstGeom>
          <a:noFill/>
          <a:ln w="508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Metin kutusu 2"/>
          <p:cNvSpPr txBox="1"/>
          <p:nvPr/>
        </p:nvSpPr>
        <p:spPr>
          <a:xfrm>
            <a:off x="3203848" y="4365104"/>
            <a:ext cx="345638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600" b="1" dirty="0"/>
              <a:t>1.  C        46.61</a:t>
            </a:r>
          </a:p>
          <a:p>
            <a:endParaRPr lang="tr-TR" sz="1200" b="1" dirty="0"/>
          </a:p>
          <a:p>
            <a:r>
              <a:rPr lang="tr-TR" sz="2600" b="1" dirty="0"/>
              <a:t>2.  B        46.61</a:t>
            </a:r>
          </a:p>
          <a:p>
            <a:endParaRPr lang="tr-TR" sz="1200" b="1" dirty="0"/>
          </a:p>
          <a:p>
            <a:r>
              <a:rPr lang="tr-TR" sz="2600" b="1" dirty="0"/>
              <a:t>3.  A        46.61</a:t>
            </a:r>
            <a:endParaRPr lang="en-US" sz="2600" b="1" dirty="0"/>
          </a:p>
        </p:txBody>
      </p:sp>
      <p:sp>
        <p:nvSpPr>
          <p:cNvPr id="14" name="Oval 13"/>
          <p:cNvSpPr/>
          <p:nvPr/>
        </p:nvSpPr>
        <p:spPr>
          <a:xfrm>
            <a:off x="1115616" y="1700808"/>
            <a:ext cx="1008112" cy="504056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4860032" y="2492896"/>
            <a:ext cx="1008112" cy="504056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xmlns="" id="{69857987-B529-4F5C-8F57-9C4656BE46CE}"/>
              </a:ext>
            </a:extLst>
          </p:cNvPr>
          <p:cNvSpPr txBox="1"/>
          <p:nvPr/>
        </p:nvSpPr>
        <p:spPr>
          <a:xfrm>
            <a:off x="0" y="6441102"/>
            <a:ext cx="9144000" cy="10772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998538"/>
            <a:ext cx="8640762" cy="466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7092280" y="3068638"/>
            <a:ext cx="86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80.24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7092280" y="3925888"/>
            <a:ext cx="86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78.15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7092280" y="2701925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74.37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7092280" y="4791075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74.37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7092280" y="3494088"/>
            <a:ext cx="86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72.91</a:t>
            </a: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7092280" y="5222875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68.42</a:t>
            </a: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7092280" y="2276475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NM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7092280" y="4357688"/>
            <a:ext cx="86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NM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7812360" y="3068638"/>
            <a:ext cx="86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8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7812360" y="3925888"/>
            <a:ext cx="86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7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7812360" y="2701925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6</a:t>
            </a: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7812360" y="4791075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5</a:t>
            </a:r>
          </a:p>
        </p:txBody>
      </p: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7812360" y="3500438"/>
            <a:ext cx="86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4</a:t>
            </a: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7812360" y="5222875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3</a:t>
            </a:r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7812360" y="2276475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</a:t>
            </a:r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7812360" y="4357688"/>
            <a:ext cx="86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2</a:t>
            </a:r>
          </a:p>
        </p:txBody>
      </p:sp>
      <p:sp>
        <p:nvSpPr>
          <p:cNvPr id="24" name="Oval 23"/>
          <p:cNvSpPr/>
          <p:nvPr/>
        </p:nvSpPr>
        <p:spPr>
          <a:xfrm>
            <a:off x="4605855" y="2636590"/>
            <a:ext cx="648072" cy="43204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5455208" y="3035970"/>
            <a:ext cx="648072" cy="43204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5455208" y="3435350"/>
            <a:ext cx="648072" cy="43204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5455208" y="3860552"/>
            <a:ext cx="648072" cy="43204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6300192" y="4723936"/>
            <a:ext cx="648072" cy="43204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4605855" y="5155520"/>
            <a:ext cx="648072" cy="43204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xmlns="" id="{4C71E130-BC68-4DC5-91F3-89FB2D14D296}"/>
              </a:ext>
            </a:extLst>
          </p:cNvPr>
          <p:cNvSpPr txBox="1"/>
          <p:nvPr/>
        </p:nvSpPr>
        <p:spPr>
          <a:xfrm>
            <a:off x="0" y="6441102"/>
            <a:ext cx="9144000" cy="10772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27439" y="1880245"/>
            <a:ext cx="7849017" cy="169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sz="2600" b="1" dirty="0">
                <a:latin typeface="+mj-lt"/>
              </a:rPr>
              <a:t>Sekiz veya daha az sporcunun yer aldığı yarışlarda, ilk üç  haklarda  geçerli atış/atlayış  yapamamış birden fazla sporcu varsa, bu sporcular diğer üç haklarını diğer sporculardan önce ve </a:t>
            </a:r>
            <a:r>
              <a:rPr lang="tr-TR" sz="2600" b="1" dirty="0">
                <a:solidFill>
                  <a:srgbClr val="C00000"/>
                </a:solidFill>
                <a:latin typeface="+mj-lt"/>
              </a:rPr>
              <a:t>orijinal sıralarında </a:t>
            </a:r>
            <a:r>
              <a:rPr lang="tr-TR" sz="2600" b="1" dirty="0">
                <a:latin typeface="+mj-lt"/>
              </a:rPr>
              <a:t>kullanırlar.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ABB50CE6-49D9-455D-86B1-BD7B49E21AD9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215444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67544" y="1268760"/>
            <a:ext cx="7705353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tr-TR" sz="2600" b="1" dirty="0">
              <a:latin typeface="+mj-lt"/>
            </a:endParaRPr>
          </a:p>
          <a:p>
            <a:r>
              <a:rPr lang="tr-TR" sz="2600" b="1" dirty="0">
                <a:latin typeface="+mj-lt"/>
              </a:rPr>
              <a:t>Dikey atlamalarda beraberliğin çözümü:</a:t>
            </a:r>
          </a:p>
          <a:p>
            <a:endParaRPr lang="tr-TR" b="1" dirty="0">
              <a:latin typeface="+mj-lt"/>
            </a:endParaRPr>
          </a:p>
          <a:p>
            <a:endParaRPr lang="tr-TR" sz="1200" b="1" dirty="0">
              <a:latin typeface="+mj-lt"/>
            </a:endParaRPr>
          </a:p>
          <a:p>
            <a:endParaRPr lang="tr-TR" sz="2600" b="1" dirty="0">
              <a:latin typeface="+mj-lt"/>
            </a:endParaRPr>
          </a:p>
          <a:p>
            <a:pPr lvl="1">
              <a:defRPr/>
            </a:pPr>
            <a:r>
              <a:rPr lang="tr-TR" sz="2600" b="1" u="sng" dirty="0">
                <a:solidFill>
                  <a:srgbClr val="FF0000"/>
                </a:solidFill>
                <a:latin typeface="+mj-lt"/>
              </a:rPr>
              <a:t>Beraberliğin tanımı</a:t>
            </a:r>
          </a:p>
          <a:p>
            <a:pPr>
              <a:defRPr/>
            </a:pPr>
            <a:endParaRPr lang="tr-TR" sz="1200" b="1" dirty="0">
              <a:latin typeface="+mj-lt"/>
            </a:endParaRPr>
          </a:p>
          <a:p>
            <a:pPr>
              <a:defRPr/>
            </a:pPr>
            <a:r>
              <a:rPr lang="tr-TR" sz="2600" b="1" dirty="0">
                <a:latin typeface="+mj-lt"/>
              </a:rPr>
              <a:t>       İki veya daha fazla sporcunun, başarılı oldukları</a:t>
            </a:r>
          </a:p>
          <a:p>
            <a:pPr>
              <a:defRPr/>
            </a:pPr>
            <a:r>
              <a:rPr lang="tr-TR" sz="2600" b="1" dirty="0">
                <a:latin typeface="+mj-lt"/>
              </a:rPr>
              <a:t>       son yüksekliği aynı haklarında geçmiş olmaları.</a:t>
            </a:r>
          </a:p>
          <a:p>
            <a:r>
              <a:rPr lang="tr-TR" sz="2600" b="1" dirty="0">
                <a:latin typeface="+mj-lt"/>
              </a:rPr>
              <a:t> 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B4A0BBF3-410E-481D-970F-DD11972A7107}"/>
              </a:ext>
            </a:extLst>
          </p:cNvPr>
          <p:cNvSpPr txBox="1"/>
          <p:nvPr/>
        </p:nvSpPr>
        <p:spPr>
          <a:xfrm>
            <a:off x="0" y="6441102"/>
            <a:ext cx="9144000" cy="10772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411760" y="1988840"/>
            <a:ext cx="3929062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tr-TR" sz="2800" b="1" dirty="0">
                <a:latin typeface="+mj-lt"/>
              </a:rPr>
              <a:t>	 </a:t>
            </a:r>
            <a:r>
              <a:rPr lang="tr-TR" sz="2800" b="1" u="sng" dirty="0">
                <a:latin typeface="+mj-lt"/>
              </a:rPr>
              <a:t>2.00</a:t>
            </a:r>
            <a:r>
              <a:rPr lang="tr-TR" sz="2800" b="1" dirty="0">
                <a:latin typeface="+mj-lt"/>
              </a:rPr>
              <a:t>     </a:t>
            </a:r>
            <a:r>
              <a:rPr lang="tr-TR" sz="2800" b="1" u="sng" dirty="0">
                <a:latin typeface="+mj-lt"/>
              </a:rPr>
              <a:t>2.05</a:t>
            </a:r>
          </a:p>
          <a:p>
            <a:endParaRPr lang="tr-TR" sz="1600" b="1" u="sng" dirty="0">
              <a:latin typeface="+mj-lt"/>
            </a:endParaRPr>
          </a:p>
          <a:p>
            <a:r>
              <a:rPr lang="tr-TR" sz="2800" b="1" dirty="0">
                <a:latin typeface="+mj-lt"/>
              </a:rPr>
              <a:t>A	 0	   XXX</a:t>
            </a:r>
          </a:p>
          <a:p>
            <a:endParaRPr lang="tr-TR" sz="1600" b="1" dirty="0">
              <a:latin typeface="+mj-lt"/>
            </a:endParaRPr>
          </a:p>
          <a:p>
            <a:r>
              <a:rPr lang="tr-TR" sz="2800" b="1" dirty="0">
                <a:latin typeface="+mj-lt"/>
              </a:rPr>
              <a:t>B 	 0	   XXX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644329" y="4232701"/>
            <a:ext cx="3079799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r-TR" sz="2600" b="1" dirty="0">
                <a:solidFill>
                  <a:srgbClr val="FF0000"/>
                </a:solidFill>
              </a:rPr>
              <a:t>BERABERLİK VAR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7037BE17-DBEE-4692-92A9-37319915664E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411760" y="1988840"/>
            <a:ext cx="3929062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tr-TR" sz="2800" b="1" dirty="0">
                <a:latin typeface="+mj-lt"/>
              </a:rPr>
              <a:t>	 </a:t>
            </a:r>
            <a:r>
              <a:rPr lang="tr-TR" sz="2800" b="1" u="sng" dirty="0">
                <a:latin typeface="+mj-lt"/>
              </a:rPr>
              <a:t>2.00</a:t>
            </a:r>
            <a:r>
              <a:rPr lang="tr-TR" sz="2800" b="1" dirty="0">
                <a:latin typeface="+mj-lt"/>
              </a:rPr>
              <a:t>     </a:t>
            </a:r>
            <a:r>
              <a:rPr lang="tr-TR" sz="2800" b="1" u="sng" dirty="0">
                <a:latin typeface="+mj-lt"/>
              </a:rPr>
              <a:t>2.05</a:t>
            </a:r>
          </a:p>
          <a:p>
            <a:endParaRPr lang="tr-TR" sz="1600" b="1" u="sng" dirty="0">
              <a:latin typeface="+mj-lt"/>
            </a:endParaRPr>
          </a:p>
          <a:p>
            <a:r>
              <a:rPr lang="tr-TR" sz="2800" b="1" dirty="0">
                <a:latin typeface="+mj-lt"/>
              </a:rPr>
              <a:t>A	 X0	   XXX</a:t>
            </a:r>
          </a:p>
          <a:p>
            <a:endParaRPr lang="tr-TR" sz="1600" b="1" dirty="0">
              <a:latin typeface="+mj-lt"/>
            </a:endParaRPr>
          </a:p>
          <a:p>
            <a:r>
              <a:rPr lang="tr-TR" sz="2800" b="1" dirty="0">
                <a:latin typeface="+mj-lt"/>
              </a:rPr>
              <a:t>B 	 X0	   XXX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644329" y="4232701"/>
            <a:ext cx="3079799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r-TR" sz="2600" b="1" dirty="0">
                <a:solidFill>
                  <a:srgbClr val="FF0000"/>
                </a:solidFill>
              </a:rPr>
              <a:t>BERABERLİK VAR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CAE819BF-E134-46F3-BCF2-612D9BB417B7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411760" y="1988840"/>
            <a:ext cx="3929062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tr-TR" sz="2800" b="1" dirty="0">
                <a:latin typeface="+mj-lt"/>
              </a:rPr>
              <a:t>	 </a:t>
            </a:r>
            <a:r>
              <a:rPr lang="tr-TR" sz="2800" b="1" u="sng" dirty="0">
                <a:latin typeface="+mj-lt"/>
              </a:rPr>
              <a:t>2.00</a:t>
            </a:r>
            <a:r>
              <a:rPr lang="tr-TR" sz="2800" b="1" dirty="0">
                <a:latin typeface="+mj-lt"/>
              </a:rPr>
              <a:t>     </a:t>
            </a:r>
            <a:r>
              <a:rPr lang="tr-TR" sz="2800" b="1" u="sng" dirty="0">
                <a:latin typeface="+mj-lt"/>
              </a:rPr>
              <a:t>2.05</a:t>
            </a:r>
          </a:p>
          <a:p>
            <a:endParaRPr lang="tr-TR" sz="1600" b="1" u="sng" dirty="0">
              <a:latin typeface="+mj-lt"/>
            </a:endParaRPr>
          </a:p>
          <a:p>
            <a:r>
              <a:rPr lang="tr-TR" sz="2800" b="1" dirty="0">
                <a:latin typeface="+mj-lt"/>
              </a:rPr>
              <a:t>A	 XX0	   XXX</a:t>
            </a:r>
          </a:p>
          <a:p>
            <a:endParaRPr lang="tr-TR" sz="1600" b="1" dirty="0">
              <a:latin typeface="+mj-lt"/>
            </a:endParaRPr>
          </a:p>
          <a:p>
            <a:r>
              <a:rPr lang="tr-TR" sz="2800" b="1" dirty="0">
                <a:latin typeface="+mj-lt"/>
              </a:rPr>
              <a:t>B 	 XX0	   XXX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644329" y="4232701"/>
            <a:ext cx="3079799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r-TR" sz="2600" b="1" dirty="0">
                <a:solidFill>
                  <a:srgbClr val="FF0000"/>
                </a:solidFill>
              </a:rPr>
              <a:t>BERABERLİK VAR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779DA8B3-4264-4579-A4D5-13BCB9D2B909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411760" y="1988840"/>
            <a:ext cx="3929062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tr-TR" sz="2800" b="1" dirty="0">
                <a:latin typeface="+mj-lt"/>
              </a:rPr>
              <a:t>	 </a:t>
            </a:r>
            <a:r>
              <a:rPr lang="tr-TR" sz="2800" b="1" u="sng" dirty="0">
                <a:latin typeface="+mj-lt"/>
              </a:rPr>
              <a:t>2.00</a:t>
            </a:r>
            <a:r>
              <a:rPr lang="tr-TR" sz="2800" b="1" dirty="0">
                <a:latin typeface="+mj-lt"/>
              </a:rPr>
              <a:t>     </a:t>
            </a:r>
            <a:r>
              <a:rPr lang="tr-TR" sz="2800" b="1" u="sng" dirty="0">
                <a:latin typeface="+mj-lt"/>
              </a:rPr>
              <a:t>2.05</a:t>
            </a:r>
          </a:p>
          <a:p>
            <a:endParaRPr lang="tr-TR" sz="1600" b="1" u="sng" dirty="0">
              <a:latin typeface="+mj-lt"/>
            </a:endParaRPr>
          </a:p>
          <a:p>
            <a:r>
              <a:rPr lang="tr-TR" sz="2800" b="1" dirty="0">
                <a:latin typeface="+mj-lt"/>
              </a:rPr>
              <a:t>A	 0	   XXX</a:t>
            </a:r>
          </a:p>
          <a:p>
            <a:endParaRPr lang="tr-TR" sz="1600" b="1" dirty="0">
              <a:latin typeface="+mj-lt"/>
            </a:endParaRPr>
          </a:p>
          <a:p>
            <a:r>
              <a:rPr lang="tr-TR" sz="2800" b="1" dirty="0">
                <a:latin typeface="+mj-lt"/>
              </a:rPr>
              <a:t>B 	 X0	   XXX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644329" y="4232701"/>
            <a:ext cx="3079799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r-TR" sz="2600" b="1" dirty="0">
                <a:solidFill>
                  <a:srgbClr val="FF0000"/>
                </a:solidFill>
              </a:rPr>
              <a:t>BERABERLİK YOK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3CA30DB1-6F6B-44A0-B434-2FE71F99AC66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411760" y="1988840"/>
            <a:ext cx="3929062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tr-TR" sz="2800" b="1" dirty="0">
                <a:latin typeface="+mj-lt"/>
              </a:rPr>
              <a:t>	 </a:t>
            </a:r>
            <a:r>
              <a:rPr lang="tr-TR" sz="2800" b="1" u="sng" dirty="0">
                <a:latin typeface="+mj-lt"/>
              </a:rPr>
              <a:t>2.00</a:t>
            </a:r>
            <a:r>
              <a:rPr lang="tr-TR" sz="2800" b="1" dirty="0">
                <a:latin typeface="+mj-lt"/>
              </a:rPr>
              <a:t>     </a:t>
            </a:r>
            <a:r>
              <a:rPr lang="tr-TR" sz="2800" b="1" u="sng" dirty="0">
                <a:latin typeface="+mj-lt"/>
              </a:rPr>
              <a:t>2.05</a:t>
            </a:r>
          </a:p>
          <a:p>
            <a:endParaRPr lang="tr-TR" sz="1600" b="1" u="sng" dirty="0">
              <a:latin typeface="+mj-lt"/>
            </a:endParaRPr>
          </a:p>
          <a:p>
            <a:r>
              <a:rPr lang="tr-TR" sz="2800" b="1" dirty="0">
                <a:latin typeface="+mj-lt"/>
              </a:rPr>
              <a:t>A	 X0	   XXX</a:t>
            </a:r>
          </a:p>
          <a:p>
            <a:endParaRPr lang="tr-TR" sz="1600" b="1" dirty="0">
              <a:latin typeface="+mj-lt"/>
            </a:endParaRPr>
          </a:p>
          <a:p>
            <a:r>
              <a:rPr lang="tr-TR" sz="2800" b="1" dirty="0">
                <a:latin typeface="+mj-lt"/>
              </a:rPr>
              <a:t>B 	 XX0	   XXX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644329" y="4232701"/>
            <a:ext cx="3079799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tr-TR" sz="2600" b="1" dirty="0">
                <a:solidFill>
                  <a:srgbClr val="FF0000"/>
                </a:solidFill>
              </a:rPr>
              <a:t>BERABERLİK YOK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954D96B9-74EE-4338-B4AD-918BDBAE4BE1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67544" y="1024280"/>
            <a:ext cx="7632848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sz="2600" dirty="0">
                <a:latin typeface="+mj-lt"/>
              </a:rPr>
              <a:t>Son geçilen yükseklikte, daha az sayıda atlayış yapmış olan sporcu, sıralamada daha üstte yer alır.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xmlns="" id="{51207912-3BB9-41B4-9905-EAF81650274F}"/>
              </a:ext>
            </a:extLst>
          </p:cNvPr>
          <p:cNvSpPr txBox="1"/>
          <p:nvPr/>
        </p:nvSpPr>
        <p:spPr>
          <a:xfrm>
            <a:off x="0" y="6425009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pistola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01"/>
              </a:clrFrom>
              <a:clrTo>
                <a:srgbClr val="FFFF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55" y="1341438"/>
            <a:ext cx="3414658" cy="3743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mugdatkauna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866708"/>
            <a:ext cx="3619792" cy="241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3923927" y="2808218"/>
            <a:ext cx="439248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r-TR" sz="3800" b="1" spc="40" dirty="0">
              <a:solidFill>
                <a:srgbClr val="C00000"/>
              </a:solidFill>
            </a:endParaRPr>
          </a:p>
          <a:p>
            <a:pPr algn="ctr"/>
            <a:endParaRPr lang="tr-TR" sz="3800" b="1" spc="40" dirty="0">
              <a:solidFill>
                <a:srgbClr val="C00000"/>
              </a:solidFill>
            </a:endParaRPr>
          </a:p>
          <a:p>
            <a:pPr algn="ctr"/>
            <a:r>
              <a:rPr lang="tr-TR" sz="4200" b="1" spc="40" dirty="0">
                <a:solidFill>
                  <a:srgbClr val="C00000"/>
                </a:solidFill>
              </a:rPr>
              <a:t>PİST YARIŞLARI</a:t>
            </a:r>
          </a:p>
          <a:p>
            <a:pPr algn="ctr"/>
            <a:endParaRPr lang="tr-TR" sz="3800" b="1" spc="40" dirty="0">
              <a:solidFill>
                <a:srgbClr val="C00000"/>
              </a:solidFill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xmlns="" id="{1F90719A-1BF9-4E0E-9089-BAC72769FE8F}"/>
              </a:ext>
            </a:extLst>
          </p:cNvPr>
          <p:cNvSpPr txBox="1"/>
          <p:nvPr/>
        </p:nvSpPr>
        <p:spPr>
          <a:xfrm>
            <a:off x="0" y="6412967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67544" y="1024280"/>
            <a:ext cx="7632848" cy="129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tr-TR" sz="2600" dirty="0">
                <a:latin typeface="+mj-lt"/>
              </a:rPr>
              <a:t>Eğer beraberlik varsa, geçilen son yükseklik dahil olmak üzere, yarışın başlangıcından itibaren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en az hatalı </a:t>
            </a:r>
            <a:r>
              <a:rPr lang="tr-TR" sz="2600" dirty="0">
                <a:latin typeface="+mj-lt"/>
              </a:rPr>
              <a:t>atlayış yapan sporcu üst sıraya yükseltilir.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xmlns="" id="{17DFEBEC-4817-486D-ACEB-FB410881C9F7}"/>
              </a:ext>
            </a:extLst>
          </p:cNvPr>
          <p:cNvSpPr txBox="1"/>
          <p:nvPr/>
        </p:nvSpPr>
        <p:spPr>
          <a:xfrm>
            <a:off x="0" y="6425009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52463" y="1649413"/>
            <a:ext cx="7705725" cy="229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sz="2600" b="1" dirty="0">
                <a:latin typeface="+mj-lt"/>
              </a:rPr>
              <a:t>         </a:t>
            </a:r>
            <a:r>
              <a:rPr lang="tr-TR" sz="2600" b="1" u="sng" dirty="0">
                <a:latin typeface="+mj-lt"/>
              </a:rPr>
              <a:t>1.80</a:t>
            </a:r>
            <a:r>
              <a:rPr lang="tr-TR" sz="2600" b="1" dirty="0">
                <a:latin typeface="+mj-lt"/>
              </a:rPr>
              <a:t>          </a:t>
            </a:r>
            <a:r>
              <a:rPr lang="tr-TR" sz="2600" b="1" u="sng" dirty="0">
                <a:latin typeface="+mj-lt"/>
              </a:rPr>
              <a:t>1.85</a:t>
            </a:r>
            <a:r>
              <a:rPr lang="tr-TR" sz="2600" b="1" dirty="0">
                <a:latin typeface="+mj-lt"/>
              </a:rPr>
              <a:t>          </a:t>
            </a:r>
            <a:r>
              <a:rPr lang="tr-TR" sz="2600" b="1" u="sng" dirty="0">
                <a:latin typeface="+mj-lt"/>
              </a:rPr>
              <a:t>1.90</a:t>
            </a:r>
            <a:r>
              <a:rPr lang="tr-TR" sz="2600" b="1" dirty="0">
                <a:latin typeface="+mj-lt"/>
              </a:rPr>
              <a:t>          </a:t>
            </a:r>
            <a:r>
              <a:rPr lang="tr-TR" sz="2600" b="1" u="sng" dirty="0">
                <a:latin typeface="+mj-lt"/>
              </a:rPr>
              <a:t>1.95</a:t>
            </a:r>
            <a:r>
              <a:rPr lang="tr-TR" sz="2600" b="1" dirty="0">
                <a:latin typeface="+mj-lt"/>
              </a:rPr>
              <a:t>          </a:t>
            </a:r>
            <a:r>
              <a:rPr lang="tr-TR" sz="2600" b="1" u="sng" dirty="0">
                <a:latin typeface="+mj-lt"/>
              </a:rPr>
              <a:t>2.00</a:t>
            </a:r>
          </a:p>
          <a:p>
            <a:pPr>
              <a:spcBef>
                <a:spcPct val="50000"/>
              </a:spcBef>
            </a:pPr>
            <a:r>
              <a:rPr lang="tr-TR" sz="2600" b="1" dirty="0">
                <a:latin typeface="+mj-lt"/>
              </a:rPr>
              <a:t>A       0	  	  0    	        0                X0             XXX	</a:t>
            </a:r>
          </a:p>
          <a:p>
            <a:pPr>
              <a:spcBef>
                <a:spcPct val="50000"/>
              </a:spcBef>
            </a:pPr>
            <a:r>
              <a:rPr lang="tr-TR" sz="2600" b="1" dirty="0">
                <a:latin typeface="+mj-lt"/>
              </a:rPr>
              <a:t>B        -        	  0	        -                 X0	       XXX</a:t>
            </a:r>
          </a:p>
          <a:p>
            <a:pPr>
              <a:spcBef>
                <a:spcPct val="50000"/>
              </a:spcBef>
            </a:pPr>
            <a:r>
              <a:rPr lang="tr-TR" sz="2600" b="1" dirty="0">
                <a:latin typeface="+mj-lt"/>
              </a:rPr>
              <a:t>C        -               -                 -                 X0	       XXX</a:t>
            </a:r>
          </a:p>
        </p:txBody>
      </p:sp>
      <p:sp>
        <p:nvSpPr>
          <p:cNvPr id="6" name="Metin kutusu 5"/>
          <p:cNvSpPr txBox="1">
            <a:spLocks noChangeArrowheads="1"/>
          </p:cNvSpPr>
          <p:nvPr/>
        </p:nvSpPr>
        <p:spPr bwMode="auto">
          <a:xfrm>
            <a:off x="2484562" y="4724400"/>
            <a:ext cx="3599606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tr-TR" sz="2600" b="1" dirty="0">
                <a:solidFill>
                  <a:srgbClr val="FF0000"/>
                </a:solidFill>
                <a:latin typeface="+mj-lt"/>
              </a:rPr>
              <a:t>ÜÇ SPORCU BERABERE !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A05BDAD0-7DF7-49AA-8060-DCED66F8C76F}"/>
              </a:ext>
            </a:extLst>
          </p:cNvPr>
          <p:cNvSpPr txBox="1"/>
          <p:nvPr/>
        </p:nvSpPr>
        <p:spPr>
          <a:xfrm>
            <a:off x="0" y="6425009"/>
            <a:ext cx="9144000" cy="10772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" r="24506"/>
          <a:stretch>
            <a:fillRect/>
          </a:stretch>
        </p:blipFill>
        <p:spPr bwMode="auto">
          <a:xfrm>
            <a:off x="761079" y="615553"/>
            <a:ext cx="7555337" cy="5808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B34D968E-5D91-4FA9-B3EA-3BF3B4EF1234}"/>
              </a:ext>
            </a:extLst>
          </p:cNvPr>
          <p:cNvSpPr txBox="1"/>
          <p:nvPr/>
        </p:nvSpPr>
        <p:spPr>
          <a:xfrm>
            <a:off x="0" y="6425009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o 4"/>
          <p:cNvGraphicFramePr>
            <a:graphicFrameLocks noGrp="1"/>
          </p:cNvGraphicFramePr>
          <p:nvPr/>
        </p:nvGraphicFramePr>
        <p:xfrm>
          <a:off x="-1" y="692699"/>
          <a:ext cx="9144001" cy="57310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37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487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16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164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164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4164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4164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4164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4164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382068">
                <a:tc>
                  <a:txBody>
                    <a:bodyPr/>
                    <a:lstStyle/>
                    <a:p>
                      <a:pPr algn="ctr" fontAlgn="ctr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B2F3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r-T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u="none" strike="noStrike" dirty="0">
                          <a:effectLst/>
                        </a:rPr>
                        <a:t>2.20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B2F3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u="none" strike="noStrike" dirty="0">
                          <a:effectLst/>
                        </a:rPr>
                        <a:t>2.25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B2F3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u="none" strike="noStrike" dirty="0">
                          <a:effectLst/>
                        </a:rPr>
                        <a:t>2.29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B2F3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u="none" strike="noStrike" dirty="0">
                          <a:effectLst/>
                        </a:rPr>
                        <a:t>2.33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B2F3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u="none" strike="noStrike" dirty="0">
                          <a:effectLst/>
                        </a:rPr>
                        <a:t>2.36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B2F3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u="none" strike="noStrike" dirty="0">
                          <a:effectLst/>
                        </a:rPr>
                        <a:t>2.38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B2F3F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u="none" strike="noStrike" dirty="0">
                          <a:effectLst/>
                        </a:rPr>
                        <a:t>2.40 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B2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206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u="none" strike="noStrike" dirty="0">
                          <a:effectLst/>
                        </a:rPr>
                        <a:t>1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</a:t>
                      </a:r>
                      <a:r>
                        <a:rPr lang="tr-TR" sz="1800" b="1" u="none" strike="noStrike" dirty="0" err="1">
                          <a:effectLst/>
                        </a:rPr>
                        <a:t>Ivan</a:t>
                      </a:r>
                      <a:r>
                        <a:rPr lang="tr-TR" sz="1800" b="1" u="none" strike="noStrike" dirty="0">
                          <a:effectLst/>
                        </a:rPr>
                        <a:t> </a:t>
                      </a:r>
                      <a:r>
                        <a:rPr lang="tr-TR" sz="1800" b="1" u="none" strike="noStrike" dirty="0" err="1">
                          <a:effectLst/>
                        </a:rPr>
                        <a:t>Ukhov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O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O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XO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O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O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O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X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206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u="none" strike="noStrike" dirty="0">
                          <a:effectLst/>
                        </a:rPr>
                        <a:t>2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Erik </a:t>
                      </a:r>
                      <a:r>
                        <a:rPr lang="tr-TR" sz="1800" b="1" u="none" strike="noStrike" dirty="0" err="1">
                          <a:effectLst/>
                        </a:rPr>
                        <a:t>Kynard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O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XO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O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O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X-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X-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X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206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u="none" strike="noStrike" dirty="0">
                          <a:effectLst/>
                        </a:rPr>
                        <a:t>3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</a:t>
                      </a:r>
                      <a:r>
                        <a:rPr lang="tr-TR" sz="1800" b="1" u="none" strike="noStrike" dirty="0" err="1">
                          <a:effectLst/>
                        </a:rPr>
                        <a:t>Derek</a:t>
                      </a:r>
                      <a:r>
                        <a:rPr lang="tr-TR" sz="1800" b="1" u="none" strike="noStrike" dirty="0">
                          <a:effectLst/>
                        </a:rPr>
                        <a:t> </a:t>
                      </a:r>
                      <a:r>
                        <a:rPr lang="tr-TR" sz="1800" b="1" u="none" strike="noStrike" dirty="0" err="1">
                          <a:effectLst/>
                        </a:rPr>
                        <a:t>Drouin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</a:rPr>
                        <a:t> O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</a:rPr>
                        <a:t> O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O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</a:rPr>
                        <a:t> XXX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</a:rPr>
                        <a:t> 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</a:rPr>
                        <a:t> 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</a:rPr>
                        <a:t> 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206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u="none" strike="noStrike">
                          <a:effectLst/>
                        </a:rPr>
                        <a:t>3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Robert </a:t>
                      </a:r>
                      <a:r>
                        <a:rPr lang="tr-TR" sz="1800" b="1" u="none" strike="noStrike" dirty="0" err="1">
                          <a:effectLst/>
                        </a:rPr>
                        <a:t>Grabarz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-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O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O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XXX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</a:rPr>
                        <a:t> 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</a:rPr>
                        <a:t> 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</a:rPr>
                        <a:t> 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206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u="none" strike="noStrike">
                          <a:effectLst/>
                        </a:rPr>
                        <a:t>3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</a:rPr>
                        <a:t> Mutaz Essa Barshim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</a:rPr>
                        <a:t> O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</a:rPr>
                        <a:t> O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O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XXX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 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 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 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206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u="none" strike="noStrike" dirty="0">
                          <a:effectLst/>
                        </a:rPr>
                        <a:t>6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Jamie </a:t>
                      </a:r>
                      <a:r>
                        <a:rPr lang="tr-TR" sz="1800" b="1" u="none" strike="noStrike" dirty="0" err="1">
                          <a:effectLst/>
                        </a:rPr>
                        <a:t>Nieto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O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O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XO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</a:rPr>
                        <a:t> XX-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</a:rPr>
                        <a:t> X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</a:rPr>
                        <a:t> 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</a:rPr>
                        <a:t> 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00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206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u="none" strike="noStrike">
                          <a:effectLst/>
                        </a:rPr>
                        <a:t>7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</a:t>
                      </a:r>
                      <a:r>
                        <a:rPr lang="tr-TR" sz="1800" b="1" u="none" strike="noStrike" dirty="0" err="1">
                          <a:effectLst/>
                        </a:rPr>
                        <a:t>Bohdan</a:t>
                      </a:r>
                      <a:r>
                        <a:rPr lang="tr-TR" sz="1800" b="1" u="none" strike="noStrike" dirty="0">
                          <a:effectLst/>
                        </a:rPr>
                        <a:t> </a:t>
                      </a:r>
                      <a:r>
                        <a:rPr lang="tr-TR" sz="1800" b="1" u="none" strike="noStrike" dirty="0" err="1">
                          <a:effectLst/>
                        </a:rPr>
                        <a:t>Bondarenko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</a:rPr>
                        <a:t> XO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O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XO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XXX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 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 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 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00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206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u="none" strike="noStrike" dirty="0">
                          <a:effectLst/>
                        </a:rPr>
                        <a:t>8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Michael Mason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O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O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XXO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XXX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 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 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 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8206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u="none" strike="noStrike" dirty="0">
                          <a:effectLst/>
                        </a:rPr>
                        <a:t>9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</a:t>
                      </a:r>
                      <a:r>
                        <a:rPr lang="tr-TR" sz="1800" b="1" u="none" strike="noStrike" dirty="0" err="1">
                          <a:effectLst/>
                        </a:rPr>
                        <a:t>Wanner</a:t>
                      </a:r>
                      <a:r>
                        <a:rPr lang="tr-TR" sz="1800" b="1" u="none" strike="noStrike" dirty="0">
                          <a:effectLst/>
                        </a:rPr>
                        <a:t> Miller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O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O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XXX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 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 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</a:rPr>
                        <a:t> 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</a:rPr>
                        <a:t> 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8206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u="none" strike="noStrike">
                          <a:effectLst/>
                        </a:rPr>
                        <a:t>9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</a:rPr>
                        <a:t> Andriy Protsenko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</a:rPr>
                        <a:t> O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</a:rPr>
                        <a:t> O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</a:rPr>
                        <a:t> XXX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 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 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 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 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8206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u="none" strike="noStrike">
                          <a:effectLst/>
                        </a:rPr>
                        <a:t>9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</a:t>
                      </a:r>
                      <a:r>
                        <a:rPr lang="tr-TR" sz="1800" b="1" u="none" strike="noStrike" dirty="0" err="1">
                          <a:effectLst/>
                        </a:rPr>
                        <a:t>Jesse</a:t>
                      </a:r>
                      <a:r>
                        <a:rPr lang="tr-TR" sz="1800" b="1" u="none" strike="noStrike" dirty="0">
                          <a:effectLst/>
                        </a:rPr>
                        <a:t> Williams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</a:rPr>
                        <a:t> O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</a:rPr>
                        <a:t> O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</a:rPr>
                        <a:t> XXX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</a:rPr>
                        <a:t> 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 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 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 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8206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u="none" strike="noStrike" dirty="0">
                          <a:effectLst/>
                        </a:rPr>
                        <a:t>12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Andrey </a:t>
                      </a:r>
                      <a:r>
                        <a:rPr lang="tr-TR" sz="1800" b="1" u="none" strike="noStrike" dirty="0" err="1">
                          <a:effectLst/>
                        </a:rPr>
                        <a:t>Silnov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O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XO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XXX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 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 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 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 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8206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u="none" strike="noStrike">
                          <a:effectLst/>
                        </a:rPr>
                        <a:t>13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B2F3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</a:t>
                      </a:r>
                      <a:r>
                        <a:rPr lang="tr-TR" sz="1800" b="1" u="none" strike="noStrike" dirty="0" err="1">
                          <a:effectLst/>
                        </a:rPr>
                        <a:t>Kyriakos</a:t>
                      </a:r>
                      <a:r>
                        <a:rPr lang="tr-TR" sz="1800" b="1" u="none" strike="noStrike" dirty="0">
                          <a:effectLst/>
                        </a:rPr>
                        <a:t> </a:t>
                      </a:r>
                      <a:r>
                        <a:rPr lang="tr-TR" sz="1800" b="1" u="none" strike="noStrike" dirty="0" err="1">
                          <a:effectLst/>
                        </a:rPr>
                        <a:t>Ioannou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B2F3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</a:rPr>
                        <a:t> O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B2F3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</a:rPr>
                        <a:t> XXX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B2F3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 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B2F3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</a:rPr>
                        <a:t> 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B2F3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</a:rPr>
                        <a:t> 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B2F3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 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B2F3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</a:rPr>
                        <a:t> 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B2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8206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800" b="1" u="none" strike="noStrike" dirty="0">
                          <a:effectLst/>
                        </a:rPr>
                        <a:t>14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B2F3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 </a:t>
                      </a:r>
                      <a:r>
                        <a:rPr lang="tr-TR" sz="1800" b="1" u="none" strike="noStrike" dirty="0" err="1">
                          <a:effectLst/>
                        </a:rPr>
                        <a:t>Mickael</a:t>
                      </a:r>
                      <a:r>
                        <a:rPr lang="tr-TR" sz="1800" b="1" u="none" strike="noStrike" dirty="0">
                          <a:effectLst/>
                        </a:rPr>
                        <a:t> </a:t>
                      </a:r>
                      <a:r>
                        <a:rPr lang="tr-TR" sz="1800" b="1" u="none" strike="noStrike" dirty="0" err="1">
                          <a:effectLst/>
                        </a:rPr>
                        <a:t>Hanany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B2F3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</a:rPr>
                        <a:t> XO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B2F3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</a:rPr>
                        <a:t> XXX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B2F3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</a:rPr>
                        <a:t>  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B2F3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</a:rPr>
                        <a:t> 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B2F3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>
                          <a:effectLst/>
                        </a:rPr>
                        <a:t> </a:t>
                      </a:r>
                      <a:endParaRPr lang="tr-TR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B2F3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 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B2F3F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u="none" strike="noStrike" dirty="0">
                          <a:effectLst/>
                        </a:rPr>
                        <a:t> </a:t>
                      </a:r>
                      <a:endParaRPr lang="tr-TR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/>
                      </a:endParaRPr>
                    </a:p>
                  </a:txBody>
                  <a:tcPr marL="9439" marR="9439" marT="9438" marB="0" anchor="ctr">
                    <a:solidFill>
                      <a:srgbClr val="B2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2306D7D5-605A-441D-9BEB-EE024D6A251F}"/>
              </a:ext>
            </a:extLst>
          </p:cNvPr>
          <p:cNvSpPr txBox="1"/>
          <p:nvPr/>
        </p:nvSpPr>
        <p:spPr>
          <a:xfrm>
            <a:off x="0" y="6425009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94592" y="887809"/>
            <a:ext cx="8497888" cy="510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tr-TR" sz="2600" b="1" dirty="0">
                <a:latin typeface="+mj-lt"/>
              </a:rPr>
              <a:t>Faul sayıları da eşitse ve beraberlik hala bozulmamışsa;</a:t>
            </a:r>
          </a:p>
          <a:p>
            <a:endParaRPr lang="tr-TR" sz="2000" dirty="0">
              <a:latin typeface="+mj-lt"/>
            </a:endParaRP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tr-TR" sz="2600" dirty="0">
                <a:latin typeface="+mj-lt"/>
              </a:rPr>
              <a:t>Birincilik dışındaki beraberlikler olduğu gibi bırakılır,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tr-TR" sz="2000" dirty="0">
              <a:latin typeface="+mj-lt"/>
            </a:endParaRP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tr-TR" sz="2600" dirty="0">
                <a:latin typeface="+mj-lt"/>
              </a:rPr>
              <a:t>Birincilik için beraberlik varsa,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baraj atlayışları </a:t>
            </a:r>
            <a:r>
              <a:rPr lang="tr-TR" sz="2600" dirty="0">
                <a:latin typeface="+mj-lt"/>
              </a:rPr>
              <a:t>yapılır.</a:t>
            </a:r>
          </a:p>
          <a:p>
            <a:endParaRPr lang="tr-TR" sz="26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Berabere kalan sporcular her yükseklikte atlayış yapmak zorundadır.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tr-TR" sz="20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Her sporcu her yükseklikte bir atlayış yapar.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tr-TR" sz="20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b="1" u="sng" dirty="0">
                <a:solidFill>
                  <a:srgbClr val="FF0000"/>
                </a:solidFill>
                <a:latin typeface="+mj-lt"/>
              </a:rPr>
              <a:t>Baraj atlayışı, berabere kalan yarışmacılar tarafından son geçilen yükseklikten sonraki ilk yükseklikte başlatılır.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71FBEA2D-2CB4-4F11-8883-13E15BBD8CDE}"/>
              </a:ext>
            </a:extLst>
          </p:cNvPr>
          <p:cNvSpPr txBox="1"/>
          <p:nvPr/>
        </p:nvSpPr>
        <p:spPr>
          <a:xfrm>
            <a:off x="0" y="6425009"/>
            <a:ext cx="9144000" cy="10772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52463" y="1649413"/>
            <a:ext cx="7705725" cy="229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sz="2600" b="1" dirty="0">
                <a:latin typeface="+mj-lt"/>
              </a:rPr>
              <a:t>         </a:t>
            </a:r>
            <a:r>
              <a:rPr lang="tr-TR" sz="2600" b="1" u="sng" dirty="0">
                <a:latin typeface="+mj-lt"/>
              </a:rPr>
              <a:t>1.80</a:t>
            </a:r>
            <a:r>
              <a:rPr lang="tr-TR" sz="2600" b="1" dirty="0">
                <a:latin typeface="+mj-lt"/>
              </a:rPr>
              <a:t>          </a:t>
            </a:r>
            <a:r>
              <a:rPr lang="tr-TR" sz="2600" b="1" u="sng" dirty="0">
                <a:latin typeface="+mj-lt"/>
              </a:rPr>
              <a:t>1.85</a:t>
            </a:r>
            <a:r>
              <a:rPr lang="tr-TR" sz="2600" b="1" dirty="0">
                <a:latin typeface="+mj-lt"/>
              </a:rPr>
              <a:t>          </a:t>
            </a:r>
            <a:r>
              <a:rPr lang="tr-TR" sz="2600" b="1" u="sng" dirty="0">
                <a:latin typeface="+mj-lt"/>
              </a:rPr>
              <a:t>1.90</a:t>
            </a:r>
            <a:r>
              <a:rPr lang="tr-TR" sz="2600" b="1" dirty="0">
                <a:latin typeface="+mj-lt"/>
              </a:rPr>
              <a:t>          </a:t>
            </a:r>
            <a:r>
              <a:rPr lang="tr-TR" sz="2600" b="1" u="sng" dirty="0">
                <a:latin typeface="+mj-lt"/>
              </a:rPr>
              <a:t>1.95</a:t>
            </a:r>
            <a:r>
              <a:rPr lang="tr-TR" sz="2600" b="1" dirty="0">
                <a:latin typeface="+mj-lt"/>
              </a:rPr>
              <a:t>          </a:t>
            </a:r>
            <a:r>
              <a:rPr lang="tr-TR" sz="2600" b="1" u="sng" dirty="0">
                <a:latin typeface="+mj-lt"/>
              </a:rPr>
              <a:t>2.00</a:t>
            </a:r>
          </a:p>
          <a:p>
            <a:pPr>
              <a:spcBef>
                <a:spcPct val="50000"/>
              </a:spcBef>
            </a:pPr>
            <a:r>
              <a:rPr lang="tr-TR" sz="2600" b="1" dirty="0">
                <a:latin typeface="+mj-lt"/>
              </a:rPr>
              <a:t>A       0	  	  0    	        X0              -	       XXX	</a:t>
            </a:r>
          </a:p>
          <a:p>
            <a:pPr>
              <a:spcBef>
                <a:spcPct val="50000"/>
              </a:spcBef>
            </a:pPr>
            <a:r>
              <a:rPr lang="tr-TR" sz="2600" b="1" dirty="0">
                <a:latin typeface="+mj-lt"/>
              </a:rPr>
              <a:t>B        -        	  0	        X0              XX-	       X</a:t>
            </a:r>
          </a:p>
          <a:p>
            <a:pPr>
              <a:spcBef>
                <a:spcPct val="50000"/>
              </a:spcBef>
            </a:pPr>
            <a:r>
              <a:rPr lang="tr-TR" sz="2600" b="1" dirty="0">
                <a:latin typeface="+mj-lt"/>
              </a:rPr>
              <a:t>C        -               -                 X0              XXX</a:t>
            </a:r>
          </a:p>
        </p:txBody>
      </p:sp>
      <p:sp>
        <p:nvSpPr>
          <p:cNvPr id="2" name="Metin kutusu 1"/>
          <p:cNvSpPr txBox="1"/>
          <p:nvPr/>
        </p:nvSpPr>
        <p:spPr>
          <a:xfrm>
            <a:off x="755576" y="4592741"/>
            <a:ext cx="69127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600" b="1" dirty="0">
                <a:solidFill>
                  <a:srgbClr val="FF0000"/>
                </a:solidFill>
              </a:rPr>
              <a:t>        Baraj atlayışları 1.95 metreden başlar!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E7B739A7-2C5A-45EE-B3B0-B2F555B11B85}"/>
              </a:ext>
            </a:extLst>
          </p:cNvPr>
          <p:cNvSpPr txBox="1"/>
          <p:nvPr/>
        </p:nvSpPr>
        <p:spPr>
          <a:xfrm>
            <a:off x="0" y="6425009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66600" y="887809"/>
            <a:ext cx="7561784" cy="409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tr-TR" sz="2600" dirty="0">
              <a:latin typeface="+mj-lt"/>
            </a:endParaRPr>
          </a:p>
          <a:p>
            <a:r>
              <a:rPr lang="tr-TR" sz="2600" b="1" dirty="0">
                <a:latin typeface="+mj-lt"/>
              </a:rPr>
              <a:t>Baraj atlayışı yapan sporcular,</a:t>
            </a:r>
          </a:p>
          <a:p>
            <a:endParaRPr lang="tr-TR" sz="2600" b="1" dirty="0">
              <a:latin typeface="+mj-lt"/>
            </a:endParaRPr>
          </a:p>
          <a:p>
            <a:pPr marL="1200150" lvl="1" indent="-457200">
              <a:buFont typeface="Wingdings" panose="05000000000000000000" pitchFamily="2" charset="2"/>
              <a:buChar char="§"/>
            </a:pPr>
            <a:r>
              <a:rPr lang="tr-TR" sz="2600" b="1" dirty="0">
                <a:latin typeface="+mj-lt"/>
              </a:rPr>
              <a:t>atlayışta başarılılarsa yükseltilmek,</a:t>
            </a:r>
          </a:p>
          <a:p>
            <a:r>
              <a:rPr lang="tr-TR" sz="2600" b="1" dirty="0">
                <a:latin typeface="+mj-lt"/>
              </a:rPr>
              <a:t>	    başarısızlarsa alçaltılmak üzere </a:t>
            </a:r>
          </a:p>
          <a:p>
            <a:endParaRPr lang="tr-TR" sz="2600" b="1" dirty="0">
              <a:latin typeface="+mj-lt"/>
            </a:endParaRPr>
          </a:p>
          <a:p>
            <a:pPr marL="1828800" lvl="3" indent="-457200">
              <a:buFont typeface="Wingdings" panose="05000000000000000000" pitchFamily="2" charset="2"/>
              <a:buChar char="Ø"/>
            </a:pPr>
            <a:r>
              <a:rPr lang="tr-TR" sz="2600" b="1" dirty="0">
                <a:solidFill>
                  <a:srgbClr val="C00000"/>
                </a:solidFill>
                <a:latin typeface="+mj-lt"/>
              </a:rPr>
              <a:t>çıta yüksek atlamada 2 cm,</a:t>
            </a:r>
          </a:p>
          <a:p>
            <a:pPr lvl="2"/>
            <a:r>
              <a:rPr lang="tr-TR" sz="2600" b="1" dirty="0">
                <a:solidFill>
                  <a:srgbClr val="C00000"/>
                </a:solidFill>
                <a:latin typeface="+mj-lt"/>
              </a:rPr>
              <a:t>		sırıkla yüksek atlamada 5 cm </a:t>
            </a:r>
          </a:p>
          <a:p>
            <a:endParaRPr lang="tr-TR" sz="2600" b="1" dirty="0">
              <a:latin typeface="+mj-lt"/>
            </a:endParaRPr>
          </a:p>
          <a:p>
            <a:r>
              <a:rPr lang="tr-TR" sz="2600" b="1" dirty="0">
                <a:latin typeface="+mj-lt"/>
              </a:rPr>
              <a:t>olmak üzere yükseltilir veya alçaltılır. 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7FA3B814-D10A-4323-920D-E0B1B0FB9C44}"/>
              </a:ext>
            </a:extLst>
          </p:cNvPr>
          <p:cNvSpPr txBox="1"/>
          <p:nvPr/>
        </p:nvSpPr>
        <p:spPr>
          <a:xfrm>
            <a:off x="0" y="6425009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52463" y="908720"/>
            <a:ext cx="7705725" cy="229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sz="2600" b="1" dirty="0">
                <a:latin typeface="+mj-lt"/>
              </a:rPr>
              <a:t>         </a:t>
            </a:r>
            <a:r>
              <a:rPr lang="tr-TR" sz="2600" b="1" u="sng" dirty="0">
                <a:latin typeface="+mj-lt"/>
              </a:rPr>
              <a:t>1.80</a:t>
            </a:r>
            <a:r>
              <a:rPr lang="tr-TR" sz="2600" b="1" dirty="0">
                <a:latin typeface="+mj-lt"/>
              </a:rPr>
              <a:t>          </a:t>
            </a:r>
            <a:r>
              <a:rPr lang="tr-TR" sz="2600" b="1" u="sng" dirty="0">
                <a:latin typeface="+mj-lt"/>
              </a:rPr>
              <a:t>1.85</a:t>
            </a:r>
            <a:r>
              <a:rPr lang="tr-TR" sz="2600" b="1" dirty="0">
                <a:latin typeface="+mj-lt"/>
              </a:rPr>
              <a:t>          </a:t>
            </a:r>
            <a:r>
              <a:rPr lang="tr-TR" sz="2600" b="1" u="sng" dirty="0">
                <a:latin typeface="+mj-lt"/>
              </a:rPr>
              <a:t>1.90</a:t>
            </a:r>
            <a:r>
              <a:rPr lang="tr-TR" sz="2600" b="1" dirty="0">
                <a:latin typeface="+mj-lt"/>
              </a:rPr>
              <a:t>          </a:t>
            </a:r>
            <a:r>
              <a:rPr lang="tr-TR" sz="2600" b="1" u="sng" dirty="0">
                <a:latin typeface="+mj-lt"/>
              </a:rPr>
              <a:t>1.95</a:t>
            </a:r>
            <a:r>
              <a:rPr lang="tr-TR" sz="2600" b="1" dirty="0">
                <a:latin typeface="+mj-lt"/>
              </a:rPr>
              <a:t>          </a:t>
            </a:r>
            <a:r>
              <a:rPr lang="tr-TR" sz="2600" b="1" u="sng" dirty="0">
                <a:latin typeface="+mj-lt"/>
              </a:rPr>
              <a:t>2.00</a:t>
            </a:r>
          </a:p>
          <a:p>
            <a:pPr>
              <a:spcBef>
                <a:spcPct val="50000"/>
              </a:spcBef>
            </a:pPr>
            <a:r>
              <a:rPr lang="tr-TR" sz="2600" b="1" dirty="0">
                <a:latin typeface="+mj-lt"/>
              </a:rPr>
              <a:t>A       0	  	  0    	        X0              -	       XXX	</a:t>
            </a:r>
          </a:p>
          <a:p>
            <a:pPr>
              <a:spcBef>
                <a:spcPct val="50000"/>
              </a:spcBef>
            </a:pPr>
            <a:r>
              <a:rPr lang="tr-TR" sz="2600" b="1" dirty="0">
                <a:latin typeface="+mj-lt"/>
              </a:rPr>
              <a:t>B        -        	  0	        X0              XX-	       X</a:t>
            </a:r>
          </a:p>
          <a:p>
            <a:pPr>
              <a:spcBef>
                <a:spcPct val="50000"/>
              </a:spcBef>
            </a:pPr>
            <a:r>
              <a:rPr lang="tr-TR" sz="2600" b="1" dirty="0">
                <a:latin typeface="+mj-lt"/>
              </a:rPr>
              <a:t>C        -               -                 X0              XXX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82699" y="3440321"/>
            <a:ext cx="1729061" cy="229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sz="2600" b="1" dirty="0">
                <a:latin typeface="+mj-lt"/>
              </a:rPr>
              <a:t>         </a:t>
            </a:r>
            <a:r>
              <a:rPr lang="tr-TR" sz="2600" b="1" u="sng" dirty="0">
                <a:latin typeface="+mj-lt"/>
              </a:rPr>
              <a:t>1.95</a:t>
            </a:r>
            <a:r>
              <a:rPr lang="tr-TR" sz="2600" b="1" dirty="0">
                <a:latin typeface="+mj-lt"/>
              </a:rPr>
              <a:t>             </a:t>
            </a:r>
          </a:p>
          <a:p>
            <a:pPr>
              <a:spcBef>
                <a:spcPct val="50000"/>
              </a:spcBef>
            </a:pPr>
            <a:r>
              <a:rPr lang="tr-TR" sz="2600" b="1" dirty="0">
                <a:latin typeface="+mj-lt"/>
              </a:rPr>
              <a:t>A         0          </a:t>
            </a:r>
          </a:p>
          <a:p>
            <a:pPr>
              <a:spcBef>
                <a:spcPct val="50000"/>
              </a:spcBef>
            </a:pPr>
            <a:r>
              <a:rPr lang="tr-TR" sz="2600" b="1" dirty="0">
                <a:latin typeface="+mj-lt"/>
              </a:rPr>
              <a:t>B         0        </a:t>
            </a:r>
          </a:p>
          <a:p>
            <a:pPr>
              <a:spcBef>
                <a:spcPct val="50000"/>
              </a:spcBef>
            </a:pPr>
            <a:r>
              <a:rPr lang="tr-TR" sz="2600" b="1" dirty="0">
                <a:latin typeface="+mj-lt"/>
              </a:rPr>
              <a:t>C         X            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339752" y="3456290"/>
            <a:ext cx="936973" cy="229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sz="2600" b="1" u="sng" dirty="0">
                <a:latin typeface="+mj-lt"/>
              </a:rPr>
              <a:t>1.97</a:t>
            </a:r>
            <a:r>
              <a:rPr lang="tr-TR" sz="2600" b="1" dirty="0">
                <a:latin typeface="+mj-lt"/>
              </a:rPr>
              <a:t>          </a:t>
            </a:r>
          </a:p>
          <a:p>
            <a:pPr>
              <a:spcBef>
                <a:spcPct val="50000"/>
              </a:spcBef>
            </a:pPr>
            <a:r>
              <a:rPr lang="tr-TR" sz="2600" b="1" dirty="0">
                <a:latin typeface="+mj-lt"/>
              </a:rPr>
              <a:t>   X</a:t>
            </a:r>
          </a:p>
          <a:p>
            <a:pPr>
              <a:spcBef>
                <a:spcPct val="50000"/>
              </a:spcBef>
            </a:pPr>
            <a:r>
              <a:rPr lang="tr-TR" sz="2600" b="1" dirty="0">
                <a:latin typeface="+mj-lt"/>
              </a:rPr>
              <a:t>   X     </a:t>
            </a:r>
          </a:p>
          <a:p>
            <a:pPr>
              <a:spcBef>
                <a:spcPct val="50000"/>
              </a:spcBef>
            </a:pPr>
            <a:endParaRPr lang="tr-TR" sz="2600" b="1" dirty="0">
              <a:latin typeface="+mj-lt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274987" y="3429000"/>
            <a:ext cx="936973" cy="229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sz="2600" b="1" u="sng" dirty="0">
                <a:latin typeface="+mj-lt"/>
              </a:rPr>
              <a:t>1.95</a:t>
            </a:r>
            <a:r>
              <a:rPr lang="tr-TR" sz="2600" b="1" dirty="0">
                <a:latin typeface="+mj-lt"/>
              </a:rPr>
              <a:t>          </a:t>
            </a:r>
          </a:p>
          <a:p>
            <a:pPr>
              <a:spcBef>
                <a:spcPct val="50000"/>
              </a:spcBef>
            </a:pPr>
            <a:r>
              <a:rPr lang="tr-TR" sz="2600" b="1" dirty="0">
                <a:latin typeface="+mj-lt"/>
              </a:rPr>
              <a:t>   X</a:t>
            </a:r>
          </a:p>
          <a:p>
            <a:pPr>
              <a:spcBef>
                <a:spcPct val="50000"/>
              </a:spcBef>
            </a:pPr>
            <a:r>
              <a:rPr lang="tr-TR" sz="2600" b="1" dirty="0">
                <a:latin typeface="+mj-lt"/>
              </a:rPr>
              <a:t>   X     </a:t>
            </a:r>
          </a:p>
          <a:p>
            <a:pPr>
              <a:spcBef>
                <a:spcPct val="50000"/>
              </a:spcBef>
            </a:pPr>
            <a:endParaRPr lang="tr-TR" sz="2600" b="1" dirty="0">
              <a:latin typeface="+mj-lt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211091" y="3429000"/>
            <a:ext cx="936973" cy="229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sz="2600" b="1" u="sng" dirty="0">
                <a:latin typeface="+mj-lt"/>
              </a:rPr>
              <a:t>1.93</a:t>
            </a:r>
            <a:r>
              <a:rPr lang="tr-TR" sz="2600" b="1" dirty="0">
                <a:latin typeface="+mj-lt"/>
              </a:rPr>
              <a:t>          </a:t>
            </a:r>
          </a:p>
          <a:p>
            <a:pPr>
              <a:spcBef>
                <a:spcPct val="50000"/>
              </a:spcBef>
            </a:pPr>
            <a:r>
              <a:rPr lang="tr-TR" sz="2600" b="1" dirty="0">
                <a:latin typeface="+mj-lt"/>
              </a:rPr>
              <a:t>   0</a:t>
            </a:r>
          </a:p>
          <a:p>
            <a:pPr>
              <a:spcBef>
                <a:spcPct val="50000"/>
              </a:spcBef>
            </a:pPr>
            <a:r>
              <a:rPr lang="tr-TR" sz="2600" b="1" dirty="0">
                <a:latin typeface="+mj-lt"/>
              </a:rPr>
              <a:t>   0     </a:t>
            </a:r>
          </a:p>
          <a:p>
            <a:pPr>
              <a:spcBef>
                <a:spcPct val="50000"/>
              </a:spcBef>
            </a:pPr>
            <a:endParaRPr lang="tr-TR" sz="2600" b="1" dirty="0">
              <a:latin typeface="+mj-lt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147195" y="3429000"/>
            <a:ext cx="936973" cy="229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sz="2600" b="1" u="sng" dirty="0">
                <a:latin typeface="+mj-lt"/>
              </a:rPr>
              <a:t>1.95</a:t>
            </a:r>
            <a:r>
              <a:rPr lang="tr-TR" sz="2600" b="1" dirty="0">
                <a:latin typeface="+mj-lt"/>
              </a:rPr>
              <a:t>          </a:t>
            </a:r>
          </a:p>
          <a:p>
            <a:pPr>
              <a:spcBef>
                <a:spcPct val="50000"/>
              </a:spcBef>
            </a:pPr>
            <a:r>
              <a:rPr lang="tr-TR" sz="2600" b="1" dirty="0">
                <a:latin typeface="+mj-lt"/>
              </a:rPr>
              <a:t>   0</a:t>
            </a:r>
          </a:p>
          <a:p>
            <a:pPr>
              <a:spcBef>
                <a:spcPct val="50000"/>
              </a:spcBef>
            </a:pPr>
            <a:r>
              <a:rPr lang="tr-TR" sz="2600" b="1" dirty="0">
                <a:latin typeface="+mj-lt"/>
              </a:rPr>
              <a:t>   X     </a:t>
            </a:r>
          </a:p>
          <a:p>
            <a:pPr>
              <a:spcBef>
                <a:spcPct val="50000"/>
              </a:spcBef>
            </a:pPr>
            <a:endParaRPr lang="tr-TR" sz="2600" b="1" dirty="0">
              <a:latin typeface="+mj-lt"/>
            </a:endParaRPr>
          </a:p>
        </p:txBody>
      </p:sp>
      <p:cxnSp>
        <p:nvCxnSpPr>
          <p:cNvPr id="4" name="Düz Bağlayıcı 3"/>
          <p:cNvCxnSpPr/>
          <p:nvPr/>
        </p:nvCxnSpPr>
        <p:spPr>
          <a:xfrm>
            <a:off x="539552" y="3284984"/>
            <a:ext cx="7272808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228184" y="3429000"/>
            <a:ext cx="1728192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sz="2600" b="1" dirty="0">
                <a:latin typeface="+mj-lt"/>
              </a:rPr>
              <a:t>          </a:t>
            </a:r>
          </a:p>
          <a:p>
            <a:pPr>
              <a:spcBef>
                <a:spcPct val="50000"/>
              </a:spcBef>
            </a:pPr>
            <a:r>
              <a:rPr lang="tr-TR" sz="2600" b="1" dirty="0">
                <a:latin typeface="+mj-lt"/>
              </a:rPr>
              <a:t>:  1.95</a:t>
            </a:r>
          </a:p>
          <a:p>
            <a:pPr>
              <a:spcBef>
                <a:spcPct val="50000"/>
              </a:spcBef>
            </a:pPr>
            <a:r>
              <a:rPr lang="tr-TR" sz="2600" b="1" dirty="0">
                <a:latin typeface="+mj-lt"/>
              </a:rPr>
              <a:t>:  1.93 </a:t>
            </a:r>
            <a:r>
              <a:rPr lang="tr-TR" sz="2600" b="1" dirty="0">
                <a:solidFill>
                  <a:srgbClr val="FF0000"/>
                </a:solidFill>
                <a:latin typeface="+mj-lt"/>
              </a:rPr>
              <a:t>1.95</a:t>
            </a:r>
          </a:p>
          <a:p>
            <a:pPr>
              <a:spcBef>
                <a:spcPct val="50000"/>
              </a:spcBef>
            </a:pPr>
            <a:r>
              <a:rPr lang="tr-TR" sz="2600" b="1" dirty="0">
                <a:latin typeface="+mj-lt"/>
              </a:rPr>
              <a:t>:  1.90</a:t>
            </a:r>
          </a:p>
          <a:p>
            <a:pPr>
              <a:spcBef>
                <a:spcPct val="50000"/>
              </a:spcBef>
            </a:pPr>
            <a:endParaRPr lang="tr-TR" sz="2600" b="1" dirty="0">
              <a:latin typeface="+mj-lt"/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xmlns="" id="{85543CFE-196B-4A82-9F98-6A84D18CCCEC}"/>
              </a:ext>
            </a:extLst>
          </p:cNvPr>
          <p:cNvSpPr txBox="1"/>
          <p:nvPr/>
        </p:nvSpPr>
        <p:spPr>
          <a:xfrm>
            <a:off x="0" y="6425009"/>
            <a:ext cx="9144000" cy="10772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1907704" y="3844205"/>
            <a:ext cx="54726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200" b="1" spc="40" dirty="0">
                <a:solidFill>
                  <a:srgbClr val="C00000"/>
                </a:solidFill>
              </a:rPr>
              <a:t>SPORCU - ANTRENÖR İLETİŞİMİ</a:t>
            </a:r>
            <a:endParaRPr lang="tr-TR" sz="3800" b="1" spc="40" dirty="0">
              <a:solidFill>
                <a:srgbClr val="C00000"/>
              </a:solidFill>
            </a:endParaRPr>
          </a:p>
        </p:txBody>
      </p:sp>
      <p:pic>
        <p:nvPicPr>
          <p:cNvPr id="2" name="Picture 2" descr="http://news.bbcimg.co.uk/media/images/55020000/jpg/_55020529_5502052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9"/>
          <a:stretch>
            <a:fillRect/>
          </a:stretch>
        </p:blipFill>
        <p:spPr bwMode="auto">
          <a:xfrm>
            <a:off x="226568" y="835009"/>
            <a:ext cx="4438650" cy="265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B3AC11B1-F65B-4CA2-907F-92D3674D4369}"/>
              </a:ext>
            </a:extLst>
          </p:cNvPr>
          <p:cNvSpPr txBox="1"/>
          <p:nvPr/>
        </p:nvSpPr>
        <p:spPr>
          <a:xfrm>
            <a:off x="0" y="6425009"/>
            <a:ext cx="9144000" cy="10772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39552" y="794315"/>
            <a:ext cx="8084040" cy="423500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endParaRPr lang="tr-TR" b="1" dirty="0">
              <a:solidFill>
                <a:srgbClr val="C00000"/>
              </a:solidFill>
              <a:latin typeface="Tahoma" panose="020B0604030504040204" pitchFamily="34" charset="0"/>
              <a:ea typeface="Times New Roman" panose="02020603050405020304" pitchFamily="18" charset="0"/>
              <a:cs typeface="Mangal" pitchFamily="18" charset="0"/>
            </a:endParaRP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  <a:defRPr/>
            </a:pPr>
            <a:r>
              <a:rPr lang="tr-TR" sz="2600" dirty="0">
                <a:latin typeface="+mn-lt"/>
                <a:cs typeface="Times New Roman" panose="02020603050405020304" pitchFamily="18" charset="0"/>
              </a:rPr>
              <a:t>Sporcular ile ya</a:t>
            </a:r>
            <a:r>
              <a:rPr lang="tr-TR" sz="2600" dirty="0">
                <a:latin typeface="+mn-lt"/>
              </a:rPr>
              <a:t>rışm</a:t>
            </a:r>
            <a:r>
              <a:rPr lang="tr-TR" sz="2600" dirty="0">
                <a:latin typeface="+mn-lt"/>
                <a:cs typeface="Times New Roman" panose="02020603050405020304" pitchFamily="18" charset="0"/>
              </a:rPr>
              <a:t>a ala</a:t>
            </a:r>
            <a:r>
              <a:rPr lang="tr-TR" sz="2600" dirty="0">
                <a:latin typeface="+mn-lt"/>
              </a:rPr>
              <a:t>nın</a:t>
            </a:r>
            <a:r>
              <a:rPr lang="tr-TR" sz="2600" dirty="0">
                <a:latin typeface="+mn-lt"/>
                <a:cs typeface="Times New Roman" panose="02020603050405020304" pitchFamily="18" charset="0"/>
              </a:rPr>
              <a:t>da yer almayan antrenörlerinin ilet</a:t>
            </a:r>
            <a:r>
              <a:rPr lang="tr-TR" sz="2600" dirty="0">
                <a:latin typeface="+mn-lt"/>
              </a:rPr>
              <a:t>işi</a:t>
            </a:r>
            <a:r>
              <a:rPr lang="tr-TR" sz="2600" dirty="0">
                <a:latin typeface="+mn-lt"/>
                <a:cs typeface="Times New Roman" panose="02020603050405020304" pitchFamily="18" charset="0"/>
              </a:rPr>
              <a:t>mine </a:t>
            </a:r>
            <a:r>
              <a:rPr lang="tr-TR" sz="2600" dirty="0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izin verilir</a:t>
            </a:r>
            <a:r>
              <a:rPr lang="tr-TR" sz="2600" dirty="0">
                <a:latin typeface="+mn-lt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  <a:defRPr/>
            </a:pPr>
            <a:endParaRPr lang="tr-TR" sz="2600" dirty="0">
              <a:latin typeface="+mn-lt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  <a:defRPr/>
            </a:pPr>
            <a:r>
              <a:rPr lang="tr-TR" sz="2600" dirty="0">
                <a:latin typeface="+mn-lt"/>
                <a:cs typeface="Times New Roman" panose="02020603050405020304" pitchFamily="18" charset="0"/>
              </a:rPr>
              <a:t>Bu ileti</a:t>
            </a:r>
            <a:r>
              <a:rPr lang="tr-TR" sz="2600" dirty="0">
                <a:latin typeface="+mn-lt"/>
              </a:rPr>
              <a:t>ş</a:t>
            </a:r>
            <a:r>
              <a:rPr lang="tr-TR" sz="2600" dirty="0">
                <a:latin typeface="+mn-lt"/>
                <a:cs typeface="Times New Roman" panose="02020603050405020304" pitchFamily="18" charset="0"/>
              </a:rPr>
              <a:t>imi kolayl</a:t>
            </a:r>
            <a:r>
              <a:rPr lang="tr-TR" sz="2600" dirty="0">
                <a:latin typeface="+mn-lt"/>
              </a:rPr>
              <a:t>aştı</a:t>
            </a:r>
            <a:r>
              <a:rPr lang="tr-TR" sz="2600" dirty="0">
                <a:latin typeface="+mn-lt"/>
                <a:cs typeface="Times New Roman" panose="02020603050405020304" pitchFamily="18" charset="0"/>
              </a:rPr>
              <a:t>rmak üzere ve ya</a:t>
            </a:r>
            <a:r>
              <a:rPr lang="tr-TR" sz="2600" dirty="0">
                <a:latin typeface="+mn-lt"/>
              </a:rPr>
              <a:t>rış</a:t>
            </a:r>
            <a:r>
              <a:rPr lang="tr-TR" sz="2600" dirty="0">
                <a:latin typeface="+mn-lt"/>
                <a:cs typeface="Times New Roman" panose="02020603050405020304" pitchFamily="18" charset="0"/>
              </a:rPr>
              <a:t>ma</a:t>
            </a:r>
            <a:r>
              <a:rPr lang="tr-TR" sz="2600" dirty="0">
                <a:latin typeface="+mn-lt"/>
              </a:rPr>
              <a:t>nı</a:t>
            </a:r>
            <a:r>
              <a:rPr lang="tr-TR" sz="2600" dirty="0">
                <a:latin typeface="+mn-lt"/>
                <a:cs typeface="Times New Roman" panose="02020603050405020304" pitchFamily="18" charset="0"/>
              </a:rPr>
              <a:t>n gid</a:t>
            </a:r>
            <a:r>
              <a:rPr lang="tr-TR" sz="2600" dirty="0">
                <a:latin typeface="+mn-lt"/>
              </a:rPr>
              <a:t>iş</a:t>
            </a:r>
            <a:r>
              <a:rPr lang="tr-TR" sz="2600" dirty="0">
                <a:latin typeface="+mn-lt"/>
                <a:cs typeface="Times New Roman" panose="02020603050405020304" pitchFamily="18" charset="0"/>
              </a:rPr>
              <a:t>a</a:t>
            </a:r>
            <a:r>
              <a:rPr lang="tr-TR" sz="2600" dirty="0">
                <a:latin typeface="+mn-lt"/>
              </a:rPr>
              <a:t>tını</a:t>
            </a:r>
            <a:r>
              <a:rPr lang="tr-TR" sz="2600" dirty="0">
                <a:latin typeface="+mn-lt"/>
                <a:cs typeface="Times New Roman" panose="02020603050405020304" pitchFamily="18" charset="0"/>
              </a:rPr>
              <a:t> rahat</a:t>
            </a:r>
            <a:r>
              <a:rPr lang="tr-TR" sz="2600" dirty="0">
                <a:latin typeface="+mn-lt"/>
              </a:rPr>
              <a:t>sı</a:t>
            </a:r>
            <a:r>
              <a:rPr lang="tr-TR" sz="2600" dirty="0">
                <a:latin typeface="+mn-lt"/>
                <a:cs typeface="Times New Roman" panose="02020603050405020304" pitchFamily="18" charset="0"/>
              </a:rPr>
              <a:t>z etmemek için, her alan ya</a:t>
            </a:r>
            <a:r>
              <a:rPr lang="tr-TR" sz="2600" dirty="0">
                <a:latin typeface="+mn-lt"/>
              </a:rPr>
              <a:t>rışının</a:t>
            </a:r>
            <a:r>
              <a:rPr lang="tr-TR" sz="2600" dirty="0">
                <a:latin typeface="+mn-lt"/>
                <a:cs typeface="Times New Roman" panose="02020603050405020304" pitchFamily="18" charset="0"/>
              </a:rPr>
              <a:t> sektörüne en ya</a:t>
            </a:r>
            <a:r>
              <a:rPr lang="tr-TR" sz="2600" dirty="0">
                <a:latin typeface="+mn-lt"/>
              </a:rPr>
              <a:t>kı</a:t>
            </a:r>
            <a:r>
              <a:rPr lang="tr-TR" sz="2600" dirty="0">
                <a:latin typeface="+mn-lt"/>
                <a:cs typeface="Times New Roman" panose="02020603050405020304" pitchFamily="18" charset="0"/>
              </a:rPr>
              <a:t>n tribünde </a:t>
            </a:r>
            <a:r>
              <a:rPr lang="tr-TR" sz="26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sporcuların antrenörlerine yer ay</a:t>
            </a:r>
            <a:r>
              <a:rPr lang="tr-TR" sz="2600" dirty="0">
                <a:solidFill>
                  <a:srgbClr val="C00000"/>
                </a:solidFill>
                <a:latin typeface="+mn-lt"/>
              </a:rPr>
              <a:t>rılmalıdır</a:t>
            </a:r>
            <a:r>
              <a:rPr lang="tr-TR" sz="2600" dirty="0">
                <a:latin typeface="+mn-lt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tr-TR" sz="2200" b="1" dirty="0">
              <a:solidFill>
                <a:srgbClr val="F00000"/>
              </a:solidFill>
              <a:latin typeface="Tahoma" panose="020B0604030504040204" pitchFamily="34" charset="0"/>
            </a:endParaRPr>
          </a:p>
          <a:p>
            <a:pPr>
              <a:defRPr/>
            </a:pPr>
            <a:endParaRPr lang="tr-TR" sz="2300" b="1" dirty="0">
              <a:solidFill>
                <a:srgbClr val="F00000"/>
              </a:solidFill>
              <a:latin typeface="Tahoma" panose="020B0604030504040204" pitchFamily="34" charset="0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03175407-0DBD-49C6-84D2-11AB84F41869}"/>
              </a:ext>
            </a:extLst>
          </p:cNvPr>
          <p:cNvSpPr txBox="1"/>
          <p:nvPr/>
        </p:nvSpPr>
        <p:spPr>
          <a:xfrm>
            <a:off x="0" y="6425009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39552" y="908720"/>
            <a:ext cx="7992888" cy="580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2600" b="1" dirty="0"/>
              <a:t>HATALI ÇIKIŞ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endParaRPr lang="tr-TR" sz="2600" dirty="0"/>
          </a:p>
          <a:p>
            <a:pPr marL="914400" lvl="1" indent="-457200">
              <a:buFont typeface="Wingdings" panose="05000000000000000000" pitchFamily="2" charset="2"/>
              <a:buChar char="§"/>
              <a:defRPr/>
            </a:pPr>
            <a:r>
              <a:rPr lang="tr-TR" sz="2600" dirty="0"/>
              <a:t>Tabanca sesinden önce çıkış hareketine başlayan sporcu(lar) “</a:t>
            </a:r>
            <a:r>
              <a:rPr lang="tr-TR" sz="2600" b="1" dirty="0">
                <a:solidFill>
                  <a:srgbClr val="FF0000"/>
                </a:solidFill>
              </a:rPr>
              <a:t>hatalı çıkış</a:t>
            </a:r>
            <a:r>
              <a:rPr lang="tr-TR" sz="2600" dirty="0"/>
              <a:t>” yapmış olur.</a:t>
            </a:r>
          </a:p>
          <a:p>
            <a:pPr lvl="1">
              <a:defRPr/>
            </a:pPr>
            <a:endParaRPr lang="tr-TR" sz="1200" dirty="0"/>
          </a:p>
          <a:p>
            <a:pPr marL="1371600" lvl="2" indent="-457200">
              <a:buFont typeface="Wingdings" panose="05000000000000000000" pitchFamily="2" charset="2"/>
              <a:buChar char="Ø"/>
              <a:defRPr/>
            </a:pPr>
            <a:r>
              <a:rPr lang="tr-TR" sz="2600" dirty="0"/>
              <a:t>Yüksek çıkışla başlayan yarışlarda erken </a:t>
            </a:r>
          </a:p>
          <a:p>
            <a:pPr lvl="2">
              <a:defRPr/>
            </a:pPr>
            <a:r>
              <a:rPr lang="tr-TR" sz="2600" dirty="0"/>
              <a:t>      çıkış hareketinin denge kaybı sonucu olduğu</a:t>
            </a:r>
          </a:p>
          <a:p>
            <a:pPr lvl="2">
              <a:defRPr/>
            </a:pPr>
            <a:r>
              <a:rPr lang="tr-TR" sz="2600" dirty="0"/>
              <a:t>      düşünülürse, “</a:t>
            </a:r>
            <a:r>
              <a:rPr lang="tr-TR" sz="2600" b="1" dirty="0">
                <a:solidFill>
                  <a:srgbClr val="00B050"/>
                </a:solidFill>
              </a:rPr>
              <a:t>hatalı çıkış</a:t>
            </a:r>
            <a:r>
              <a:rPr lang="tr-TR" sz="2600" dirty="0"/>
              <a:t>” verilmez.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tr-TR" sz="2600" dirty="0"/>
          </a:p>
          <a:p>
            <a:pPr marL="914400" lvl="1" indent="-457200">
              <a:buFont typeface="Wingdings" panose="05000000000000000000" pitchFamily="2" charset="2"/>
              <a:buChar char="§"/>
              <a:defRPr/>
            </a:pPr>
            <a:r>
              <a:rPr lang="tr-TR" sz="2600" dirty="0"/>
              <a:t>Hatalı çıkışı tespit etmek ve sporcuları geri çağırmak, Geri Çağırma Hakemlerinin sorumluluğundadır.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endParaRPr lang="tr-TR" sz="2600" dirty="0"/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endParaRPr lang="tr-TR" sz="2600" dirty="0"/>
          </a:p>
          <a:p>
            <a:pPr>
              <a:spcBef>
                <a:spcPct val="50000"/>
              </a:spcBef>
              <a:defRPr/>
            </a:pPr>
            <a:endParaRPr lang="tr-TR" sz="1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42EC75EE-DFA6-4EC4-9C3B-625CFE5AB5C8}"/>
              </a:ext>
            </a:extLst>
          </p:cNvPr>
          <p:cNvSpPr txBox="1"/>
          <p:nvPr/>
        </p:nvSpPr>
        <p:spPr>
          <a:xfrm>
            <a:off x="0" y="6412967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39552" y="908050"/>
            <a:ext cx="7690048" cy="49182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indent="-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tr-TR" sz="2600" b="1" dirty="0">
              <a:latin typeface="+mj-lt"/>
              <a:ea typeface="Times New Roman" panose="02020603050405020304" pitchFamily="18" charset="0"/>
              <a:cs typeface="Mangal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tr-TR" sz="2600" dirty="0">
                <a:latin typeface="+mj-lt"/>
                <a:ea typeface="Times New Roman" panose="02020603050405020304" pitchFamily="18" charset="0"/>
                <a:cs typeface="Tahoma" panose="020B0604030504040204" pitchFamily="34" charset="0"/>
              </a:rPr>
              <a:t>Sporcunun, antrenörlere ay</a:t>
            </a:r>
            <a:r>
              <a:rPr lang="tr-TR" sz="2600" dirty="0">
                <a:latin typeface="+mj-lt"/>
              </a:rPr>
              <a:t>rılmış</a:t>
            </a:r>
            <a:r>
              <a:rPr lang="tr-TR" sz="2600" dirty="0">
                <a:latin typeface="+mj-lt"/>
                <a:cs typeface="Times New Roman" panose="02020603050405020304" pitchFamily="18" charset="0"/>
              </a:rPr>
              <a:t> alandaki antrenörüyle kon</a:t>
            </a:r>
            <a:r>
              <a:rPr lang="tr-TR" sz="2600" dirty="0">
                <a:latin typeface="+mj-lt"/>
              </a:rPr>
              <a:t>uş</a:t>
            </a:r>
            <a:r>
              <a:rPr lang="tr-TR" sz="2600" dirty="0">
                <a:latin typeface="+mj-lt"/>
                <a:cs typeface="Times New Roman" panose="02020603050405020304" pitchFamily="18" charset="0"/>
              </a:rPr>
              <a:t>mak / ya</a:t>
            </a:r>
            <a:r>
              <a:rPr lang="tr-TR" sz="2600" dirty="0">
                <a:latin typeface="+mj-lt"/>
              </a:rPr>
              <a:t>nı</a:t>
            </a:r>
            <a:r>
              <a:rPr lang="tr-TR" sz="2600" dirty="0">
                <a:latin typeface="+mj-lt"/>
                <a:cs typeface="Times New Roman" panose="02020603050405020304" pitchFamily="18" charset="0"/>
              </a:rPr>
              <a:t>na gitmek için izin alma</a:t>
            </a:r>
            <a:r>
              <a:rPr lang="tr-TR" sz="2600" dirty="0">
                <a:latin typeface="+mj-lt"/>
              </a:rPr>
              <a:t>sı</a:t>
            </a:r>
            <a:r>
              <a:rPr lang="tr-TR" sz="2600" dirty="0">
                <a:latin typeface="+mj-lt"/>
                <a:cs typeface="Times New Roman" panose="02020603050405020304" pitchFamily="18" charset="0"/>
              </a:rPr>
              <a:t> gerekmez.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tr-TR" sz="26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tr-TR" sz="2600" dirty="0">
                <a:latin typeface="+mj-lt"/>
                <a:cs typeface="Times New Roman" panose="02020603050405020304" pitchFamily="18" charset="0"/>
              </a:rPr>
              <a:t>Kural, sadece ilet</a:t>
            </a:r>
            <a:r>
              <a:rPr lang="tr-TR" sz="2600" dirty="0">
                <a:latin typeface="+mj-lt"/>
              </a:rPr>
              <a:t>iş</a:t>
            </a:r>
            <a:r>
              <a:rPr lang="tr-TR" sz="2600" dirty="0">
                <a:latin typeface="+mj-lt"/>
                <a:cs typeface="Times New Roman" panose="02020603050405020304" pitchFamily="18" charset="0"/>
              </a:rPr>
              <a:t>ime izin vermektedir. Sporcu, ya</a:t>
            </a:r>
            <a:r>
              <a:rPr lang="tr-TR" sz="2600" dirty="0">
                <a:latin typeface="+mj-lt"/>
              </a:rPr>
              <a:t>rış</a:t>
            </a:r>
            <a:r>
              <a:rPr lang="tr-TR" sz="2600" dirty="0">
                <a:latin typeface="+mj-lt"/>
                <a:cs typeface="Times New Roman" panose="02020603050405020304" pitchFamily="18" charset="0"/>
              </a:rPr>
              <a:t>ma </a:t>
            </a:r>
            <a:r>
              <a:rPr lang="tr-TR" sz="2600" dirty="0">
                <a:latin typeface="+mj-lt"/>
              </a:rPr>
              <a:t>sırasını</a:t>
            </a:r>
            <a:r>
              <a:rPr lang="tr-TR" sz="2600" dirty="0">
                <a:latin typeface="+mj-lt"/>
                <a:cs typeface="Times New Roman" panose="02020603050405020304" pitchFamily="18" charset="0"/>
              </a:rPr>
              <a:t> antrenörünün ya</a:t>
            </a:r>
            <a:r>
              <a:rPr lang="tr-TR" sz="2600" dirty="0">
                <a:latin typeface="+mj-lt"/>
              </a:rPr>
              <a:t>nı</a:t>
            </a:r>
            <a:r>
              <a:rPr lang="tr-TR" sz="2600" dirty="0">
                <a:latin typeface="+mj-lt"/>
                <a:cs typeface="Times New Roman" panose="02020603050405020304" pitchFamily="18" charset="0"/>
              </a:rPr>
              <a:t>nda bekleyemez.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tr-TR" sz="2600" dirty="0">
              <a:latin typeface="+mj-lt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tr-TR" sz="2600" dirty="0">
                <a:latin typeface="+mj-lt"/>
                <a:cs typeface="Times New Roman" panose="02020603050405020304" pitchFamily="18" charset="0"/>
              </a:rPr>
              <a:t>Antrenörünün yanına gitmek isteyen sporcu, kendi sektöründeki ya da başka sektördeki / pistteki yarışı engellememeli / rahatsız etmemelidir.</a:t>
            </a:r>
            <a:endParaRPr lang="tr-TR" dirty="0">
              <a:latin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defRPr/>
            </a:pPr>
            <a:endParaRPr lang="tr-TR" sz="2300" b="1" dirty="0">
              <a:solidFill>
                <a:srgbClr val="F00000"/>
              </a:solidFill>
              <a:latin typeface="Tahoma" panose="020B0604030504040204" pitchFamily="34" charset="0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35ED837C-6983-43C1-A8BB-92F1BD5C1C2A}"/>
              </a:ext>
            </a:extLst>
          </p:cNvPr>
          <p:cNvSpPr txBox="1"/>
          <p:nvPr/>
        </p:nvSpPr>
        <p:spPr>
          <a:xfrm>
            <a:off x="0" y="6425009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92416" y="1018412"/>
            <a:ext cx="8301176" cy="291464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endParaRPr lang="tr-TR" b="1" dirty="0">
              <a:solidFill>
                <a:srgbClr val="C00000"/>
              </a:solidFill>
              <a:latin typeface="Tahoma" panose="020B0604030504040204" pitchFamily="34" charset="0"/>
              <a:ea typeface="Times New Roman" panose="02020603050405020304" pitchFamily="18" charset="0"/>
              <a:cs typeface="Mangal" pitchFamily="18" charset="0"/>
            </a:endParaRPr>
          </a:p>
          <a:p>
            <a:pPr marL="457200" indent="-457200">
              <a:lnSpc>
                <a:spcPct val="110000"/>
              </a:lnSpc>
              <a:buFont typeface="Wingdings" panose="05000000000000000000" pitchFamily="2" charset="2"/>
              <a:buChar char="§"/>
              <a:defRPr/>
            </a:pPr>
            <a:endParaRPr lang="tr-TR" sz="2600" dirty="0"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defRPr/>
            </a:pPr>
            <a:r>
              <a:rPr lang="tr-TR" sz="26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"</a:t>
            </a:r>
            <a:r>
              <a:rPr lang="tr-TR" sz="26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Bu ileti</a:t>
            </a:r>
            <a:r>
              <a:rPr lang="tr-TR" sz="2600" b="1" i="1" dirty="0">
                <a:solidFill>
                  <a:srgbClr val="FF0000"/>
                </a:solidFill>
                <a:latin typeface="+mn-lt"/>
              </a:rPr>
              <a:t>ş</a:t>
            </a:r>
            <a:r>
              <a:rPr lang="tr-TR" sz="26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imi kolayl</a:t>
            </a:r>
            <a:r>
              <a:rPr lang="tr-TR" sz="2600" b="1" i="1" dirty="0">
                <a:solidFill>
                  <a:srgbClr val="FF0000"/>
                </a:solidFill>
                <a:latin typeface="+mn-lt"/>
              </a:rPr>
              <a:t>aştı</a:t>
            </a:r>
            <a:r>
              <a:rPr lang="tr-TR" sz="26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rmak üzere ve ya</a:t>
            </a:r>
            <a:r>
              <a:rPr lang="tr-TR" sz="2600" b="1" i="1" dirty="0">
                <a:solidFill>
                  <a:srgbClr val="FF0000"/>
                </a:solidFill>
                <a:latin typeface="+mn-lt"/>
              </a:rPr>
              <a:t>rış</a:t>
            </a:r>
            <a:r>
              <a:rPr lang="tr-TR" sz="26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ma</a:t>
            </a:r>
            <a:r>
              <a:rPr lang="tr-TR" sz="2600" b="1" i="1" dirty="0">
                <a:solidFill>
                  <a:srgbClr val="FF0000"/>
                </a:solidFill>
                <a:latin typeface="+mn-lt"/>
              </a:rPr>
              <a:t>nı</a:t>
            </a:r>
            <a:r>
              <a:rPr lang="tr-TR" sz="26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n gid</a:t>
            </a:r>
            <a:r>
              <a:rPr lang="tr-TR" sz="2600" b="1" i="1" dirty="0">
                <a:solidFill>
                  <a:srgbClr val="FF0000"/>
                </a:solidFill>
                <a:latin typeface="+mn-lt"/>
              </a:rPr>
              <a:t>iş</a:t>
            </a:r>
            <a:r>
              <a:rPr lang="tr-TR" sz="26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a</a:t>
            </a:r>
            <a:r>
              <a:rPr lang="tr-TR" sz="2600" b="1" i="1" dirty="0">
                <a:solidFill>
                  <a:srgbClr val="FF0000"/>
                </a:solidFill>
                <a:latin typeface="+mn-lt"/>
              </a:rPr>
              <a:t>tını</a:t>
            </a:r>
            <a:r>
              <a:rPr lang="tr-TR" sz="26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rahat</a:t>
            </a:r>
            <a:r>
              <a:rPr lang="tr-TR" sz="2600" b="1" i="1" dirty="0">
                <a:solidFill>
                  <a:srgbClr val="FF0000"/>
                </a:solidFill>
                <a:latin typeface="+mn-lt"/>
              </a:rPr>
              <a:t>sı</a:t>
            </a:r>
            <a:r>
              <a:rPr lang="tr-TR" sz="26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z etmemek için, her alan ya</a:t>
            </a:r>
            <a:r>
              <a:rPr lang="tr-TR" sz="2600" b="1" i="1" dirty="0">
                <a:solidFill>
                  <a:srgbClr val="FF0000"/>
                </a:solidFill>
                <a:latin typeface="+mn-lt"/>
              </a:rPr>
              <a:t>rışının</a:t>
            </a:r>
            <a:r>
              <a:rPr lang="tr-TR" sz="26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sektörüne en ya</a:t>
            </a:r>
            <a:r>
              <a:rPr lang="tr-TR" sz="2600" b="1" i="1" dirty="0">
                <a:solidFill>
                  <a:srgbClr val="FF0000"/>
                </a:solidFill>
                <a:latin typeface="+mn-lt"/>
              </a:rPr>
              <a:t>kı</a:t>
            </a:r>
            <a:r>
              <a:rPr lang="tr-TR" sz="26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n tribünde atletlerin antrenörlerine yer ay</a:t>
            </a:r>
            <a:r>
              <a:rPr lang="tr-TR" sz="2600" b="1" i="1" dirty="0">
                <a:solidFill>
                  <a:srgbClr val="FF0000"/>
                </a:solidFill>
                <a:latin typeface="+mn-lt"/>
              </a:rPr>
              <a:t>rılmalıdır</a:t>
            </a:r>
            <a:r>
              <a:rPr lang="tr-TR" sz="2600" b="1" i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.</a:t>
            </a:r>
            <a:r>
              <a:rPr lang="tr-TR" sz="26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"</a:t>
            </a:r>
          </a:p>
          <a:p>
            <a:pPr>
              <a:defRPr/>
            </a:pPr>
            <a:endParaRPr lang="tr-TR" sz="2200" b="1" dirty="0">
              <a:solidFill>
                <a:srgbClr val="F00000"/>
              </a:solidFill>
              <a:latin typeface="Tahoma" panose="020B0604030504040204" pitchFamily="34" charset="0"/>
            </a:endParaRPr>
          </a:p>
          <a:p>
            <a:pPr>
              <a:defRPr/>
            </a:pPr>
            <a:endParaRPr lang="tr-TR" sz="2300" b="1" dirty="0">
              <a:solidFill>
                <a:srgbClr val="F00000"/>
              </a:solidFill>
              <a:latin typeface="Tahoma" panose="020B0604030504040204" pitchFamily="34" charset="0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20E3A20B-E33F-4541-9659-23A1AC194F8E}"/>
              </a:ext>
            </a:extLst>
          </p:cNvPr>
          <p:cNvSpPr txBox="1"/>
          <p:nvPr/>
        </p:nvSpPr>
        <p:spPr>
          <a:xfrm>
            <a:off x="0" y="6425009"/>
            <a:ext cx="9144000" cy="10772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ighju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2" t="2644" r="4880" b="4541"/>
          <a:stretch>
            <a:fillRect/>
          </a:stretch>
        </p:blipFill>
        <p:spPr bwMode="auto">
          <a:xfrm>
            <a:off x="809836" y="2420888"/>
            <a:ext cx="3727939" cy="242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jugdesrow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4" b="5932"/>
          <a:stretch>
            <a:fillRect/>
          </a:stretch>
        </p:blipFill>
        <p:spPr bwMode="auto">
          <a:xfrm>
            <a:off x="766728" y="4989407"/>
            <a:ext cx="7610544" cy="1317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tartt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6" b="1944"/>
          <a:stretch>
            <a:fillRect/>
          </a:stretch>
        </p:blipFill>
        <p:spPr bwMode="auto">
          <a:xfrm>
            <a:off x="5271549" y="2420888"/>
            <a:ext cx="3081578" cy="242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row_ra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36" y="692696"/>
            <a:ext cx="7524328" cy="156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xmlns="" id="{09984469-E2D5-4480-9DF6-78D1601BB8A1}"/>
              </a:ext>
            </a:extLst>
          </p:cNvPr>
          <p:cNvSpPr txBox="1"/>
          <p:nvPr/>
        </p:nvSpPr>
        <p:spPr>
          <a:xfrm>
            <a:off x="0" y="6425009"/>
            <a:ext cx="9144000" cy="10772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1" y="1340768"/>
            <a:ext cx="914400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r-TR" sz="1600" b="1" dirty="0">
              <a:solidFill>
                <a:srgbClr val="C00000"/>
              </a:solidFill>
            </a:endParaRPr>
          </a:p>
          <a:p>
            <a:pPr algn="ctr"/>
            <a:r>
              <a:rPr lang="tr-TR" sz="4000" b="1" dirty="0">
                <a:solidFill>
                  <a:srgbClr val="C00000"/>
                </a:solidFill>
              </a:rPr>
              <a:t>SEMİNERE KATILIMINIZ İÇİN</a:t>
            </a:r>
          </a:p>
          <a:p>
            <a:pPr algn="ctr"/>
            <a:r>
              <a:rPr lang="tr-TR" sz="4000" b="1" dirty="0">
                <a:solidFill>
                  <a:srgbClr val="C00000"/>
                </a:solidFill>
              </a:rPr>
              <a:t>TEŞEKKÜRLER</a:t>
            </a:r>
          </a:p>
          <a:p>
            <a:pPr algn="ctr"/>
            <a:endParaRPr lang="tr-TR" sz="2400" b="1" dirty="0">
              <a:solidFill>
                <a:srgbClr val="C00000"/>
              </a:solidFill>
            </a:endParaRPr>
          </a:p>
          <a:p>
            <a:pPr algn="ctr"/>
            <a:r>
              <a:rPr lang="tr-TR" sz="4800" b="1" dirty="0">
                <a:solidFill>
                  <a:srgbClr val="C00000"/>
                </a:solidFill>
              </a:rPr>
              <a:t>&amp;</a:t>
            </a:r>
          </a:p>
          <a:p>
            <a:pPr algn="ctr"/>
            <a:endParaRPr lang="tr-TR" sz="2400" b="1" dirty="0">
              <a:solidFill>
                <a:srgbClr val="C00000"/>
              </a:solidFill>
            </a:endParaRPr>
          </a:p>
          <a:p>
            <a:pPr algn="ctr"/>
            <a:r>
              <a:rPr lang="tr-TR" sz="4000" b="1" dirty="0">
                <a:solidFill>
                  <a:srgbClr val="C00000"/>
                </a:solidFill>
              </a:rPr>
              <a:t>BAŞARILAR </a:t>
            </a:r>
          </a:p>
          <a:p>
            <a:pPr algn="ctr"/>
            <a:endParaRPr lang="tr-TR" sz="5800" b="1" dirty="0">
              <a:solidFill>
                <a:srgbClr val="C00000"/>
              </a:solidFill>
            </a:endParaRPr>
          </a:p>
          <a:p>
            <a:pPr algn="ctr"/>
            <a:endParaRPr lang="tr-TR" sz="1200" b="1" dirty="0">
              <a:solidFill>
                <a:srgbClr val="C00000"/>
              </a:solidFill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D8474873-A461-485C-9114-07DA5789CF94}"/>
              </a:ext>
            </a:extLst>
          </p:cNvPr>
          <p:cNvSpPr txBox="1"/>
          <p:nvPr/>
        </p:nvSpPr>
        <p:spPr>
          <a:xfrm>
            <a:off x="0" y="6425009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57200" y="1045766"/>
            <a:ext cx="802798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tr-TR" sz="2600" dirty="0">
                <a:latin typeface="+mj-lt"/>
                <a:ea typeface="Times New Roman" panose="02020603050405020304" pitchFamily="18" charset="0"/>
                <a:cs typeface="Mangal" pitchFamily="18" charset="0"/>
              </a:rPr>
              <a:t>Bireysel branşlarda hatalı çıkışı yapan sporcu(lar), Çıkış Hakemi Yardımcısı tarafından kırmızı ve siyah (çapraz olarak ikiye bölünmüş) bir kart gösterilerek diskalifiye edilir.</a:t>
            </a:r>
          </a:p>
        </p:txBody>
      </p:sp>
      <p:pic>
        <p:nvPicPr>
          <p:cNvPr id="6" name="Resim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181" y="3026569"/>
            <a:ext cx="1978025" cy="2706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D9CAC70A-0EAB-4171-A870-655CD0907FFD}"/>
              </a:ext>
            </a:extLst>
          </p:cNvPr>
          <p:cNvSpPr txBox="1"/>
          <p:nvPr/>
        </p:nvSpPr>
        <p:spPr>
          <a:xfrm>
            <a:off x="0" y="6412967"/>
            <a:ext cx="9144000" cy="10772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57200" y="1056218"/>
            <a:ext cx="8027988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defRPr/>
            </a:pPr>
            <a:r>
              <a:rPr lang="tr-TR" sz="2600" dirty="0">
                <a:latin typeface="+mj-lt"/>
                <a:ea typeface="Times New Roman" panose="02020603050405020304" pitchFamily="18" charset="0"/>
                <a:cs typeface="Mangal" pitchFamily="18" charset="0"/>
              </a:rPr>
              <a:t>Çoklu yarışmalarda, Hatalı çıkışı yapan sporcu(lar), Çıkış Hakemi Yardımcısı tarafından sarı ve siyah (çapraz olarak ikiye bölünmüş) bir kart gösterilerek uyarılır.</a:t>
            </a:r>
          </a:p>
        </p:txBody>
      </p:sp>
      <p:pic>
        <p:nvPicPr>
          <p:cNvPr id="6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369" y="3032919"/>
            <a:ext cx="1973262" cy="2700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Metin kutusu 9"/>
          <p:cNvSpPr txBox="1"/>
          <p:nvPr/>
        </p:nvSpPr>
        <p:spPr>
          <a:xfrm>
            <a:off x="6012160" y="4441031"/>
            <a:ext cx="2881432" cy="1292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2600" dirty="0"/>
              <a:t>Sonraki hatalı çıkışı yapan sporcu(lar) diskalifiye edilir.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0228223F-DAF6-473B-A785-6D5D2EF46D16}"/>
              </a:ext>
            </a:extLst>
          </p:cNvPr>
          <p:cNvSpPr txBox="1"/>
          <p:nvPr/>
        </p:nvSpPr>
        <p:spPr>
          <a:xfrm>
            <a:off x="0" y="6412967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83568" y="1352024"/>
            <a:ext cx="7488832" cy="129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defRPr/>
            </a:pPr>
            <a:r>
              <a:rPr lang="tr-TR" sz="2600" dirty="0">
                <a:latin typeface="+mj-lt"/>
                <a:ea typeface="Times New Roman" panose="02020603050405020304" pitchFamily="18" charset="0"/>
                <a:cs typeface="Mangal" pitchFamily="18" charset="0"/>
              </a:rPr>
              <a:t>Eğer hatalı çıkış bir sporcudan kaynaklanmıyorsa ya da </a:t>
            </a:r>
            <a:r>
              <a:rPr lang="tr-TR" sz="26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Mangal" pitchFamily="18" charset="0"/>
              </a:rPr>
              <a:t>Başhakem</a:t>
            </a:r>
            <a:r>
              <a:rPr lang="tr-TR" sz="2600" dirty="0">
                <a:latin typeface="+mj-lt"/>
                <a:ea typeface="Times New Roman" panose="02020603050405020304" pitchFamily="18" charset="0"/>
                <a:cs typeface="Mangal" pitchFamily="18" charset="0"/>
              </a:rPr>
              <a:t>, Çıkış Hakeminin hatalı çıkış kararına katılmıyorsa, tüm sporculara yeşil kart gösterilir</a:t>
            </a:r>
            <a:r>
              <a:rPr lang="tr-TR" sz="2600" dirty="0">
                <a:solidFill>
                  <a:schemeClr val="tx2"/>
                </a:solidFill>
                <a:latin typeface="+mj-lt"/>
                <a:ea typeface="Times New Roman" panose="02020603050405020304" pitchFamily="18" charset="0"/>
                <a:cs typeface="Mangal" pitchFamily="18" charset="0"/>
              </a:rPr>
              <a:t>.</a:t>
            </a:r>
          </a:p>
        </p:txBody>
      </p:sp>
      <p:pic>
        <p:nvPicPr>
          <p:cNvPr id="6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563" y="3212976"/>
            <a:ext cx="1973262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B907F84D-ACC7-4251-A7FB-6A022B08EA4C}"/>
              </a:ext>
            </a:extLst>
          </p:cNvPr>
          <p:cNvSpPr txBox="1"/>
          <p:nvPr/>
        </p:nvSpPr>
        <p:spPr>
          <a:xfrm>
            <a:off x="0" y="6412967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22416" y="908720"/>
            <a:ext cx="8354040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714375" indent="-714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9408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73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2600" b="1" dirty="0">
                <a:latin typeface="+mj-lt"/>
              </a:rPr>
              <a:t>SAAT HAKEMLERİ – Uygulama ve İpuçları</a:t>
            </a:r>
          </a:p>
          <a:p>
            <a:pPr>
              <a:defRPr/>
            </a:pPr>
            <a:endParaRPr lang="tr-TR" sz="2400" b="1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tr-TR" sz="2400" dirty="0">
                <a:latin typeface="+mj-lt"/>
              </a:rPr>
              <a:t>Kronometreyi avucunuzun içinde kavrayın, başparmağınız  başlatma düğmesinin üzerinde hazır olsun.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tr-TR" sz="2400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tr-TR" sz="2400" dirty="0">
                <a:latin typeface="+mj-lt"/>
              </a:rPr>
              <a:t>Çıkış anında dikkatinizi kaybetmeyin, tabancanın ucuna odaklanın.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tr-TR" sz="2400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tr-TR" sz="2400" dirty="0">
                <a:latin typeface="+mj-lt"/>
              </a:rPr>
              <a:t>Özellikle sprint branşlarında, gerektiğini düşünürseniz, "</a:t>
            </a:r>
            <a:r>
              <a:rPr lang="tr-TR" sz="2400" dirty="0">
                <a:solidFill>
                  <a:srgbClr val="C00000"/>
                </a:solidFill>
                <a:latin typeface="+mj-lt"/>
              </a:rPr>
              <a:t>yerlerinize dendi</a:t>
            </a:r>
            <a:r>
              <a:rPr lang="tr-TR" sz="2400" dirty="0">
                <a:latin typeface="+mj-lt"/>
              </a:rPr>
              <a:t>" ya da </a:t>
            </a:r>
            <a:r>
              <a:rPr lang="tr-TR" sz="2400" dirty="0"/>
              <a:t>"</a:t>
            </a:r>
            <a:r>
              <a:rPr lang="tr-TR" sz="2400" dirty="0">
                <a:solidFill>
                  <a:srgbClr val="C00000"/>
                </a:solidFill>
                <a:latin typeface="+mj-lt"/>
              </a:rPr>
              <a:t>takoza oturdular</a:t>
            </a:r>
            <a:r>
              <a:rPr lang="tr-TR" sz="2400" dirty="0"/>
              <a:t>"</a:t>
            </a:r>
            <a:r>
              <a:rPr lang="tr-TR" sz="2400" dirty="0">
                <a:latin typeface="+mj-lt"/>
              </a:rPr>
              <a:t> gibi uyarılarda bulunun.</a:t>
            </a:r>
          </a:p>
          <a:p>
            <a:pPr marL="358775" lvl="2">
              <a:defRPr/>
            </a:pPr>
            <a:endParaRPr lang="tr-TR" sz="2400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tr-TR" sz="2400" dirty="0">
                <a:latin typeface="+mj-lt"/>
              </a:rPr>
              <a:t>Sprint branşlarında yarışı en çok son on metreye kadar izleyin, sonra gözlerinizi varış çizgisine çevirin.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C4003373-57ED-451D-9DA8-5A0805A13B2A}"/>
              </a:ext>
            </a:extLst>
          </p:cNvPr>
          <p:cNvSpPr txBox="1"/>
          <p:nvPr/>
        </p:nvSpPr>
        <p:spPr>
          <a:xfrm>
            <a:off x="0" y="6412967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22416" y="908720"/>
            <a:ext cx="8354040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714375" indent="-714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9408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73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2600" b="1" dirty="0">
                <a:latin typeface="+mj-lt"/>
              </a:rPr>
              <a:t>SAAT HAKEMLERİ – Uygulama ve İpuçları</a:t>
            </a:r>
          </a:p>
          <a:p>
            <a:pPr>
              <a:defRPr/>
            </a:pPr>
            <a:endParaRPr lang="tr-TR" sz="2400" b="1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tr-TR" sz="2400" dirty="0">
                <a:latin typeface="+mj-lt"/>
              </a:rPr>
              <a:t>Aynı zamanda Varış Hakemi görevi de yapıyorsanız, varışta kronometreye basın ama bakmayın, gözünüzle derecesini tuttuğunuz sporcuyu takip edin.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tr-TR" sz="1000" dirty="0">
              <a:latin typeface="+mj-lt"/>
            </a:endParaRPr>
          </a:p>
          <a:p>
            <a:pPr marL="701675" lvl="2" indent="-342900">
              <a:buFont typeface="Wingdings" panose="05000000000000000000" pitchFamily="2" charset="2"/>
              <a:buChar char="Ø"/>
              <a:defRPr/>
            </a:pPr>
            <a:r>
              <a:rPr lang="tr-TR" sz="2400" dirty="0">
                <a:latin typeface="+mj-lt"/>
              </a:rPr>
              <a:t>Göğüs numarası kullanılmıyorsa, sporcunun yanına gitmeniz ve sekreter masasına kadar eşlik etmeniz gerekebilir.</a:t>
            </a:r>
          </a:p>
          <a:p>
            <a:pPr marL="701675" lvl="2" indent="-342900">
              <a:buFont typeface="Wingdings" panose="05000000000000000000" pitchFamily="2" charset="2"/>
              <a:buChar char="Ø"/>
              <a:defRPr/>
            </a:pPr>
            <a:endParaRPr lang="tr-TR" sz="1000" dirty="0">
              <a:latin typeface="+mj-lt"/>
            </a:endParaRPr>
          </a:p>
          <a:p>
            <a:pPr marL="1000125" lvl="3" indent="-342900">
              <a:buFont typeface="Wingdings" panose="05000000000000000000" pitchFamily="2" charset="2"/>
              <a:buChar char="ü"/>
              <a:defRPr/>
            </a:pPr>
            <a:r>
              <a:rPr lang="tr-TR" sz="2400" dirty="0">
                <a:solidFill>
                  <a:srgbClr val="C00000"/>
                </a:solidFill>
                <a:latin typeface="+mj-lt"/>
              </a:rPr>
              <a:t>Sporcuya dokunmaktan kaçının</a:t>
            </a:r>
            <a:r>
              <a:rPr lang="tr-TR" sz="2400" dirty="0">
                <a:latin typeface="+mj-lt"/>
              </a:rPr>
              <a:t>! Belli bir mesafede yanında olmanız yeterlidir.</a:t>
            </a:r>
          </a:p>
          <a:p>
            <a:pPr marL="1000125" lvl="3" indent="-342900">
              <a:buFont typeface="Wingdings" panose="05000000000000000000" pitchFamily="2" charset="2"/>
              <a:buChar char="ü"/>
              <a:defRPr/>
            </a:pPr>
            <a:endParaRPr lang="tr-TR" sz="1000" dirty="0">
              <a:latin typeface="+mj-lt"/>
            </a:endParaRPr>
          </a:p>
          <a:p>
            <a:pPr marL="1000125" lvl="3" indent="-342900">
              <a:buFont typeface="Wingdings" panose="05000000000000000000" pitchFamily="2" charset="2"/>
              <a:buChar char="ü"/>
              <a:defRPr/>
            </a:pPr>
            <a:r>
              <a:rPr lang="tr-TR" sz="2400" dirty="0">
                <a:latin typeface="+mj-lt"/>
              </a:rPr>
              <a:t>Sıralama hakkında başka bir hakemle ihtilafınız varsa, </a:t>
            </a:r>
            <a:r>
              <a:rPr lang="tr-TR" sz="2400" dirty="0">
                <a:solidFill>
                  <a:srgbClr val="C00000"/>
                </a:solidFill>
                <a:latin typeface="+mj-lt"/>
              </a:rPr>
              <a:t>sporcunun yanında tartışmayın</a:t>
            </a:r>
            <a:r>
              <a:rPr lang="tr-TR" sz="2400" dirty="0">
                <a:latin typeface="+mj-lt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tr-TR" sz="2400" dirty="0">
              <a:latin typeface="+mj-lt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ADDD739C-31DE-49D0-BB2A-8EF7E209424A}"/>
              </a:ext>
            </a:extLst>
          </p:cNvPr>
          <p:cNvSpPr txBox="1"/>
          <p:nvPr/>
        </p:nvSpPr>
        <p:spPr>
          <a:xfrm>
            <a:off x="0" y="6412967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95610" y="919748"/>
            <a:ext cx="8424862" cy="498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tr-TR" sz="2600" b="1" dirty="0"/>
              <a:t>RÜZGAR ÖLÇÜMÜ</a:t>
            </a:r>
          </a:p>
          <a:p>
            <a:pPr>
              <a:defRPr/>
            </a:pPr>
            <a:endParaRPr lang="tr-TR" sz="2600" b="1" dirty="0"/>
          </a:p>
          <a:p>
            <a:pPr>
              <a:defRPr/>
            </a:pPr>
            <a:r>
              <a:rPr lang="tr-TR" sz="2600" dirty="0"/>
              <a:t>100m		:  </a:t>
            </a:r>
            <a:r>
              <a:rPr lang="tr-TR" sz="2600" dirty="0">
                <a:solidFill>
                  <a:srgbClr val="C00000"/>
                </a:solidFill>
              </a:rPr>
              <a:t>10 saniye</a:t>
            </a:r>
          </a:p>
          <a:p>
            <a:pPr>
              <a:defRPr/>
            </a:pPr>
            <a:endParaRPr lang="tr-TR" sz="1600" dirty="0"/>
          </a:p>
          <a:p>
            <a:pPr>
              <a:defRPr/>
            </a:pPr>
            <a:r>
              <a:rPr lang="tr-TR" sz="2600" dirty="0"/>
              <a:t>200m		:  Yarışın lideri düzlüğe girdiği andan itibaren</a:t>
            </a:r>
          </a:p>
          <a:p>
            <a:pPr>
              <a:defRPr/>
            </a:pPr>
            <a:r>
              <a:rPr lang="tr-TR" sz="2600" dirty="0"/>
              <a:t>		   </a:t>
            </a:r>
            <a:r>
              <a:rPr lang="tr-TR" sz="2600" dirty="0">
                <a:solidFill>
                  <a:srgbClr val="C00000"/>
                </a:solidFill>
              </a:rPr>
              <a:t>10 saniye</a:t>
            </a:r>
          </a:p>
          <a:p>
            <a:pPr>
              <a:defRPr/>
            </a:pPr>
            <a:endParaRPr lang="tr-TR" sz="1600" dirty="0"/>
          </a:p>
          <a:p>
            <a:pPr>
              <a:defRPr/>
            </a:pPr>
            <a:r>
              <a:rPr lang="tr-TR" sz="2600" dirty="0"/>
              <a:t>100m engelli	:  </a:t>
            </a:r>
            <a:r>
              <a:rPr lang="tr-TR" sz="2600" dirty="0">
                <a:solidFill>
                  <a:srgbClr val="C00000"/>
                </a:solidFill>
              </a:rPr>
              <a:t>13 saniye</a:t>
            </a:r>
          </a:p>
          <a:p>
            <a:pPr>
              <a:defRPr/>
            </a:pPr>
            <a:endParaRPr lang="tr-TR" sz="1600" dirty="0"/>
          </a:p>
          <a:p>
            <a:pPr>
              <a:defRPr/>
            </a:pPr>
            <a:r>
              <a:rPr lang="tr-TR" sz="2600" dirty="0"/>
              <a:t>110m engelli	:  </a:t>
            </a:r>
            <a:r>
              <a:rPr lang="tr-TR" sz="2600" dirty="0">
                <a:solidFill>
                  <a:srgbClr val="C00000"/>
                </a:solidFill>
              </a:rPr>
              <a:t>13 saniye</a:t>
            </a:r>
          </a:p>
          <a:p>
            <a:pPr>
              <a:defRPr/>
            </a:pPr>
            <a:endParaRPr lang="tr-TR" sz="2600" dirty="0"/>
          </a:p>
          <a:p>
            <a:pPr>
              <a:defRPr/>
            </a:pPr>
            <a:r>
              <a:rPr lang="tr-TR" sz="2600" dirty="0"/>
              <a:t>Rüzgar ölçer, varış çizgisine </a:t>
            </a:r>
            <a:r>
              <a:rPr lang="tr-TR" sz="2600" dirty="0">
                <a:solidFill>
                  <a:srgbClr val="C00000"/>
                </a:solidFill>
              </a:rPr>
              <a:t>50 metre mesafede, 1. kulvarın dışına</a:t>
            </a:r>
            <a:r>
              <a:rPr lang="tr-TR" sz="2600" dirty="0"/>
              <a:t> yerleştirilir.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EF7C92D5-62BB-4325-B25B-0699C2662512}"/>
              </a:ext>
            </a:extLst>
          </p:cNvPr>
          <p:cNvSpPr txBox="1"/>
          <p:nvPr/>
        </p:nvSpPr>
        <p:spPr>
          <a:xfrm>
            <a:off x="0" y="6412967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95536" y="1211263"/>
            <a:ext cx="8136706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2600" dirty="0"/>
              <a:t>Sporcunun arkasından </a:t>
            </a:r>
            <a:r>
              <a:rPr lang="tr-TR" sz="2600" b="1" dirty="0"/>
              <a:t>2 metre/</a:t>
            </a:r>
            <a:r>
              <a:rPr lang="tr-TR" sz="2600" b="1" dirty="0" err="1"/>
              <a:t>saniye’den</a:t>
            </a:r>
            <a:r>
              <a:rPr lang="tr-TR" sz="2600" b="1" dirty="0"/>
              <a:t> hızlı </a:t>
            </a:r>
            <a:r>
              <a:rPr lang="tr-TR" sz="2600" dirty="0"/>
              <a:t>esen rüzgarın yardımıyla elde edilen derece rekor olarak kabul edilmez.</a:t>
            </a:r>
          </a:p>
          <a:p>
            <a:pPr>
              <a:defRPr/>
            </a:pPr>
            <a:endParaRPr lang="tr-TR" sz="2600" dirty="0"/>
          </a:p>
          <a:p>
            <a:pPr>
              <a:defRPr/>
            </a:pPr>
            <a:r>
              <a:rPr lang="tr-TR" sz="2600" dirty="0"/>
              <a:t>	    </a:t>
            </a:r>
            <a:r>
              <a:rPr lang="tr-TR" sz="2600" dirty="0">
                <a:solidFill>
                  <a:srgbClr val="00B050"/>
                </a:solidFill>
              </a:rPr>
              <a:t>+ 2.0 m/</a:t>
            </a:r>
            <a:r>
              <a:rPr lang="tr-TR" sz="2600" dirty="0" err="1">
                <a:solidFill>
                  <a:srgbClr val="00B050"/>
                </a:solidFill>
              </a:rPr>
              <a:t>sn</a:t>
            </a:r>
            <a:r>
              <a:rPr lang="tr-TR" sz="2600" dirty="0">
                <a:solidFill>
                  <a:srgbClr val="00B050"/>
                </a:solidFill>
              </a:rPr>
              <a:t> : Rekor geçerli</a:t>
            </a:r>
          </a:p>
          <a:p>
            <a:pPr>
              <a:defRPr/>
            </a:pPr>
            <a:endParaRPr lang="tr-TR" sz="2600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tr-TR" sz="2600" dirty="0">
                <a:solidFill>
                  <a:srgbClr val="C00000"/>
                </a:solidFill>
              </a:rPr>
              <a:t>	    + 2.1 m/</a:t>
            </a:r>
            <a:r>
              <a:rPr lang="tr-TR" sz="2600" dirty="0" err="1">
                <a:solidFill>
                  <a:srgbClr val="C00000"/>
                </a:solidFill>
              </a:rPr>
              <a:t>sn</a:t>
            </a:r>
            <a:r>
              <a:rPr lang="tr-TR" sz="2600" dirty="0">
                <a:solidFill>
                  <a:srgbClr val="C00000"/>
                </a:solidFill>
              </a:rPr>
              <a:t> : Rekor geçersiz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1444F99C-0B54-4E90-ACC7-733919AD6CD6}"/>
              </a:ext>
            </a:extLst>
          </p:cNvPr>
          <p:cNvSpPr txBox="1"/>
          <p:nvPr/>
        </p:nvSpPr>
        <p:spPr>
          <a:xfrm>
            <a:off x="0" y="6412967"/>
            <a:ext cx="9144000" cy="10772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215444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3528" y="908720"/>
            <a:ext cx="8570064" cy="186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2600" b="1" dirty="0"/>
              <a:t>BAŞHAKEM</a:t>
            </a:r>
          </a:p>
          <a:p>
            <a:pPr lvl="1">
              <a:defRPr/>
            </a:pPr>
            <a:endParaRPr lang="tr-TR" sz="1900" dirty="0"/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r>
              <a:rPr lang="tr-TR" sz="2600" dirty="0"/>
              <a:t>İhtar ve ihraç yetkisine sahiptir.</a:t>
            </a:r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endParaRPr lang="tr-TR" dirty="0"/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endParaRPr lang="tr-TR" sz="2600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23528" y="2204864"/>
            <a:ext cx="8570064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just">
              <a:defRPr/>
            </a:pPr>
            <a:r>
              <a:rPr lang="tr-TR" sz="2600" dirty="0">
                <a:latin typeface="Calibri" panose="020F0502020204030204" pitchFamily="34" charset="0"/>
                <a:ea typeface="Times New Roman" panose="02020603050405020304" pitchFamily="18" charset="0"/>
                <a:cs typeface="Mangal" pitchFamily="18" charset="0"/>
              </a:rPr>
              <a:t>"Başhakem sportmenlik dışı ya da uygunsuz davranışta bulunan herhangi bir sporcuyu yarışmadan ihraç etme ya da uyarma yetkisine sahiptir."</a:t>
            </a:r>
          </a:p>
          <a:p>
            <a:pPr algn="just">
              <a:defRPr/>
            </a:pPr>
            <a:endParaRPr lang="tr-TR" dirty="0">
              <a:latin typeface="Calibri" panose="020F0502020204030204" pitchFamily="34" charset="0"/>
              <a:ea typeface="Times New Roman" panose="02020603050405020304" pitchFamily="18" charset="0"/>
              <a:cs typeface="Mangal" pitchFamily="18" charset="0"/>
            </a:endParaRPr>
          </a:p>
          <a:p>
            <a:pPr algn="just">
              <a:defRPr/>
            </a:pPr>
            <a:r>
              <a:rPr lang="tr-TR" sz="2600" dirty="0">
                <a:latin typeface="Calibri" panose="020F0502020204030204" pitchFamily="34" charset="0"/>
                <a:ea typeface="Times New Roman" panose="02020603050405020304" pitchFamily="18" charset="0"/>
                <a:cs typeface="Mangal" pitchFamily="18" charset="0"/>
              </a:rPr>
              <a:t>Sporculara uyarılar sarı kart, ihraçlar ise kırmızı kart gösterilerek yapılabilir.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464" y="4340582"/>
            <a:ext cx="1258928" cy="189196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335621"/>
            <a:ext cx="1261312" cy="189316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xmlns="" id="{F7976A6F-A4F9-4716-90F0-5AD8E1EE904B}"/>
              </a:ext>
            </a:extLst>
          </p:cNvPr>
          <p:cNvSpPr txBox="1"/>
          <p:nvPr/>
        </p:nvSpPr>
        <p:spPr>
          <a:xfrm>
            <a:off x="0" y="6412967"/>
            <a:ext cx="9144000" cy="10772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0" y="2420888"/>
            <a:ext cx="9144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r-TR" sz="3800" b="1" spc="40" dirty="0">
              <a:solidFill>
                <a:srgbClr val="C00000"/>
              </a:solidFill>
            </a:endParaRPr>
          </a:p>
          <a:p>
            <a:pPr algn="ctr"/>
            <a:r>
              <a:rPr lang="tr-TR" sz="4200" b="1" spc="40" dirty="0">
                <a:solidFill>
                  <a:srgbClr val="C00000"/>
                </a:solidFill>
              </a:rPr>
              <a:t>KULVAR İHLALLERİ</a:t>
            </a:r>
          </a:p>
          <a:p>
            <a:pPr algn="ctr"/>
            <a:endParaRPr lang="tr-TR" sz="3800" b="1" spc="40" dirty="0">
              <a:solidFill>
                <a:srgbClr val="C00000"/>
              </a:solidFill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A1CEF0DE-A508-49F8-8205-C318EE46A25F}"/>
              </a:ext>
            </a:extLst>
          </p:cNvPr>
          <p:cNvSpPr txBox="1"/>
          <p:nvPr/>
        </p:nvSpPr>
        <p:spPr>
          <a:xfrm>
            <a:off x="0" y="6412967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23528" y="807670"/>
            <a:ext cx="8569325" cy="523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tr-TR" sz="2600" b="1" dirty="0"/>
              <a:t>KULVAR İHLALLERİ</a:t>
            </a:r>
          </a:p>
          <a:p>
            <a:pPr>
              <a:defRPr/>
            </a:pPr>
            <a:endParaRPr lang="tr-TR" sz="2000" b="1" dirty="0"/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tr-TR" sz="2400" dirty="0"/>
              <a:t> Tamamı kulvarlarda koşulan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tr-TR" sz="2400" dirty="0"/>
              <a:t>100m, 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tr-TR" sz="2400" dirty="0"/>
              <a:t>200m, 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tr-TR" sz="2400" dirty="0"/>
              <a:t>400m, 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tr-TR" sz="2400" dirty="0"/>
              <a:t>100m engelli  / 110m engelli, 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tr-TR" sz="2400" dirty="0"/>
              <a:t>400m engelli, </a:t>
            </a:r>
          </a:p>
          <a:p>
            <a:pPr marL="800100" lvl="1" indent="-342900">
              <a:buFont typeface="Wingdings" panose="05000000000000000000" pitchFamily="2" charset="2"/>
              <a:buChar char="§"/>
              <a:defRPr/>
            </a:pPr>
            <a:r>
              <a:rPr lang="tr-TR" sz="2400" dirty="0"/>
              <a:t>4x100m bayrak yarışlarında, </a:t>
            </a:r>
          </a:p>
          <a:p>
            <a:pPr>
              <a:defRPr/>
            </a:pPr>
            <a:endParaRPr lang="tr-TR" sz="2400" dirty="0"/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tr-TR" sz="2400" dirty="0"/>
              <a:t> ikinci adamların ilk virajdan sonra iç kulvara geçtikleri</a:t>
            </a:r>
          </a:p>
          <a:p>
            <a:pPr>
              <a:defRPr/>
            </a:pPr>
            <a:r>
              <a:rPr lang="tr-TR" sz="2400" dirty="0"/>
              <a:t>      4x400m bayrak yarışında,</a:t>
            </a:r>
          </a:p>
          <a:p>
            <a:pPr>
              <a:defRPr/>
            </a:pPr>
            <a:endParaRPr lang="tr-TR" sz="2400" dirty="0"/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tr-TR" sz="2400" dirty="0"/>
              <a:t> ilk 100 metresi kulvarlı koşulan 800 metrede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66CD3386-1E13-4E3B-AE04-813F599B3D10}"/>
              </a:ext>
            </a:extLst>
          </p:cNvPr>
          <p:cNvSpPr txBox="1"/>
          <p:nvPr/>
        </p:nvSpPr>
        <p:spPr>
          <a:xfrm>
            <a:off x="0" y="6412967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C4558D95-2AEA-4B22-87F4-0C622E9643BC}"/>
              </a:ext>
            </a:extLst>
          </p:cNvPr>
          <p:cNvSpPr txBox="1"/>
          <p:nvPr/>
        </p:nvSpPr>
        <p:spPr>
          <a:xfrm>
            <a:off x="0" y="6412967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xmlns="" id="{B99172F3-3533-4261-AA22-2A70658D4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49066"/>
            <a:ext cx="9144000" cy="423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2600" b="1" dirty="0"/>
              <a:t>KULVAR İHLALLERİ</a:t>
            </a:r>
          </a:p>
          <a:p>
            <a:pPr lvl="1">
              <a:defRPr/>
            </a:pPr>
            <a:endParaRPr lang="tr-TR" sz="2400" dirty="0"/>
          </a:p>
          <a:p>
            <a:pPr lvl="1">
              <a:defRPr/>
            </a:pPr>
            <a:endParaRPr lang="tr-TR" sz="2400" dirty="0"/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r>
              <a:rPr lang="tr-TR" sz="2400" dirty="0"/>
              <a:t>Kulvarsız koşularda, virajda iç sahayı çevreleyen bordüre/çizgiye ya da bordürün/çizginin </a:t>
            </a:r>
            <a:r>
              <a:rPr lang="tr-TR" sz="2400" dirty="0">
                <a:solidFill>
                  <a:srgbClr val="C00000"/>
                </a:solidFill>
              </a:rPr>
              <a:t>iç tarafına bir kere basar </a:t>
            </a:r>
            <a:r>
              <a:rPr lang="tr-TR" sz="2400" dirty="0"/>
              <a:t>ve bundan </a:t>
            </a:r>
            <a:r>
              <a:rPr lang="tr-TR" sz="2400" dirty="0">
                <a:solidFill>
                  <a:srgbClr val="C00000"/>
                </a:solidFill>
              </a:rPr>
              <a:t>maddi bir avantaj elde etmez </a:t>
            </a:r>
            <a:r>
              <a:rPr lang="tr-TR" sz="2400" dirty="0"/>
              <a:t>ve başka bir sporcuyu ilerlemesini engelleyecek şekilde itmez ya da engellemezse </a:t>
            </a:r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endParaRPr lang="tr-TR" sz="2400" dirty="0"/>
          </a:p>
          <a:p>
            <a:pPr lvl="1">
              <a:defRPr/>
            </a:pPr>
            <a:endParaRPr lang="tr-TR" sz="2400" dirty="0"/>
          </a:p>
          <a:p>
            <a:pPr lvl="1">
              <a:defRPr/>
            </a:pPr>
            <a:endParaRPr lang="tr-TR" sz="2550" dirty="0"/>
          </a:p>
          <a:p>
            <a:pPr algn="r">
              <a:defRPr/>
            </a:pPr>
            <a:r>
              <a:rPr lang="tr-TR" sz="2550" b="1" u="sng" dirty="0">
                <a:solidFill>
                  <a:srgbClr val="00B050"/>
                </a:solidFill>
              </a:rPr>
              <a:t>sporcu diskalifiye edilmez</a:t>
            </a:r>
            <a:r>
              <a:rPr lang="tr-TR" sz="2550" b="1" u="sng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1830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23528" y="807670"/>
            <a:ext cx="8569325" cy="398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tr-TR" sz="2600" b="1" dirty="0"/>
              <a:t>KULVAR İHLALLERİ</a:t>
            </a:r>
          </a:p>
          <a:p>
            <a:pPr>
              <a:defRPr/>
            </a:pPr>
            <a:endParaRPr lang="tr-TR" sz="2000" b="1" dirty="0"/>
          </a:p>
          <a:p>
            <a:pPr>
              <a:defRPr/>
            </a:pPr>
            <a:endParaRPr lang="tr-TR" sz="2100" dirty="0"/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r>
              <a:rPr lang="tr-TR" sz="2550" dirty="0"/>
              <a:t>virajda kendi kulvarının solundaki kulvara geçen,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tr-TR" sz="2100" dirty="0"/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tr-TR" sz="2100" dirty="0"/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r>
              <a:rPr lang="tr-TR" sz="2550" dirty="0"/>
              <a:t>virajda sağındaki kulvara geçerek veya düzlükte kulvar değiştirerek </a:t>
            </a:r>
            <a:r>
              <a:rPr lang="tr-TR" sz="2550" dirty="0">
                <a:solidFill>
                  <a:srgbClr val="FF0000"/>
                </a:solidFill>
              </a:rPr>
              <a:t>başka bir yarışmacıya engel olan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tr-TR" sz="2100" dirty="0"/>
          </a:p>
          <a:p>
            <a:pPr>
              <a:defRPr/>
            </a:pPr>
            <a:endParaRPr lang="tr-TR" sz="2100" dirty="0"/>
          </a:p>
          <a:p>
            <a:pPr algn="r">
              <a:defRPr/>
            </a:pPr>
            <a:r>
              <a:rPr lang="tr-TR" sz="2550" b="1" u="sng" dirty="0">
                <a:solidFill>
                  <a:srgbClr val="FF0000"/>
                </a:solidFill>
              </a:rPr>
              <a:t>sporcu diskalifiye edilir.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526EFD55-C3FA-4E19-B98C-7C038AC43F0E}"/>
              </a:ext>
            </a:extLst>
          </p:cNvPr>
          <p:cNvSpPr txBox="1"/>
          <p:nvPr/>
        </p:nvSpPr>
        <p:spPr>
          <a:xfrm>
            <a:off x="0" y="6412967"/>
            <a:ext cx="9144000" cy="10772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D7C9DB27-EBBD-45EF-9F06-C7F9FF6F246F}"/>
              </a:ext>
            </a:extLst>
          </p:cNvPr>
          <p:cNvSpPr txBox="1"/>
          <p:nvPr/>
        </p:nvSpPr>
        <p:spPr>
          <a:xfrm>
            <a:off x="0" y="6412967"/>
            <a:ext cx="9144000" cy="10772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xmlns="" id="{CAA446F1-3F3E-4022-A73D-14FE8CFF6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9" y="807670"/>
            <a:ext cx="8820472" cy="458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2600" b="1" dirty="0"/>
              <a:t>KULVAR İHLALLERİ</a:t>
            </a:r>
          </a:p>
          <a:p>
            <a:pPr>
              <a:defRPr/>
            </a:pPr>
            <a:endParaRPr lang="tr-TR" sz="2000" b="1" dirty="0"/>
          </a:p>
          <a:p>
            <a:pPr>
              <a:defRPr/>
            </a:pPr>
            <a:endParaRPr lang="tr-TR" sz="2100" dirty="0"/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endParaRPr lang="tr-TR" sz="2550" dirty="0"/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r>
              <a:rPr lang="tr-TR" sz="2550" dirty="0"/>
              <a:t>Düzlükte bordüre/çizgiye ya da </a:t>
            </a:r>
            <a:r>
              <a:rPr lang="tr-TR" sz="2550" dirty="0">
                <a:solidFill>
                  <a:srgbClr val="C00000"/>
                </a:solidFill>
              </a:rPr>
              <a:t>bordürün/çizginin iç tarafına</a:t>
            </a:r>
            <a:r>
              <a:rPr lang="tr-TR" sz="2550" dirty="0"/>
              <a:t> basarak maddi avantaj sağlayan</a:t>
            </a:r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endParaRPr lang="tr-TR" sz="2550" dirty="0"/>
          </a:p>
          <a:p>
            <a:pPr lvl="1">
              <a:defRPr/>
            </a:pPr>
            <a:endParaRPr lang="tr-TR" sz="2550" dirty="0"/>
          </a:p>
          <a:p>
            <a:pPr>
              <a:defRPr/>
            </a:pPr>
            <a:endParaRPr lang="tr-TR" sz="2100" dirty="0"/>
          </a:p>
          <a:p>
            <a:pPr algn="r">
              <a:defRPr/>
            </a:pPr>
            <a:r>
              <a:rPr lang="tr-TR" sz="2550" b="1" u="sng" dirty="0">
                <a:solidFill>
                  <a:srgbClr val="FF0000"/>
                </a:solidFill>
              </a:rPr>
              <a:t>sporcu diskalifiye edilir.</a:t>
            </a:r>
          </a:p>
          <a:p>
            <a:pPr algn="r">
              <a:defRPr/>
            </a:pPr>
            <a:endParaRPr lang="tr-TR" sz="2550" b="1" dirty="0"/>
          </a:p>
          <a:p>
            <a:pPr algn="r">
              <a:defRPr/>
            </a:pPr>
            <a:endParaRPr lang="tr-TR" sz="2550" b="1" dirty="0"/>
          </a:p>
        </p:txBody>
      </p:sp>
    </p:spTree>
    <p:extLst>
      <p:ext uri="{BB962C8B-B14F-4D97-AF65-F5344CB8AC3E}">
        <p14:creationId xmlns:p14="http://schemas.microsoft.com/office/powerpoint/2010/main" val="289428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D7C9DB27-EBBD-45EF-9F06-C7F9FF6F246F}"/>
              </a:ext>
            </a:extLst>
          </p:cNvPr>
          <p:cNvSpPr txBox="1"/>
          <p:nvPr/>
        </p:nvSpPr>
        <p:spPr>
          <a:xfrm>
            <a:off x="0" y="6412967"/>
            <a:ext cx="9144000" cy="10772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xmlns="" id="{CAA446F1-3F3E-4022-A73D-14FE8CFF6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836712"/>
            <a:ext cx="8820472" cy="458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2600" b="1" dirty="0"/>
              <a:t>KULVAR İHLALLERİ</a:t>
            </a:r>
          </a:p>
          <a:p>
            <a:pPr>
              <a:defRPr/>
            </a:pPr>
            <a:endParaRPr lang="tr-TR" sz="2000" b="1" dirty="0"/>
          </a:p>
          <a:p>
            <a:pPr>
              <a:defRPr/>
            </a:pPr>
            <a:endParaRPr lang="tr-TR" sz="2100" dirty="0"/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endParaRPr lang="tr-TR" sz="2550" dirty="0"/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r>
              <a:rPr lang="tr-TR" sz="2550" dirty="0"/>
              <a:t>Düzlükte bordüre/çizgiye ya da bordürün/çizginin iç tarafına basarak </a:t>
            </a:r>
            <a:r>
              <a:rPr lang="tr-TR" sz="2550" b="1" dirty="0">
                <a:solidFill>
                  <a:srgbClr val="FF0000"/>
                </a:solidFill>
              </a:rPr>
              <a:t>maddi avantaj sağlayan</a:t>
            </a:r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endParaRPr lang="tr-TR" sz="2550" dirty="0"/>
          </a:p>
          <a:p>
            <a:pPr lvl="1">
              <a:defRPr/>
            </a:pPr>
            <a:endParaRPr lang="tr-TR" sz="2550" dirty="0"/>
          </a:p>
          <a:p>
            <a:pPr>
              <a:defRPr/>
            </a:pPr>
            <a:endParaRPr lang="tr-TR" sz="2100" dirty="0"/>
          </a:p>
          <a:p>
            <a:pPr algn="r">
              <a:defRPr/>
            </a:pPr>
            <a:r>
              <a:rPr lang="tr-TR" sz="2550" b="1" u="sng" dirty="0">
                <a:solidFill>
                  <a:srgbClr val="FF0000"/>
                </a:solidFill>
              </a:rPr>
              <a:t>sporcu diskalifiye edilir.</a:t>
            </a:r>
          </a:p>
          <a:p>
            <a:pPr algn="r">
              <a:defRPr/>
            </a:pPr>
            <a:endParaRPr lang="tr-TR" sz="2550" b="1" dirty="0"/>
          </a:p>
          <a:p>
            <a:pPr algn="r">
              <a:defRPr/>
            </a:pPr>
            <a:endParaRPr lang="tr-TR" sz="2550" b="1" dirty="0"/>
          </a:p>
        </p:txBody>
      </p:sp>
    </p:spTree>
    <p:extLst>
      <p:ext uri="{BB962C8B-B14F-4D97-AF65-F5344CB8AC3E}">
        <p14:creationId xmlns:p14="http://schemas.microsoft.com/office/powerpoint/2010/main" val="226855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D7C9DB27-EBBD-45EF-9F06-C7F9FF6F246F}"/>
              </a:ext>
            </a:extLst>
          </p:cNvPr>
          <p:cNvSpPr txBox="1"/>
          <p:nvPr/>
        </p:nvSpPr>
        <p:spPr>
          <a:xfrm>
            <a:off x="0" y="6412967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xmlns="" id="{CAA446F1-3F3E-4022-A73D-14FE8CFF6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9" y="807670"/>
            <a:ext cx="8820472" cy="4147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2600" b="1" dirty="0"/>
              <a:t>KULVAR İHLALLERİ</a:t>
            </a:r>
          </a:p>
          <a:p>
            <a:pPr>
              <a:defRPr/>
            </a:pPr>
            <a:endParaRPr lang="tr-TR" sz="2000" b="1" dirty="0"/>
          </a:p>
          <a:p>
            <a:pPr>
              <a:defRPr/>
            </a:pPr>
            <a:endParaRPr lang="tr-TR" sz="2100" dirty="0"/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altLang="en-US" sz="2400" b="1" i="1" u="sng" dirty="0">
                <a:solidFill>
                  <a:srgbClr val="FF0000"/>
                </a:solidFill>
              </a:rPr>
              <a:t>Maddi avantaj</a:t>
            </a:r>
            <a:r>
              <a:rPr lang="tr-TR" altLang="en-US" sz="2400" b="1" i="1" dirty="0">
                <a:solidFill>
                  <a:srgbClr val="C00000"/>
                </a:solidFill>
              </a:rPr>
              <a:t>;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tr-TR" altLang="en-US" sz="2400" b="1" i="1" dirty="0">
              <a:solidFill>
                <a:srgbClr val="C00000"/>
              </a:solidFill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altLang="en-US" sz="2400" i="1" dirty="0">
                <a:solidFill>
                  <a:prstClr val="black"/>
                </a:solidFill>
              </a:rPr>
              <a:t>Yarış anında önü kapanmış bir sporcunun, bundan kurtulmak için </a:t>
            </a:r>
            <a:r>
              <a:rPr lang="tr-TR" altLang="en-US" sz="2400" i="1" dirty="0">
                <a:solidFill>
                  <a:srgbClr val="C00000"/>
                </a:solidFill>
              </a:rPr>
              <a:t>pistin iç kenarına basması veya pistin iç tarafında koşması </a:t>
            </a:r>
            <a:r>
              <a:rPr lang="tr-TR" altLang="en-US" sz="2400" i="1" dirty="0">
                <a:solidFill>
                  <a:prstClr val="black"/>
                </a:solidFill>
              </a:rPr>
              <a:t>dahil, herhangi bir şekilde yarıştaki sıralamasını iyileştirmesini de kapsar.</a:t>
            </a:r>
            <a:endParaRPr lang="tr-TR" sz="2400" i="1" dirty="0">
              <a:solidFill>
                <a:prstClr val="black"/>
              </a:solidFill>
            </a:endParaRPr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endParaRPr lang="tr-TR" sz="2550" dirty="0"/>
          </a:p>
          <a:p>
            <a:pPr algn="r">
              <a:defRPr/>
            </a:pPr>
            <a:endParaRPr lang="tr-TR" sz="2550" b="1" dirty="0"/>
          </a:p>
          <a:p>
            <a:pPr algn="r">
              <a:defRPr/>
            </a:pPr>
            <a:endParaRPr lang="tr-TR" sz="2550" b="1" dirty="0"/>
          </a:p>
        </p:txBody>
      </p:sp>
    </p:spTree>
    <p:extLst>
      <p:ext uri="{BB962C8B-B14F-4D97-AF65-F5344CB8AC3E}">
        <p14:creationId xmlns:p14="http://schemas.microsoft.com/office/powerpoint/2010/main" val="312120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59345" y="853980"/>
            <a:ext cx="8534247" cy="493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tr-TR" sz="2550" dirty="0"/>
              <a:t>Başka bir sporcu tarafından </a:t>
            </a:r>
            <a:r>
              <a:rPr lang="tr-TR" sz="2550" dirty="0">
                <a:solidFill>
                  <a:srgbClr val="C00000"/>
                </a:solidFill>
              </a:rPr>
              <a:t>kendi kulvarının dışına itilen </a:t>
            </a:r>
            <a:r>
              <a:rPr lang="tr-TR" sz="2550" dirty="0"/>
              <a:t>ve bundan bir avantaj sağlamayan sporcu </a:t>
            </a:r>
            <a:r>
              <a:rPr lang="tr-TR" sz="2550" dirty="0">
                <a:solidFill>
                  <a:srgbClr val="00B050"/>
                </a:solidFill>
              </a:rPr>
              <a:t>diskalifiye edilmez</a:t>
            </a:r>
            <a:r>
              <a:rPr lang="tr-TR" sz="2550" dirty="0"/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endParaRPr lang="tr-TR" sz="2000" dirty="0"/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tr-TR" sz="2550" dirty="0"/>
              <a:t>Virajda sağındaki kulvara geçerek veya düzlükte kulvar değiştiren ancak başka bir sporcuya engel olmayan sporcu diskalifiye edilmez.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endParaRPr lang="tr-TR" sz="2000" dirty="0"/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tr-TR" sz="2550" dirty="0"/>
              <a:t>Bu istisnaların dışında Başhakem, yardımcı hakemin raporunu yeterli bulursa, kendi kulvarı dışında koşan sporcuyu diskalifiye edecektir.</a:t>
            </a:r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endParaRPr lang="tr-TR" sz="2000" dirty="0"/>
          </a:p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tr-TR" sz="2550" dirty="0">
                <a:solidFill>
                  <a:srgbClr val="C00000"/>
                </a:solidFill>
              </a:rPr>
              <a:t>Yarışma sonuçlarında diskalifikasyona ilişkin kuralın maddesi  belirtilir.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19DFD66A-2EC1-4BD3-B252-03B1C74B88E8}"/>
              </a:ext>
            </a:extLst>
          </p:cNvPr>
          <p:cNvSpPr txBox="1"/>
          <p:nvPr/>
        </p:nvSpPr>
        <p:spPr>
          <a:xfrm>
            <a:off x="0" y="6412967"/>
            <a:ext cx="9144000" cy="10772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395536" y="1020675"/>
            <a:ext cx="8280920" cy="4757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600" b="1" dirty="0">
                <a:latin typeface="+mj-lt"/>
                <a:cs typeface="Arial" panose="020B0604020202020204" pitchFamily="34" charset="0"/>
              </a:rPr>
              <a:t>ENGELLİ KOŞULARDA HATALAR</a:t>
            </a:r>
          </a:p>
          <a:p>
            <a:endParaRPr lang="tr-TR" sz="2600" dirty="0">
              <a:latin typeface="+mj-lt"/>
              <a:cs typeface="Arial" panose="020B0604020202020204" pitchFamily="34" charset="0"/>
            </a:endParaRPr>
          </a:p>
          <a:p>
            <a:endParaRPr lang="tr-TR" sz="1200" dirty="0">
              <a:latin typeface="+mj-lt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  <a:cs typeface="Arial" panose="020B0604020202020204" pitchFamily="34" charset="0"/>
              </a:rPr>
              <a:t>Bacağı engel düzleminin altından geçen,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  <a:cs typeface="Arial" panose="020B0604020202020204" pitchFamily="34" charset="0"/>
              </a:rPr>
              <a:t>El, vücut veya savurma bacağının ön tarafıyla herhangi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  <a:cs typeface="Arial" panose="020B0604020202020204" pitchFamily="34" charset="0"/>
              </a:rPr>
              <a:t> bir engeli deviren veya yerinden oynatan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  <a:cs typeface="Arial" panose="020B0604020202020204" pitchFamily="34" charset="0"/>
              </a:rPr>
              <a:t>Başka kulvardaki engeli deviren/ yerini değiştiren</a:t>
            </a:r>
          </a:p>
          <a:p>
            <a:pPr lvl="1">
              <a:lnSpc>
                <a:spcPct val="150000"/>
              </a:lnSpc>
            </a:pPr>
            <a:endParaRPr lang="tr-TR" sz="1200" dirty="0"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tr-TR" sz="2600" dirty="0">
                <a:latin typeface="+mj-lt"/>
                <a:cs typeface="Arial" panose="020B0604020202020204" pitchFamily="34" charset="0"/>
              </a:rPr>
              <a:t>				           </a:t>
            </a:r>
            <a:r>
              <a:rPr lang="tr-TR" sz="26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sporcu diskalifiye edilir</a:t>
            </a:r>
            <a:r>
              <a:rPr lang="tr-TR" sz="2600" dirty="0">
                <a:latin typeface="+mj-lt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tr-TR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8EC05C78-FC8D-4514-8646-A280015FAAB0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395536" y="1020675"/>
            <a:ext cx="8280920" cy="6250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600" b="1" dirty="0">
                <a:latin typeface="+mj-lt"/>
                <a:cs typeface="Arial" panose="020B0604020202020204" pitchFamily="34" charset="0"/>
              </a:rPr>
              <a:t>ENGELLİ KOŞULARDA HATALAR</a:t>
            </a:r>
          </a:p>
          <a:p>
            <a:endParaRPr lang="tr-TR" sz="2600" dirty="0">
              <a:latin typeface="+mj-lt"/>
              <a:cs typeface="Arial" panose="020B0604020202020204" pitchFamily="34" charset="0"/>
            </a:endParaRPr>
          </a:p>
          <a:p>
            <a:endParaRPr lang="tr-TR" sz="1200" dirty="0">
              <a:latin typeface="+mj-lt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  <a:cs typeface="Arial" panose="020B0604020202020204" pitchFamily="34" charset="0"/>
              </a:rPr>
              <a:t>El, vücut veya savurma bacağının ön tarafıyla herhangi bir engeli deviren veya yerinden oynatan sporcu diskalifiye edilir.</a:t>
            </a:r>
          </a:p>
          <a:p>
            <a:pPr lvl="1">
              <a:lnSpc>
                <a:spcPct val="150000"/>
              </a:lnSpc>
            </a:pPr>
            <a:endParaRPr lang="tr-TR" sz="2600" dirty="0">
              <a:latin typeface="+mj-lt"/>
              <a:cs typeface="Arial" panose="020B0604020202020204" pitchFamily="34" charset="0"/>
            </a:endParaRPr>
          </a:p>
          <a:p>
            <a:pPr lvl="0" algn="just" eaLnBrk="0" fontAlgn="base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</a:pPr>
            <a:r>
              <a:rPr lang="tr-TR" sz="2400" b="1" dirty="0">
                <a:solidFill>
                  <a:srgbClr val="FF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“Savurma bacağının ön tarafı ifadesi”, bacağın üst kısmından ayağın sonuna kadar olan uzvun tamamını kapsamaktadır.</a:t>
            </a:r>
            <a:endParaRPr lang="tr-TR" sz="2400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tr-TR" sz="2600" dirty="0">
              <a:latin typeface="+mj-lt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</a:pPr>
            <a:endParaRPr lang="tr-TR" sz="1200" dirty="0"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tr-TR" sz="2600" dirty="0">
                <a:latin typeface="+mj-lt"/>
                <a:cs typeface="Arial" panose="020B0604020202020204" pitchFamily="34" charset="0"/>
              </a:rPr>
              <a:t>				          </a:t>
            </a:r>
          </a:p>
          <a:p>
            <a:pPr>
              <a:lnSpc>
                <a:spcPct val="120000"/>
              </a:lnSpc>
            </a:pPr>
            <a:endParaRPr lang="tr-TR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8EC05C78-FC8D-4514-8646-A280015FAAB0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78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4424" y="836712"/>
            <a:ext cx="8570064" cy="547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2600" b="1" dirty="0"/>
              <a:t>İTİRAZ JÜRİSİ</a:t>
            </a:r>
          </a:p>
          <a:p>
            <a:pPr>
              <a:defRPr/>
            </a:pPr>
            <a:endParaRPr lang="tr-TR" b="1" dirty="0"/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r>
              <a:rPr lang="tr-TR" sz="2600" dirty="0"/>
              <a:t>Üç, beş veya yedi üyeden oluşur. </a:t>
            </a:r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endParaRPr lang="tr-TR" dirty="0"/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r>
              <a:rPr lang="tr-TR" sz="2600" dirty="0"/>
              <a:t>Üyelerden biri başkanlığı, biri de sekreterliği üstlenir. Gerekirse sekreter, jüri üyeleri dışından atanabilir.</a:t>
            </a:r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endParaRPr lang="tr-TR" dirty="0"/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r>
              <a:rPr lang="tr-TR" sz="2600" dirty="0"/>
              <a:t>Prosedüre uygun olarak yapılan itirazları görüşür ve karara bağlar.</a:t>
            </a:r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endParaRPr lang="tr-TR" dirty="0"/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r>
              <a:rPr lang="tr-TR" sz="2600" dirty="0"/>
              <a:t>İtiraz konusuyla ilgili her türlü video, fotoğraf ve diğer kanıtları değerlendirebilir, başhakem ve hakemlerin görüşünü alabilir.</a:t>
            </a:r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endParaRPr lang="tr-TR" dirty="0"/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r>
              <a:rPr lang="tr-TR" sz="2600" dirty="0"/>
              <a:t>Jürinin kararı kesindir, değiştirilemez.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86B18CCD-6C66-4B6D-9CC1-37BBCC3F2120}"/>
              </a:ext>
            </a:extLst>
          </p:cNvPr>
          <p:cNvSpPr txBox="1"/>
          <p:nvPr/>
        </p:nvSpPr>
        <p:spPr>
          <a:xfrm>
            <a:off x="0" y="6412967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395536" y="1020675"/>
            <a:ext cx="8280920" cy="6090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600" b="1" dirty="0">
                <a:latin typeface="+mj-lt"/>
                <a:cs typeface="Arial" panose="020B0604020202020204" pitchFamily="34" charset="0"/>
              </a:rPr>
              <a:t>ENGELLİ KOŞULARDA HATALAR</a:t>
            </a:r>
          </a:p>
          <a:p>
            <a:endParaRPr lang="tr-TR" sz="2600" dirty="0">
              <a:latin typeface="+mj-lt"/>
              <a:cs typeface="Arial" panose="020B0604020202020204" pitchFamily="34" charset="0"/>
            </a:endParaRPr>
          </a:p>
          <a:p>
            <a:endParaRPr lang="tr-TR" sz="2600" dirty="0">
              <a:latin typeface="+mj-lt"/>
              <a:cs typeface="Arial" panose="020B0604020202020204" pitchFamily="34" charset="0"/>
            </a:endParaRPr>
          </a:p>
          <a:p>
            <a:endParaRPr lang="tr-TR" sz="2600" dirty="0">
              <a:latin typeface="+mj-lt"/>
              <a:cs typeface="Arial" panose="020B0604020202020204" pitchFamily="34" charset="0"/>
            </a:endParaRPr>
          </a:p>
          <a:p>
            <a:endParaRPr lang="tr-TR" sz="2600" dirty="0">
              <a:latin typeface="+mj-lt"/>
              <a:cs typeface="Arial" panose="020B0604020202020204" pitchFamily="34" charset="0"/>
            </a:endParaRPr>
          </a:p>
          <a:p>
            <a:endParaRPr lang="tr-TR" sz="2600" dirty="0">
              <a:latin typeface="+mj-lt"/>
              <a:cs typeface="Arial" panose="020B0604020202020204" pitchFamily="34" charset="0"/>
            </a:endParaRPr>
          </a:p>
          <a:p>
            <a:endParaRPr lang="tr-TR" sz="2600" dirty="0">
              <a:latin typeface="+mj-lt"/>
              <a:cs typeface="Arial" panose="020B0604020202020204" pitchFamily="34" charset="0"/>
            </a:endParaRPr>
          </a:p>
          <a:p>
            <a:endParaRPr lang="tr-TR" sz="2600" dirty="0">
              <a:latin typeface="+mj-lt"/>
              <a:cs typeface="Arial" panose="020B0604020202020204" pitchFamily="34" charset="0"/>
            </a:endParaRPr>
          </a:p>
          <a:p>
            <a:endParaRPr lang="tr-TR" sz="1200" dirty="0">
              <a:latin typeface="+mj-lt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tr-TR" sz="2600" dirty="0">
              <a:latin typeface="+mj-lt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  <a:cs typeface="Arial" panose="020B0604020202020204" pitchFamily="34" charset="0"/>
              </a:rPr>
              <a:t>Ayak tabanı ile engeli deviren </a:t>
            </a:r>
            <a:r>
              <a:rPr lang="tr-TR" sz="2600" u="sng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sporcu kesinlikle diskalifiye edilmez!</a:t>
            </a:r>
          </a:p>
          <a:p>
            <a:pPr lvl="1">
              <a:lnSpc>
                <a:spcPct val="150000"/>
              </a:lnSpc>
            </a:pPr>
            <a:endParaRPr lang="tr-TR" sz="1200" u="sng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tr-TR" sz="2600" dirty="0">
                <a:latin typeface="+mj-lt"/>
                <a:cs typeface="Arial" panose="020B0604020202020204" pitchFamily="34" charset="0"/>
              </a:rPr>
              <a:t>			</a:t>
            </a:r>
            <a:endParaRPr lang="tr-TR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E91937BE-31E6-479F-B3AD-30DB117A4E32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7366621-6DAB-420F-86AF-D23693A8D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484784"/>
            <a:ext cx="7742032" cy="336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5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215444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0" y="2420888"/>
            <a:ext cx="9144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r-TR" sz="3800" b="1" spc="40" dirty="0">
              <a:solidFill>
                <a:srgbClr val="C00000"/>
              </a:solidFill>
            </a:endParaRPr>
          </a:p>
          <a:p>
            <a:pPr algn="ctr"/>
            <a:r>
              <a:rPr lang="tr-TR" sz="4200" b="1" spc="40" dirty="0">
                <a:solidFill>
                  <a:srgbClr val="C00000"/>
                </a:solidFill>
              </a:rPr>
              <a:t>BAYRAK YARIŞLARI</a:t>
            </a:r>
          </a:p>
          <a:p>
            <a:pPr algn="ctr"/>
            <a:endParaRPr lang="tr-TR" sz="3800" b="1" spc="40" dirty="0">
              <a:solidFill>
                <a:srgbClr val="C00000"/>
              </a:solidFill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B582A004-2470-4CD1-989B-0303528B7B84}"/>
              </a:ext>
            </a:extLst>
          </p:cNvPr>
          <p:cNvSpPr txBox="1"/>
          <p:nvPr/>
        </p:nvSpPr>
        <p:spPr>
          <a:xfrm>
            <a:off x="0" y="6441102"/>
            <a:ext cx="9144000" cy="10772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ATLETİZM HAKEM KURSU</a:t>
            </a: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89092" y="256498"/>
            <a:ext cx="8064500" cy="654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tr-TR" sz="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  <a:defRPr/>
            </a:pPr>
            <a:r>
              <a:rPr lang="tr-TR" sz="2600" b="1" dirty="0">
                <a:latin typeface="+mj-lt"/>
                <a:cs typeface="Arial" panose="020B0604020202020204" pitchFamily="34" charset="0"/>
              </a:rPr>
              <a:t>BAYRAK YARIŞLARI  (4x100m, 4x400m)</a:t>
            </a:r>
          </a:p>
          <a:p>
            <a:pPr>
              <a:spcBef>
                <a:spcPct val="50000"/>
              </a:spcBef>
              <a:defRPr/>
            </a:pPr>
            <a:endParaRPr lang="tr-TR" sz="2400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r>
              <a:rPr lang="tr-TR" sz="2400" dirty="0">
                <a:latin typeface="+mj-lt"/>
              </a:rPr>
              <a:t>Bayrak değiştirme alanı, pisti enine kesen 5cm’lik çizgilerle belirlenmiştir.</a:t>
            </a:r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endParaRPr lang="tr-TR" sz="2400" dirty="0">
              <a:latin typeface="+mj-lt"/>
            </a:endParaRPr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r>
              <a:rPr lang="tr-TR" sz="2400" dirty="0">
                <a:latin typeface="+mj-lt"/>
              </a:rPr>
              <a:t>4x100 metrede bayrak, </a:t>
            </a:r>
            <a:r>
              <a:rPr lang="tr-TR" sz="2400" dirty="0">
                <a:solidFill>
                  <a:srgbClr val="C00000"/>
                </a:solidFill>
                <a:latin typeface="+mj-lt"/>
              </a:rPr>
              <a:t>30 metrelik </a:t>
            </a:r>
            <a:r>
              <a:rPr lang="tr-TR" sz="2400" dirty="0">
                <a:latin typeface="+mj-lt"/>
              </a:rPr>
              <a:t>değiştirme alanında el değiştirmelidir.</a:t>
            </a:r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endParaRPr lang="tr-TR" sz="2400" dirty="0">
              <a:latin typeface="+mj-lt"/>
            </a:endParaRPr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r>
              <a:rPr lang="tr-TR" sz="2400" dirty="0">
                <a:latin typeface="+mj-lt"/>
              </a:rPr>
              <a:t>4x400 metrede bayrak, </a:t>
            </a:r>
            <a:r>
              <a:rPr lang="tr-TR" sz="2400" dirty="0">
                <a:solidFill>
                  <a:srgbClr val="C00000"/>
                </a:solidFill>
              </a:rPr>
              <a:t>20 metrelik </a:t>
            </a:r>
            <a:r>
              <a:rPr lang="tr-TR" sz="2400" dirty="0"/>
              <a:t>değiştirme alanında el değiştirmelidir.</a:t>
            </a:r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r>
              <a:rPr lang="tr-TR" sz="2400" dirty="0"/>
              <a:t>Karışık bayrak yarışında bayrak,  birinci ve ikinci değişim 30 metrelik alanda yapılmalıdır.</a:t>
            </a:r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endParaRPr lang="tr-TR" sz="2400" dirty="0"/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r>
              <a:rPr lang="tr-TR" sz="2400" dirty="0">
                <a:solidFill>
                  <a:srgbClr val="C00000"/>
                </a:solidFill>
              </a:rPr>
              <a:t>Bayrak alacak sporcu, değiştirme alanının içinde </a:t>
            </a:r>
            <a:r>
              <a:rPr lang="tr-TR" sz="2400" dirty="0" err="1">
                <a:solidFill>
                  <a:srgbClr val="C00000"/>
                </a:solidFill>
              </a:rPr>
              <a:t>beklemelidir</a:t>
            </a:r>
            <a:r>
              <a:rPr lang="tr-TR" sz="2400" dirty="0" err="1"/>
              <a:t>.ÖNEMLİ</a:t>
            </a:r>
            <a:endParaRPr lang="tr-TR" sz="2400" dirty="0"/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endParaRPr lang="tr-TR" sz="2600" dirty="0">
              <a:latin typeface="+mj-l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95536" y="620688"/>
            <a:ext cx="8136904" cy="57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tr-TR" sz="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tr-TR" sz="2600" b="1" dirty="0">
                <a:latin typeface="+mj-lt"/>
                <a:cs typeface="Arial" panose="020B0604020202020204" pitchFamily="34" charset="0"/>
              </a:rPr>
              <a:t>BAYRAK YARIŞLARI  </a:t>
            </a:r>
          </a:p>
          <a:p>
            <a:pPr>
              <a:defRPr/>
            </a:pPr>
            <a:endParaRPr lang="tr-TR" sz="2200" dirty="0"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>
              <a:defRPr/>
            </a:pPr>
            <a:r>
              <a:rPr lang="tr-TR" sz="2600" b="1" dirty="0">
                <a:latin typeface="+mj-lt"/>
              </a:rPr>
              <a:t>4x400 metrede</a:t>
            </a:r>
            <a:r>
              <a:rPr lang="tr-TR" sz="2600" dirty="0">
                <a:latin typeface="+mj-lt"/>
              </a:rPr>
              <a:t>,</a:t>
            </a:r>
          </a:p>
          <a:p>
            <a:pPr lvl="1">
              <a:defRPr/>
            </a:pPr>
            <a:endParaRPr lang="tr-TR" sz="800" dirty="0">
              <a:latin typeface="+mj-lt"/>
            </a:endParaRPr>
          </a:p>
          <a:p>
            <a:pPr marL="914400" lvl="1" indent="-457200">
              <a:buFont typeface="Wingdings" panose="05000000000000000000" pitchFamily="2" charset="2"/>
              <a:buChar char="ü"/>
              <a:defRPr/>
            </a:pPr>
            <a:r>
              <a:rPr lang="tr-TR" sz="2600" dirty="0">
                <a:latin typeface="+mj-lt"/>
              </a:rPr>
              <a:t>İlk turun tamamı ve ikinci turun ilk virajı kulvarlı koşulur,</a:t>
            </a:r>
          </a:p>
          <a:p>
            <a:pPr marL="914400" lvl="1" indent="-457200">
              <a:buFont typeface="Wingdings" panose="05000000000000000000" pitchFamily="2" charset="2"/>
              <a:buChar char="ü"/>
              <a:defRPr/>
            </a:pPr>
            <a:endParaRPr lang="tr-TR" sz="1200" dirty="0">
              <a:latin typeface="+mj-lt"/>
            </a:endParaRPr>
          </a:p>
          <a:p>
            <a:pPr marL="914400" lvl="1" indent="-457200">
              <a:buFont typeface="Wingdings" panose="05000000000000000000" pitchFamily="2" charset="2"/>
              <a:buChar char="ü"/>
              <a:defRPr/>
            </a:pPr>
            <a:r>
              <a:rPr lang="tr-TR" sz="2600" dirty="0">
                <a:latin typeface="+mj-lt"/>
              </a:rPr>
              <a:t>İkinci sporcular kendi kulvarlarında bayrak alırlar ve içeri girme çizgisine kadar kulvarlarında koşarlar,</a:t>
            </a:r>
          </a:p>
          <a:p>
            <a:pPr marL="914400" lvl="1" indent="-457200">
              <a:buFont typeface="Wingdings" panose="05000000000000000000" pitchFamily="2" charset="2"/>
              <a:buChar char="ü"/>
              <a:defRPr/>
            </a:pPr>
            <a:endParaRPr lang="tr-TR" sz="1200" dirty="0">
              <a:latin typeface="+mj-lt"/>
            </a:endParaRPr>
          </a:p>
          <a:p>
            <a:pPr marL="914400" lvl="1" indent="-457200">
              <a:buFont typeface="Wingdings" panose="05000000000000000000" pitchFamily="2" charset="2"/>
              <a:buChar char="ü"/>
              <a:defRPr/>
            </a:pPr>
            <a:r>
              <a:rPr lang="tr-TR" sz="2600" dirty="0">
                <a:latin typeface="+mj-lt"/>
              </a:rPr>
              <a:t>Üçüncü ve dördüncü sporcular,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varış çizgisinin 10m gerisindeki değiştirme alanı başlangıcında, hakem nezaretinde, takım arkadaşlarının 200m geçiş sırasında sıralanırlar</a:t>
            </a:r>
            <a:r>
              <a:rPr lang="tr-TR" sz="2600" dirty="0">
                <a:latin typeface="+mj-lt"/>
              </a:rPr>
              <a:t>, bayrak alana kadar pozisyonlarını değiştiremezler.(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yerini değiştirme diskalifiye nedenidir</a:t>
            </a:r>
            <a:r>
              <a:rPr lang="tr-TR" sz="2600" dirty="0">
                <a:latin typeface="+mj-lt"/>
              </a:rPr>
              <a:t>)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7EB7C102-9FF1-4064-ABE1-DE9DA21E581F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ondonrelay400_slom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36DACDCC-3922-418B-84D3-F8FAF20B518E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395536" y="836712"/>
            <a:ext cx="849694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600" b="1" dirty="0">
                <a:latin typeface="+mj-lt"/>
                <a:cs typeface="Arial" panose="020B0604020202020204" pitchFamily="34" charset="0"/>
              </a:rPr>
              <a:t>BAYRAK YARIŞLARI</a:t>
            </a:r>
          </a:p>
          <a:p>
            <a:endParaRPr lang="tr-TR" sz="2200" dirty="0">
              <a:latin typeface="+mj-lt"/>
              <a:cs typeface="Arial" panose="020B0604020202020204" pitchFamily="34" charset="0"/>
            </a:endParaRPr>
          </a:p>
          <a:p>
            <a:r>
              <a:rPr lang="tr-TR" sz="2600" dirty="0">
                <a:latin typeface="+mj-lt"/>
                <a:cs typeface="Arial" panose="020B0604020202020204" pitchFamily="34" charset="0"/>
              </a:rPr>
              <a:t>- Bayrak yere düşerse, düşüren sporcu tarafından yerden </a:t>
            </a:r>
          </a:p>
          <a:p>
            <a:r>
              <a:rPr lang="tr-TR" sz="2600" dirty="0">
                <a:latin typeface="+mj-lt"/>
                <a:cs typeface="Arial" panose="020B0604020202020204" pitchFamily="34" charset="0"/>
              </a:rPr>
              <a:t>  alınmalıdır,</a:t>
            </a:r>
          </a:p>
          <a:p>
            <a:endParaRPr lang="tr-TR" sz="2200" dirty="0">
              <a:latin typeface="+mj-lt"/>
              <a:cs typeface="Arial" panose="020B0604020202020204" pitchFamily="34" charset="0"/>
            </a:endParaRPr>
          </a:p>
          <a:p>
            <a:r>
              <a:rPr lang="tr-TR" sz="2600" dirty="0">
                <a:latin typeface="+mj-lt"/>
                <a:cs typeface="Arial" panose="020B0604020202020204" pitchFamily="34" charset="0"/>
              </a:rPr>
              <a:t>- Sporcu, düşen bayrağı almak için kulvarından ayrılabilir, </a:t>
            </a:r>
          </a:p>
          <a:p>
            <a:r>
              <a:rPr lang="tr-TR" sz="2600" dirty="0">
                <a:latin typeface="+mj-lt"/>
                <a:cs typeface="Arial" panose="020B0604020202020204" pitchFamily="34" charset="0"/>
              </a:rPr>
              <a:t>  ancak yarış mesafesini kısaltamaz,</a:t>
            </a:r>
          </a:p>
          <a:p>
            <a:endParaRPr lang="tr-TR" sz="2200" dirty="0">
              <a:latin typeface="+mj-lt"/>
              <a:cs typeface="Arial" panose="020B0604020202020204" pitchFamily="34" charset="0"/>
            </a:endParaRPr>
          </a:p>
          <a:p>
            <a:r>
              <a:rPr lang="tr-TR" sz="2600" dirty="0">
                <a:latin typeface="+mj-lt"/>
                <a:cs typeface="Arial" panose="020B0604020202020204" pitchFamily="34" charset="0"/>
              </a:rPr>
              <a:t>- Bayrağı takım arkadaşına veren sporcu, pisti hiçbir sporcuyu</a:t>
            </a:r>
          </a:p>
          <a:p>
            <a:r>
              <a:rPr lang="tr-TR" sz="2600" dirty="0">
                <a:latin typeface="+mj-lt"/>
                <a:cs typeface="Arial" panose="020B0604020202020204" pitchFamily="34" charset="0"/>
              </a:rPr>
              <a:t>  engellemeden terketmelidir,</a:t>
            </a:r>
          </a:p>
          <a:p>
            <a:endParaRPr lang="tr-TR" sz="2200" dirty="0">
              <a:latin typeface="+mj-lt"/>
              <a:cs typeface="Arial" panose="020B0604020202020204" pitchFamily="34" charset="0"/>
            </a:endParaRPr>
          </a:p>
          <a:p>
            <a:r>
              <a:rPr lang="tr-TR" sz="2600" dirty="0">
                <a:latin typeface="+mj-lt"/>
                <a:cs typeface="Arial" panose="020B0604020202020204" pitchFamily="34" charset="0"/>
              </a:rPr>
              <a:t>- Rakibini engelleyen, takım arkadaşını iten sporcunun takımı </a:t>
            </a:r>
          </a:p>
          <a:p>
            <a:r>
              <a:rPr lang="tr-TR" sz="2600" dirty="0">
                <a:latin typeface="+mj-lt"/>
                <a:cs typeface="Arial" panose="020B0604020202020204" pitchFamily="34" charset="0"/>
              </a:rPr>
              <a:t>  </a:t>
            </a:r>
            <a:r>
              <a:rPr lang="tr-TR" sz="26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diskalifiye edilir.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F2545F7A-B6A3-4D63-9B93-7E90739B48FF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" r="1868"/>
          <a:stretch>
            <a:fillRect/>
          </a:stretch>
        </p:blipFill>
        <p:spPr bwMode="auto">
          <a:xfrm>
            <a:off x="0" y="1683047"/>
            <a:ext cx="9144000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9512" y="980728"/>
            <a:ext cx="8714080" cy="512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sz="2600" dirty="0">
                <a:solidFill>
                  <a:srgbClr val="000000"/>
                </a:solidFill>
                <a:latin typeface="+mj-lt"/>
              </a:rPr>
              <a:t>Değiştirme alanında olabilecek hatalar için bayrağın pozisyonu gözlemlenmelidir.</a:t>
            </a:r>
          </a:p>
          <a:p>
            <a:pPr>
              <a:spcBef>
                <a:spcPct val="50000"/>
              </a:spcBef>
            </a:pPr>
            <a:endParaRPr lang="tr-TR" sz="26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50000"/>
              </a:spcBef>
            </a:pPr>
            <a:endParaRPr lang="tr-TR" sz="26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50000"/>
              </a:spcBef>
            </a:pPr>
            <a:endParaRPr lang="tr-TR" sz="26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50000"/>
              </a:spcBef>
            </a:pPr>
            <a:endParaRPr lang="tr-TR" sz="26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50000"/>
              </a:spcBef>
            </a:pPr>
            <a:endParaRPr lang="tr-TR" sz="36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tr-TR" sz="2600" dirty="0">
                <a:solidFill>
                  <a:srgbClr val="000000"/>
                </a:solidFill>
                <a:latin typeface="+mj-lt"/>
              </a:rPr>
              <a:t>Bayrak değişimi, alan sporcu bayrağa temas ettiği anda başlar, sadece alan koşucunun elinde olduğu anda tamamlanır.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58A13C9C-E21C-40C1-A0CD-1CF76BDEEBAF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23850" y="836712"/>
            <a:ext cx="8569742" cy="4030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tr-TR" sz="2600" b="1" dirty="0">
                <a:solidFill>
                  <a:srgbClr val="000000"/>
                </a:solidFill>
                <a:latin typeface="+mj-lt"/>
              </a:rPr>
              <a:t>PİST YARIŞLARI - Genel</a:t>
            </a:r>
          </a:p>
          <a:p>
            <a:endParaRPr lang="tr-TR" sz="2600" b="1" dirty="0">
              <a:solidFill>
                <a:srgbClr val="000000"/>
              </a:solidFill>
              <a:latin typeface="+mj-lt"/>
            </a:endParaRPr>
          </a:p>
          <a:p>
            <a:r>
              <a:rPr lang="tr-TR" sz="2600" b="1" dirty="0">
                <a:solidFill>
                  <a:srgbClr val="000000"/>
                </a:solidFill>
                <a:latin typeface="+mj-lt"/>
              </a:rPr>
              <a:t>Pisti terk etme</a:t>
            </a:r>
          </a:p>
          <a:p>
            <a:endParaRPr lang="tr-TR" sz="2000" b="1" dirty="0">
              <a:solidFill>
                <a:srgbClr val="000000"/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solidFill>
                  <a:srgbClr val="000000"/>
                </a:solidFill>
                <a:latin typeface="+mj-lt"/>
              </a:rPr>
              <a:t>Pisti gönüllü olarak terk eden sporcunun, yarışmaya devam etmesine izin verilmez.</a:t>
            </a:r>
          </a:p>
          <a:p>
            <a:endParaRPr lang="tr-TR" sz="1400" dirty="0">
              <a:solidFill>
                <a:srgbClr val="000000"/>
              </a:solidFill>
              <a:latin typeface="+mj-lt"/>
            </a:endParaRP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tr-TR" sz="2600" dirty="0">
                <a:solidFill>
                  <a:srgbClr val="000000"/>
                </a:solidFill>
                <a:latin typeface="+mj-lt"/>
              </a:rPr>
              <a:t>Yarışı bitirmedi (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DNF</a:t>
            </a:r>
            <a:r>
              <a:rPr lang="tr-TR" sz="2600" dirty="0">
                <a:solidFill>
                  <a:srgbClr val="000000"/>
                </a:solidFill>
                <a:latin typeface="+mj-lt"/>
              </a:rPr>
              <a:t>) olarak kaydedilir.</a:t>
            </a:r>
          </a:p>
          <a:p>
            <a:pPr marL="1200150" lvl="1" indent="-457200">
              <a:buFont typeface="Wingdings" panose="05000000000000000000" pitchFamily="2" charset="2"/>
              <a:buChar char="Ø"/>
            </a:pPr>
            <a:endParaRPr lang="tr-TR" sz="1400" dirty="0">
              <a:solidFill>
                <a:srgbClr val="000000"/>
              </a:solidFill>
              <a:latin typeface="+mj-lt"/>
            </a:endParaRP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tr-TR" sz="2600" dirty="0">
                <a:solidFill>
                  <a:srgbClr val="000000"/>
                </a:solidFill>
                <a:latin typeface="+mj-lt"/>
              </a:rPr>
              <a:t>Yarışa devam etmek isterse, Başhakem tarafından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diskalifiye edilir.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26E35C86-A554-4AE5-B4FC-BC0DDFE0F810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539552" y="4346520"/>
            <a:ext cx="43924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200" b="1" spc="40" dirty="0">
                <a:solidFill>
                  <a:srgbClr val="C00000"/>
                </a:solidFill>
              </a:rPr>
              <a:t>ATLAMALAR</a:t>
            </a:r>
            <a:endParaRPr lang="tr-TR" sz="3800" b="1" spc="40" dirty="0">
              <a:solidFill>
                <a:srgbClr val="C00000"/>
              </a:solidFill>
            </a:endParaRPr>
          </a:p>
        </p:txBody>
      </p:sp>
      <p:pic>
        <p:nvPicPr>
          <p:cNvPr id="2" name="Picture 2" descr="http://httppe.fis.hk/uploads/1/3/7/0/13707541/2991153_or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133" y="3933056"/>
            <a:ext cx="3314299" cy="239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ages.theage.com.au/2010/10/10/1976867/lapierre-fabrice-jump_420-420x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775716"/>
            <a:ext cx="4000500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w8NDQ0NDw8ODg8NDRAPDQ4ODA8MFA8QFBUWFxUUFhQYHCggGBolGxQUITEhJSsrLi4uFx8zODMsNygtLisBCgoKDg0OGxAQFywkHyQsLCwsLCwsLC0sLCwsLCwsLCwsLCwsLCwsLCwsLCwsLCwsLCwsLCwsLCwsLCwsLCwsLP/AABEIARMAtwMBEQACEQEDEQH/xAAcAAEBAAIDAQEAAAAAAAAAAAAAAQUGAgMHBAj/xABIEAABBAEBBQUEBgUJBwUAAAABAAIDEQQhBRITMUEGIlFhcTKBobEHFEJikcEjUnKS0RUlNUR0gqOys2SDk6LD4fAkMzRDU//EABoBAQADAQEBAAAAAAAAAAAAAAABAwQCBQb/xAAzEQEAAgIBAgMFBgcAAwAAAAAAAQIDEQQSMSFBURMiYXGRBRQyQlKBQ6GxwdHh8BUzgv/aAAwDAQACEQMRAD8Ayq9NhEQqJKQWkCkFpApBaQKQKQKQKQKQKQSkCkCkQlIJSBSCUpHEoOdKErSBSC0gtIFILSBSC0gUgUgUiCkCkCkEpElIJSCKQRCIIglIOdKErSBSC0gtILSBSC0gUgUiCkBAQEEpBQL0HPok+BEbdwwpT9g++h81TPIxR+ZdHHyz+VHYUg6D99v8Vz97xev8pdfdcvp/RwdjPHNrvcL+SsjPjntaHE4ckd6y4NiJIFak1rou5vWI3tzFLTOtPpErowQzihtWZG4jXNcP1t9xuvcvN9pOS3jvXzehGOMdfDW3w16+9enXtDzbd5KUoclCVpBaQWkFpBaQKQVARAgiAgIIg5xROed1os/L1XN71pG7O6UtedVdr8uKCOSTiANjBDpd3et/UNHgPFeTn5Fsk/B62Djxjj4vN9r9oMnIeSzJyN2+7R4dj0BWeF0z6OnEm2g5wLDkSUfF7viu4xWt2rLicta95bDi7T2tGO9j8Qebmg/NWfdcv6f6K/vOL1ZGTtTOyJ7TjZEMrgA2St9rdddQPBK4b1/FVFstbR7svg2RnNL5DM7mQ5kkj97W9RZ63qtXGmkTPUz54vaPd22Cl6DAlIOShKoLSC0gtIFICCohEBAQEEQc4oy9waOZXN7xSvVLulJvbph3doMeRmK6LHkZE5478jvaPp4Lx82Wck7l6+HHXHGoaBt7aZEbMOIh+m6S3vV5eZKpiF0y2Hs7ssYuO1pA4ju/Ia1BPS/IV8V7PHxezp493jcjL7S/h2ZVXqEQEHRJiRucHujjc4cnFjSR71E1rM7mHUXtEaiXbS6cog5BQlQEQqJVBUFQRAQEBEJiB07nNhbxOH/7j73Y4/G38r8hZU2jp/F4JrG+xi4kuVPwsaSOVrd4TTMbvxQOABAc69SQQRV393mqLZNRva+KR20zOfsoQRB3cdREb5DvN11JcG3XSq19q+lHPlz2ivursWCk28WvMz3cYNYBFE02+R1FzwNaHgFjyZrZJ96W3Hhpjj3Ya12l7TF4dGwnv9fulVRG1k+Dt7LbA4dZEo751jYfs/ePmvS43H179v2ebyeRv3K/u2dbWIQEBBEBBKQVByCCoCJVAQEEQVBlNkbJM7HuLA8EOY0PJY265kjXnQ08fJU5Ms0nwW48cWjctL+kPaksMzNnQSmBuPe9wRwGuBA0Dfuhw18SVkvkmZ3LVWkRDQYsuXEt8GTkNkafsZDo6d4GjR8L15ALnaW7djfpKfmMOys8hz5QWYuQ1gFSDVm/VWPPyN3aqz26aTZZhjd4hqO0dpZRllhlppDyx7QeVGiAfDzVNZrMbhrncS6c3IcGyZLg0uaO42rbp7IrwXdI3OlWS2o23Ds32yiy2jigQv5FwPcvwJPs+/RerTNE93k3xTHZtIVyoQEBAQRAQcqQVAQVBEBAQEFCJeg7NdHwYuF7G4N3y9fO+a868zv3m2uteD89dvcx0m0s/JgaXM4rdXtI3QKD7o+IICq6onxXzS1fBomflk2A7Qkmq1roHefNdqpTYgf9age1xa5rw8OHMEa2qeR/6rfJdx43lq3KeB0z+LbpXk06zvOOv/debxLzvo18no8iIiOrbH7dyBHjStLS1zZI491zS2y5pcRr5UV7GOk1rufN5WS/VOoaxs/KkiNR2XPIAbW9vHUAV1veXUK3s/Y7Zs+JhMiyJC+Qku3DR4IP/wBYPWvz0W7HWa11LJe0TO4ZtduBAQEBAQc6RJSAgICIRAQEFAsgeKi06iZTWNzEPud2g+qxPYTXDjc9nqvneTmtEbe7jwVmYh5jteWJ8eRkNqLi5T2hpGhb7Wp8bcTqnHtN6eK3NWK2/ZqkmzoSd8t8zqQFoi9mecde77MPZpe4OYC1xG5GPZ5/JTrq903FZ6m1ZeTFgwh7zbm1dDV7vADzVnH4kY492PH1Z83InJPi882ztU5EkbZDvsjcXSlpI33uPeryApo9L6q22vJVDFSP7xLRua20Anu1y1UD9AbJzPrONjz8uNCx5HgSASPxtejWdxtimNTp9SlAgICIEBB2KHSoIpCkCkCkERBSCi2gvDS8tHdYObndAsvKy9NemO8tfExdVuqe0NC7T58wPDcCZpAHOaNWgC3Oo9aoe615M0i0al68W12YjHk4sMjC27o7o1AcOv4Wqccezv0+U9neSYvWJfJwhUbN1pbzPTcI6havFRqNeLsPaLGxm/oRxJaLd++6weDf4rZiw+7uZiJYsmTdvg13N23LLIXuIcd1wbYJDN4VvD72vNXZMlYr01VVrO9yx+PA6RwYxpc48gPmfBZpmI7rIiZ7M5idn6IdM4H7jb19XKqcvotri9XqPY6cOxBGKHBcWADo06j8/wAF6HFv1U16MXKpq+/VnVoZ0RAgICAiXaoSICCKQQEBQCDq2nmHGxnPHtEGvReRyrdWSfo9fi16ccfV59l7Zkl4grV8XCB50HO3pD6mgPRURDT1Ps7LbFc94ldbY2deW+fAeXmtfHwdc7tHgxcnP0x0x3Yvtt2TyGF0sEpfBI/WFzi0sdzq+Thz50rs2OuP3o7KMV7ZPd20t+x8gc4v+dn8VR7Svqt9nb0Ruy5PtANHXUOPwUTkjyTGKfNmdnxiMd0AXzPiqLzMyvrERD6XSFIdNo7D5NTvj6SR3726j4ErZw7atMMfLrusS3Zei88QEBEIgIO1Q6FIKBFIICAgrRZA8Vxe3TWbOqV6rRVq/brNlB3GtdwvtOAseFeS8PvL29aY7sbs9mQ6SV7d5kdAA8nPPzAHzWzi4otMzbyZOVlmkRFfNuwAAoaAcgNKXpvNdOdjCaJ8R+20gHwPQ/iuL1i9ZrLrHaaWi0PM8oFrnMcKc0kEeBC8SY1Opez3jcMdIpHZjR3YHgT7hqfhanW4RvTrk5rmEyy3ZfI3MzHPIF+6f7wLfzWjjzrJCjkRvHL0xes8kQESICAUHYoSICAgikEBEO3GZbvQFZOZbWPXq18Ou8m/RpHbXau8848Z0FB1eHgvLh6ks52ZwuBiRginSDiP9XcvhS9jj06ccfHxePyL9WSfoyqvUCDSe2uBuSDIaO7Lo7yeP4j5FeZzMfTbrjzetwbxes0nvH9GlyONrNC+Y8X2bHnDZo972S7dff6rhun4ErvH4WjarJ41nT5smdrSQXCxz15EKuKz2WeW3VibSYxwfvVuuDhoTqNVbWtomJ0qtesxMbegzfSDs1oviyOPg2CQf5gF6ft6PL9lZ92D2swJuUzgKBFQvcXX0AVVeXWbTGp8G2/2bkrirkiYnflHl85nUPqG3YSDw8fOlOtEY7ogfDVwr4q2M0TPhE/SWaeNesbmax/9Q6MjOzJWgQ4boHXq+aaJ2nTQHQ8uiTe+/Cv89FcWPW7ZI36REz/iHx5Oz9pTgA5EeNR7xje6QuFDT2WgdfxXFq5r+cR8l+LJxsX5Zt89R/eWMH0fuk1yNo5Up+6N3/MSuvZT52Zpyx5Vb9kxmF27INx1A7riAaKn21P1Q7pxM943Wkz8odByGDm9n7wUe3x/qhbH2dyp/hT9HA5sI5yxj++1R95xfqdx9l8uf4c/y/y6nbVxhzniH+8aufvWL9TuPsjlz+T+cf5dL9vYY55MP/ECj75i9XUfY3K9I+sOp3abBH9Zi9zrXP33H8XUfYvI87V+v+nUe1mD0m3v2WOd+Sj77TyiXf8A4XJ55K/Wf8PvyNrtZs6TMjv9IHCLeaWE1YujrzWXkZvazHhpNONHHma9UT8YeeYbDLLxHMkm7wdI2Nhkc4XroFVWszPhG3cdMzq1umPVuX8uzH2dn5Z8N5rGfMrf7bPPbGr+6cCO+ef21/sO1M4+zs54/byIm/mnXyZ/LH/fuey+zK972n/vkfWtpu5YuNH+3kl3yCa5U+cQdf2ZX8lp/ef9Pny8LaWSx0cpwWsdzFSyeh5DVRODPeNWtDqOdwcfjjw+P/fFom0sKTHldFKGtc09GCnDoRfMLJeLUnpmF1M+K8dVavjaLNfJrR+S53Lqc8R2rD68/Z4bFFI1zjHMwh1n2ZG6Pbp7iPJy6tuNWie/9VUcib9VJiP9S+GLAh6ts9LJK59pZT7Ovo9H7IYOHJiRvGNj8RlxyO4EZcXN6k1eoo+9enx+m1InTzc8TW8xtsjGBopoDR4NAC0KHJEIgICD5No7Fx8qZ087TJI4NBPEewU0UO60gcln+7Y+8xttpz89K9NLah0Dsxgj+rMPqXu+ZU/d8X6YJ5/Jn+JLmOzuCP6rB74wfmp9hj/TDieZnn88/V2N2Hhjli4w/wBwz+C69lT9MfRzPJzT+efrLubs3HHKCEekLB+Snor6Q5nLkn80/V2txoxyjYPRjQp1Ho467T5uxjNQAAL8BSi9opWbeiaVm9or6tK+kHarzI3E3d1gbvB1k3rQ6f8AlLyb1378z4y9Wl/HoiPD/DKdicPh4vEI70ziQT+oNB8bK3cSmqb9WHlX3fXo2Ba2UQRAQYPtdstuTiyO3QZYWl8buumpb6EBUcjHF6T6wv4+SaXj0l5ZvOB5e9eW9WWybGg+tYk+ID+mDxkQNOm+QCHtHupX469dJp594Z8lui8X8u0sA6Ig3yo6rO06Z7svt4YT3B9uilI4lc2Ho4ePmFo4+b2c6ntLLyMPXG47vSIpGva17SHNcAWuBsEHqF6kTvxeZMac0BAQREO5Q6RAQEBAQdkHtX4BZeZOsf7tPEjeT9msfSfs0b+JwmDekYwOPV7nVu/En4LHNfdjTXW8dU7ZzEh4UUcf/wCcbGfugD8l6tY1EQ8y07mZdqlyKQQRAQeX9q9nDGyntYKY8cRnkDzHuNryc9IpfUPWwZJvSNsVFO+NzJGEtfGd5rh0KqraYncLLViY1LZdrbPbmYo2jA2i4E5MQ6PGjnN+ZHhqteTHGSvtK/vDNiyzS3srftLVCw+lLHtqluPYHaxa84bz3XAuhv7Lhq5voRr7j4rdxMv5J/Zh5WL88fu3lbmIQEBB2qEiAgiAgIObBo70r8Vh50+7EfFt4Ue9M/A7RQB2Xibwvhwbzb/WAAv4rrBWJmNuM0zETp1rYyCAgiApBBrPbfZZmhEzBbob3gOrDz/D+KycrF1V6o7w1cXJ026Z83nq856LePo9nBjyISeTg8DycKPyXocO3uzDz+XX3olrvaHZv1XKkjruO78X7B6e42PcsmfH0X15eTXgyddN+b4sObgzRSixw5Gv9wOo/C1xS3TaJd3r1VmHrjHBwDhqCAR6Fe08ZyQEBB2rlJSCKQQRAQd7ctmNHNJLG57YWCR4bd63VD8eq87kXi19ej0OPSa1+b5drbSjlkxcr2Y34tk6kM1ANnoL0tWYbRE7lVlpM7iHNbWNEBAQRAQQi1I867W7E+rScRg/Qyk7v3HdW/wXmcjD0W3HaXpcfL1xqe8Ojsjl8HNi10luJ3972fiAo41+nJ808mm6fJuXarZH1uC2D9LFbo/veLff86W3Pi9pX4sWDL7O3wedOFjqD1HJeU9V6T2VyuNgwOPNjeG71Zp8qXr4LdWOJeTnr05Jhl1aqRAQdy5SUgUglIFIIpHUJxvGFwcY3Oc3dIuw9oc4l18u/oF5s4/Gfm9GMnhHyfHDgtjMEZLZGcJ0kdgggFwoFp5aq7DETPioy2mN6ZBbGURAgiAgIIg+faGEzIifC8d1459QehHmFzekXr0y6peaW6oeVbTxZMOdzHaPjcC1w61q1wXk2rNLanvD1q2jJXceb1HZG0G5UEczSCXNBe0EEsdWoPgvWpeLV3Dyb1mtpiWodtNlCKUZDBTJiQ8DpJ4+8fIrDy8ep64827iZNx0z5Ps7AZGmRBfItlaPXuu+TVZw7eE1ccyvjFm3raxCAg7lwkQEEUggIOBYDd62QfwAA+AC56Y/u665/lp17RzopNoMiY5pczDssb9kbzQqMP4luT8LuWlQlICApEQEQlICDS/pNiZHjR5RA32vEdbwaXh1kV41RPpay8rH1REtXGy9O4aT2S25Nj5fEDdHM3XsbdFje9qPHnR8SuMM9DvL771XtRAJMKf7jRI31ab+Vq/kV3jlRgnWSGgbA2qzCy2SyODYyHMkJPJrutdaICwce/TeJb+RXqpMPUo5Gva17SHNcA5rgbBB5EFeq8pyQEHcuXSICAiBAUiUg16GKtsvP+wvH+LGs+L8Ursn4WwUtCkQRAUggiAgIMN2w2eMrAnYatjeI2xerNfiLHvVeWN1l3jnVnjmNKcaeKUgkRvHEYPtMBG833t+ayVnxaZe2bXqbByN3USYshYQS27YS3Ucui228ayyVnUvCDi94B7tS7dc4mwNaJ9OaxdOmze3qH0eZ0u9LhOPEjx4YiyRpDmtdQDmh3UWdP2StGG09mfLWO7dlepEHcuXQgICAgiIEGCiH88SH/YXf6jFRi/EuyfhZ1aFKUgUglIFIJSBSApHXkNuN43d62OG7db2nK1zaNxqE1nU7eYdtdnRR40EzXtL5HOZLExjGBhbukHqTbTWvVqxRPg1THi2/svK9+xYjLzGNI0G9TG0ODT+6AteOZmijLXpvp5PmtANXdueRukH2jdb3Kx71nldD0L6KGf+myn17WQGg+QYNPjfvVuHzV5o1pvKvUiDtXKRAQEBARAgwcf9Lyf2E/6jFnw/ilfk7M2tCgQEBSCCICBSBSDA5nZPGnnE0hkc0GxAX/ow7W/OteVqqcNZna2ua0Rpy7WvMGzpuG3uhjYy1rb3YiQ11DoK08rXV56auaRNrfF55sXspk57mOc10UPWV4IG7f2B9rp5LNEWv27erVMVx/j7+nn/AK/q9S2Vs2LDhZBEKYzqdS5x5uJ8StVaxWNQyXvN53L7KXTkpBzUJEBBUEQEBBhI/wCmJfLCr/Eas+Huuy9mbWhSUiEQEBAQEBAQEAhElIFIaKRGkpByRKoCAgICAgwsY/neb+x/9QLPh7rsnZmloUiAgiAgICAgICAgICAgiDkiRARAgIKoBEtV2JkOk2rkhz45C3EFllCre3TTpzVOKNStv2bUrlSKUCAiSkCkQICAgIIgICAgiDkoSqApQICAoAIl8U4H8qTaD/4zRy++s+DuuyvtWhSIgUgoBEiAgUgUgUglKQRAgIIg5KEqgtIFIJSBSABqEHx5H9Jz/wBnb/mWfB3XZX1rQpECkCkCkBAQEFQEBBEBBEClKHKly60UhpUFQEBBWjUeoSSGOd/SmXz0iZzJNaqjD3W5H30tCk3UEpApAQKQEBAQECkCkEpBKQEFBUJVBbQVAtBUFZzHqFE9kwxt/wA6Zvkxo+KpwrMjIK9UICAgUhopApDRSCUiCkFpElIJSBSlCUg4qEqgqCoCCohQ7dId+rqenJJ7Jjuwuzsls+flTtILZoopG1ZG67Uc66KjD3lblZlXqRBEFQESWgWhstDYgWgWhstDZaCWgWgihIgILSIEFQRwBBB5EEH0SeyY7sHsTc+t5Ij9gQwblfq0a+FKnD3lblZ1XqRECAgiAgICAgICAgiCICAodFoLaCoCCoBYHd08nd0+h0UT2I7sJsXHbDl5UTCS2KHHY2wWkBoLReg6DoqsU+MrLs4rlQgiApERAgIJaBakLQLUCWgWgloBKAoSKQQVAtQLaDnGe8PUKvN4Y7fKf6OqfihhNmEfyhtCjfdh631evN+y4mItv4f3aOT5M1a9ZlLQW0SICCUiCkNIQp2acSEQKREQKBLQLQS1I5KEogIKgICDnH7TfULi8brMfB1XvDD7NYBnZ9ADSHkK/XVPHpFd6W5ZmdMutKkQEQIKoSICAiQohxUoRBEBEIVI4o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4" name="AutoShape 8" descr="data:image/jpeg;base64,/9j/4AAQSkZJRgABAQAAAQABAAD/2wCEAAkGBw8NDQ0NDw8ODg8NDRAPDQ4ODA8MFA8QFBUWFxUUFhQYHCggGBolGxQUITEhJSsrLi4uFx8zODMsNygtLisBCgoKDg0OGxAQFywkHyQsLCwsLCwsLC0sLCwsLCwsLCwsLCwsLCwsLCwsLCwsLCwsLCwsLCwsLCwsLCwsLCwsLP/AABEIARMAtwMBEQACEQEDEQH/xAAcAAEBAAIDAQEAAAAAAAAAAAAAAQUGAgMHBAj/xABIEAABBAEBBQUEBgUJBwUAAAABAAIDEQQhBRITMUEGIlFhcTKBobEHFEJikcEjUnKS0RUlNUR0gqOys2SDk6LD4fAkMzRDU//EABoBAQADAQEBAAAAAAAAAAAAAAABAwQCBQb/xAAzEQEAAgIBAgMFBgcAAwAAAAAAAQIDEQQSMSFBURMiYXGRBRQyQlKBQ6GxwdHh8BUzgv/aAAwDAQACEQMRAD8Ayq9NhEQqJKQWkCkFpApBaQKQKQKQKQKQKQSkCkCkQlIJSBSCUpHEoOdKErSBSC0gtIFILSBSC0gUgUgUiCkCkCkEpElIJSCKQRCIIglIOdKErSBSC0gtILSBSC0gUgUiCkBAQEEpBQL0HPok+BEbdwwpT9g++h81TPIxR+ZdHHyz+VHYUg6D99v8Vz97xev8pdfdcvp/RwdjPHNrvcL+SsjPjntaHE4ckd6y4NiJIFak1rou5vWI3tzFLTOtPpErowQzihtWZG4jXNcP1t9xuvcvN9pOS3jvXzehGOMdfDW3w16+9enXtDzbd5KUoclCVpBaQWkFpBaQKQVARAgiAgIIg5xROed1os/L1XN71pG7O6UtedVdr8uKCOSTiANjBDpd3et/UNHgPFeTn5Fsk/B62Djxjj4vN9r9oMnIeSzJyN2+7R4dj0BWeF0z6OnEm2g5wLDkSUfF7viu4xWt2rLicta95bDi7T2tGO9j8Qebmg/NWfdcv6f6K/vOL1ZGTtTOyJ7TjZEMrgA2St9rdddQPBK4b1/FVFstbR7svg2RnNL5DM7mQ5kkj97W9RZ63qtXGmkTPUz54vaPd22Cl6DAlIOShKoLSC0gtIFICCohEBAQEEQc4oy9waOZXN7xSvVLulJvbph3doMeRmK6LHkZE5478jvaPp4Lx82Wck7l6+HHXHGoaBt7aZEbMOIh+m6S3vV5eZKpiF0y2Hs7ssYuO1pA4ju/Ia1BPS/IV8V7PHxezp493jcjL7S/h2ZVXqEQEHRJiRucHujjc4cnFjSR71E1rM7mHUXtEaiXbS6cog5BQlQEQqJVBUFQRAQEBEJiB07nNhbxOH/7j73Y4/G38r8hZU2jp/F4JrG+xi4kuVPwsaSOVrd4TTMbvxQOABAc69SQQRV393mqLZNRva+KR20zOfsoQRB3cdREb5DvN11JcG3XSq19q+lHPlz2ivursWCk28WvMz3cYNYBFE02+R1FzwNaHgFjyZrZJ96W3Hhpjj3Ya12l7TF4dGwnv9fulVRG1k+Dt7LbA4dZEo751jYfs/ePmvS43H179v2ebyeRv3K/u2dbWIQEBBEBBKQVByCCoCJVAQEEQVBlNkbJM7HuLA8EOY0PJY265kjXnQ08fJU5Ms0nwW48cWjctL+kPaksMzNnQSmBuPe9wRwGuBA0Dfuhw18SVkvkmZ3LVWkRDQYsuXEt8GTkNkafsZDo6d4GjR8L15ALnaW7djfpKfmMOys8hz5QWYuQ1gFSDVm/VWPPyN3aqz26aTZZhjd4hqO0dpZRllhlppDyx7QeVGiAfDzVNZrMbhrncS6c3IcGyZLg0uaO42rbp7IrwXdI3OlWS2o23Ds32yiy2jigQv5FwPcvwJPs+/RerTNE93k3xTHZtIVyoQEBAQRAQcqQVAQVBEBAQEFCJeg7NdHwYuF7G4N3y9fO+a868zv3m2uteD89dvcx0m0s/JgaXM4rdXtI3QKD7o+IICq6onxXzS1fBomflk2A7Qkmq1roHefNdqpTYgf9age1xa5rw8OHMEa2qeR/6rfJdx43lq3KeB0z+LbpXk06zvOOv/debxLzvo18no8iIiOrbH7dyBHjStLS1zZI491zS2y5pcRr5UV7GOk1rufN5WS/VOoaxs/KkiNR2XPIAbW9vHUAV1veXUK3s/Y7Zs+JhMiyJC+Qku3DR4IP/wBYPWvz0W7HWa11LJe0TO4ZtduBAQEBAQc6RJSAgICIRAQEFAsgeKi06iZTWNzEPud2g+qxPYTXDjc9nqvneTmtEbe7jwVmYh5jteWJ8eRkNqLi5T2hpGhb7Wp8bcTqnHtN6eK3NWK2/ZqkmzoSd8t8zqQFoi9mecde77MPZpe4OYC1xG5GPZ5/JTrq903FZ6m1ZeTFgwh7zbm1dDV7vADzVnH4kY492PH1Z83InJPi882ztU5EkbZDvsjcXSlpI33uPeryApo9L6q22vJVDFSP7xLRua20Anu1y1UD9AbJzPrONjz8uNCx5HgSASPxtejWdxtimNTp9SlAgICIEBB2KHSoIpCkCkCkERBSCi2gvDS8tHdYObndAsvKy9NemO8tfExdVuqe0NC7T58wPDcCZpAHOaNWgC3Oo9aoe615M0i0al68W12YjHk4sMjC27o7o1AcOv4Wqccezv0+U9neSYvWJfJwhUbN1pbzPTcI6havFRqNeLsPaLGxm/oRxJaLd++6weDf4rZiw+7uZiJYsmTdvg13N23LLIXuIcd1wbYJDN4VvD72vNXZMlYr01VVrO9yx+PA6RwYxpc48gPmfBZpmI7rIiZ7M5idn6IdM4H7jb19XKqcvotri9XqPY6cOxBGKHBcWADo06j8/wAF6HFv1U16MXKpq+/VnVoZ0RAgICAiXaoSICCKQQEBQCDq2nmHGxnPHtEGvReRyrdWSfo9fi16ccfV59l7Zkl4grV8XCB50HO3pD6mgPRURDT1Ps7LbFc94ldbY2deW+fAeXmtfHwdc7tHgxcnP0x0x3Yvtt2TyGF0sEpfBI/WFzi0sdzq+Thz50rs2OuP3o7KMV7ZPd20t+x8gc4v+dn8VR7Svqt9nb0Ruy5PtANHXUOPwUTkjyTGKfNmdnxiMd0AXzPiqLzMyvrERD6XSFIdNo7D5NTvj6SR3726j4ErZw7atMMfLrusS3Zei88QEBEIgIO1Q6FIKBFIICAgrRZA8Vxe3TWbOqV6rRVq/brNlB3GtdwvtOAseFeS8PvL29aY7sbs9mQ6SV7d5kdAA8nPPzAHzWzi4otMzbyZOVlmkRFfNuwAAoaAcgNKXpvNdOdjCaJ8R+20gHwPQ/iuL1i9ZrLrHaaWi0PM8oFrnMcKc0kEeBC8SY1Opez3jcMdIpHZjR3YHgT7hqfhanW4RvTrk5rmEyy3ZfI3MzHPIF+6f7wLfzWjjzrJCjkRvHL0xes8kQESICAUHYoSICAgikEBEO3GZbvQFZOZbWPXq18Ou8m/RpHbXau8848Z0FB1eHgvLh6ks52ZwuBiRginSDiP9XcvhS9jj06ccfHxePyL9WSfoyqvUCDSe2uBuSDIaO7Lo7yeP4j5FeZzMfTbrjzetwbxes0nvH9GlyONrNC+Y8X2bHnDZo972S7dff6rhun4ErvH4WjarJ41nT5smdrSQXCxz15EKuKz2WeW3VibSYxwfvVuuDhoTqNVbWtomJ0qtesxMbegzfSDs1oviyOPg2CQf5gF6ft6PL9lZ92D2swJuUzgKBFQvcXX0AVVeXWbTGp8G2/2bkrirkiYnflHl85nUPqG3YSDw8fOlOtEY7ogfDVwr4q2M0TPhE/SWaeNesbmax/9Q6MjOzJWgQ4boHXq+aaJ2nTQHQ8uiTe+/Cv89FcWPW7ZI36REz/iHx5Oz9pTgA5EeNR7xje6QuFDT2WgdfxXFq5r+cR8l+LJxsX5Zt89R/eWMH0fuk1yNo5Up+6N3/MSuvZT52Zpyx5Vb9kxmF27INx1A7riAaKn21P1Q7pxM943Wkz8odByGDm9n7wUe3x/qhbH2dyp/hT9HA5sI5yxj++1R95xfqdx9l8uf4c/y/y6nbVxhzniH+8aufvWL9TuPsjlz+T+cf5dL9vYY55MP/ECj75i9XUfY3K9I+sOp3abBH9Zi9zrXP33H8XUfYvI87V+v+nUe1mD0m3v2WOd+Sj77TyiXf8A4XJ55K/Wf8PvyNrtZs6TMjv9IHCLeaWE1YujrzWXkZvazHhpNONHHma9UT8YeeYbDLLxHMkm7wdI2Nhkc4XroFVWszPhG3cdMzq1umPVuX8uzH2dn5Z8N5rGfMrf7bPPbGr+6cCO+ef21/sO1M4+zs54/byIm/mnXyZ/LH/fuey+zK972n/vkfWtpu5YuNH+3kl3yCa5U+cQdf2ZX8lp/ef9Pny8LaWSx0cpwWsdzFSyeh5DVRODPeNWtDqOdwcfjjw+P/fFom0sKTHldFKGtc09GCnDoRfMLJeLUnpmF1M+K8dVavjaLNfJrR+S53Lqc8R2rD68/Z4bFFI1zjHMwh1n2ZG6Pbp7iPJy6tuNWie/9VUcib9VJiP9S+GLAh6ts9LJK59pZT7Ovo9H7IYOHJiRvGNj8RlxyO4EZcXN6k1eoo+9enx+m1InTzc8TW8xtsjGBopoDR4NAC0KHJEIgICD5No7Fx8qZ087TJI4NBPEewU0UO60gcln+7Y+8xttpz89K9NLah0Dsxgj+rMPqXu+ZU/d8X6YJ5/Jn+JLmOzuCP6rB74wfmp9hj/TDieZnn88/V2N2Hhjli4w/wBwz+C69lT9MfRzPJzT+efrLubs3HHKCEekLB+Snor6Q5nLkn80/V2txoxyjYPRjQp1Ho467T5uxjNQAAL8BSi9opWbeiaVm9or6tK+kHarzI3E3d1gbvB1k3rQ6f8AlLyb1378z4y9Wl/HoiPD/DKdicPh4vEI70ziQT+oNB8bK3cSmqb9WHlX3fXo2Ba2UQRAQYPtdstuTiyO3QZYWl8buumpb6EBUcjHF6T6wv4+SaXj0l5ZvOB5e9eW9WWybGg+tYk+ID+mDxkQNOm+QCHtHupX469dJp594Z8lui8X8u0sA6Ig3yo6rO06Z7svt4YT3B9uilI4lc2Ho4ePmFo4+b2c6ntLLyMPXG47vSIpGva17SHNcAWuBsEHqF6kTvxeZMac0BAQREO5Q6RAQEBAQdkHtX4BZeZOsf7tPEjeT9msfSfs0b+JwmDekYwOPV7nVu/En4LHNfdjTXW8dU7ZzEh4UUcf/wCcbGfugD8l6tY1EQ8y07mZdqlyKQQRAQeX9q9nDGyntYKY8cRnkDzHuNryc9IpfUPWwZJvSNsVFO+NzJGEtfGd5rh0KqraYncLLViY1LZdrbPbmYo2jA2i4E5MQ6PGjnN+ZHhqteTHGSvtK/vDNiyzS3srftLVCw+lLHtqluPYHaxa84bz3XAuhv7Lhq5voRr7j4rdxMv5J/Zh5WL88fu3lbmIQEBB2qEiAgiAgIObBo70r8Vh50+7EfFt4Ue9M/A7RQB2Xibwvhwbzb/WAAv4rrBWJmNuM0zETp1rYyCAgiApBBrPbfZZmhEzBbob3gOrDz/D+KycrF1V6o7w1cXJ026Z83nq856LePo9nBjyISeTg8DycKPyXocO3uzDz+XX3olrvaHZv1XKkjruO78X7B6e42PcsmfH0X15eTXgyddN+b4sObgzRSixw5Gv9wOo/C1xS3TaJd3r1VmHrjHBwDhqCAR6Fe08ZyQEBB2rlJSCKQQRAQd7ctmNHNJLG57YWCR4bd63VD8eq87kXi19ej0OPSa1+b5drbSjlkxcr2Y34tk6kM1ANnoL0tWYbRE7lVlpM7iHNbWNEBAQRAQQi1I867W7E+rScRg/Qyk7v3HdW/wXmcjD0W3HaXpcfL1xqe8Ojsjl8HNi10luJ3972fiAo41+nJ808mm6fJuXarZH1uC2D9LFbo/veLff86W3Pi9pX4sWDL7O3wedOFjqD1HJeU9V6T2VyuNgwOPNjeG71Zp8qXr4LdWOJeTnr05Jhl1aqRAQdy5SUgUglIFIIpHUJxvGFwcY3Oc3dIuw9oc4l18u/oF5s4/Gfm9GMnhHyfHDgtjMEZLZGcJ0kdgggFwoFp5aq7DETPioy2mN6ZBbGURAgiAgIIg+faGEzIifC8d1459QehHmFzekXr0y6peaW6oeVbTxZMOdzHaPjcC1w61q1wXk2rNLanvD1q2jJXceb1HZG0G5UEczSCXNBe0EEsdWoPgvWpeLV3Dyb1mtpiWodtNlCKUZDBTJiQ8DpJ4+8fIrDy8ep64827iZNx0z5Ps7AZGmRBfItlaPXuu+TVZw7eE1ccyvjFm3raxCAg7lwkQEEUggIOBYDd62QfwAA+AC56Y/u665/lp17RzopNoMiY5pczDssb9kbzQqMP4luT8LuWlQlICApEQEQlICDS/pNiZHjR5RA32vEdbwaXh1kV41RPpay8rH1REtXGy9O4aT2S25Nj5fEDdHM3XsbdFje9qPHnR8SuMM9DvL771XtRAJMKf7jRI31ab+Vq/kV3jlRgnWSGgbA2qzCy2SyODYyHMkJPJrutdaICwce/TeJb+RXqpMPUo5Gva17SHNcA5rgbBB5EFeq8pyQEHcuXSICAiBAUiUg16GKtsvP+wvH+LGs+L8Ursn4WwUtCkQRAUggiAgIMN2w2eMrAnYatjeI2xerNfiLHvVeWN1l3jnVnjmNKcaeKUgkRvHEYPtMBG833t+ayVnxaZe2bXqbByN3USYshYQS27YS3Ucui228ayyVnUvCDi94B7tS7dc4mwNaJ9OaxdOmze3qH0eZ0u9LhOPEjx4YiyRpDmtdQDmh3UWdP2StGG09mfLWO7dlepEHcuXQgICAgiIEGCiH88SH/YXf6jFRi/EuyfhZ1aFKUgUglIFIJSBSApHXkNuN43d62OG7db2nK1zaNxqE1nU7eYdtdnRR40EzXtL5HOZLExjGBhbukHqTbTWvVqxRPg1THi2/svK9+xYjLzGNI0G9TG0ODT+6AteOZmijLXpvp5PmtANXdueRukH2jdb3Kx71nldD0L6KGf+myn17WQGg+QYNPjfvVuHzV5o1pvKvUiDtXKRAQEBARAgwcf9Lyf2E/6jFnw/ilfk7M2tCgQEBSCCICBSBSDA5nZPGnnE0hkc0GxAX/ow7W/OteVqqcNZna2ua0Rpy7WvMGzpuG3uhjYy1rb3YiQ11DoK08rXV56auaRNrfF55sXspk57mOc10UPWV4IG7f2B9rp5LNEWv27erVMVx/j7+nn/AK/q9S2Vs2LDhZBEKYzqdS5x5uJ8StVaxWNQyXvN53L7KXTkpBzUJEBBUEQEBBhI/wCmJfLCr/Eas+Huuy9mbWhSUiEQEBAQEBAQEAhElIFIaKRGkpByRKoCAgICAgwsY/neb+x/9QLPh7rsnZmloUiAgiAgICAgICAgICAgiDkiRARAgIKoBEtV2JkOk2rkhz45C3EFllCre3TTpzVOKNStv2bUrlSKUCAiSkCkQICAgIIgICAgiDkoSqApQICAoAIl8U4H8qTaD/4zRy++s+DuuyvtWhSIgUgoBEiAgUgUgUglKQRAgIIg5KEqgtIFIJSBSABqEHx5H9Jz/wBnb/mWfB3XZX1rQpECkCkCkBAQEFQEBBEBBEClKHKly60UhpUFQEBBWjUeoSSGOd/SmXz0iZzJNaqjD3W5H30tCk3UEpApAQKQEBAQECkCkEpBKQEFBUJVBbQVAtBUFZzHqFE9kwxt/wA6Zvkxo+KpwrMjIK9UICAgUhopApDRSCUiCkFpElIJSBSlCUg4qEqgqCoCCohQ7dId+rqenJJ7Jjuwuzsls+flTtILZoopG1ZG67Uc66KjD3lblZlXqRBEFQESWgWhstDYgWgWhstDZaCWgWgihIgILSIEFQRwBBB5EEH0SeyY7sHsTc+t5Ij9gQwblfq0a+FKnD3lblZ1XqRECAgiAgICAgICAgiCICAodFoLaCoCCoBYHd08nd0+h0UT2I7sJsXHbDl5UTCS2KHHY2wWkBoLReg6DoqsU+MrLs4rlQgiApERAgIJaBakLQLUCWgWgloBKAoSKQQVAtQLaDnGe8PUKvN4Y7fKf6OqfihhNmEfyhtCjfdh631evN+y4mItv4f3aOT5M1a9ZlLQW0SICCUiCkNIQp2acSEQKREQKBLQLQS1I5KEogIKgICDnH7TfULi8brMfB1XvDD7NYBnZ9ADSHkK/XVPHpFd6W5ZmdMutKkQEQIKoSICAiQohxUoRBEBEIVI4o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6" name="AutoShape 10" descr="data:image/jpeg;base64,/9j/4AAQSkZJRgABAQAAAQABAAD/2wCEAAkGBw8NDQ0NDw8ODg8NDRAPDQ4ODA8MFA8QFBUWFxUUFhQYHCggGBolGxQUITEhJSsrLi4uFx8zODMsNygtLisBCgoKDg0OGxAQFywkHyQsLCwsLCwsLC0sLCwsLCwsLCwsLCwsLCwsLCwsLCwsLCwsLCwsLCwsLCwsLCwsLCwsLP/AABEIARMAtwMBEQACEQEDEQH/xAAcAAEBAAIDAQEAAAAAAAAAAAAAAQUGAgMHBAj/xABIEAABBAEBBQUEBgUJBwUAAAABAAIDEQQhBRITMUEGIlFhcTKBobEHFEJikcEjUnKS0RUlNUR0gqOys2SDk6LD4fAkMzRDU//EABoBAQADAQEBAAAAAAAAAAAAAAABAwQCBQb/xAAzEQEAAgIBAgMFBgcAAwAAAAAAAQIDEQQSMSFBURMiYXGRBRQyQlKBQ6GxwdHh8BUzgv/aAAwDAQACEQMRAD8Ayq9NhEQqJKQWkCkFpApBaQKQKQKQKQKQKQSkCkCkQlIJSBSCUpHEoOdKErSBSC0gtIFILSBSC0gUgUgUiCkCkCkEpElIJSCKQRCIIglIOdKErSBSC0gtILSBSC0gUgUiCkBAQEEpBQL0HPok+BEbdwwpT9g++h81TPIxR+ZdHHyz+VHYUg6D99v8Vz97xev8pdfdcvp/RwdjPHNrvcL+SsjPjntaHE4ckd6y4NiJIFak1rou5vWI3tzFLTOtPpErowQzihtWZG4jXNcP1t9xuvcvN9pOS3jvXzehGOMdfDW3w16+9enXtDzbd5KUoclCVpBaQWkFpBaQKQVARAgiAgIIg5xROed1os/L1XN71pG7O6UtedVdr8uKCOSTiANjBDpd3et/UNHgPFeTn5Fsk/B62Djxjj4vN9r9oMnIeSzJyN2+7R4dj0BWeF0z6OnEm2g5wLDkSUfF7viu4xWt2rLicta95bDi7T2tGO9j8Qebmg/NWfdcv6f6K/vOL1ZGTtTOyJ7TjZEMrgA2St9rdddQPBK4b1/FVFstbR7svg2RnNL5DM7mQ5kkj97W9RZ63qtXGmkTPUz54vaPd22Cl6DAlIOShKoLSC0gtIFICCohEBAQEEQc4oy9waOZXN7xSvVLulJvbph3doMeRmK6LHkZE5478jvaPp4Lx82Wck7l6+HHXHGoaBt7aZEbMOIh+m6S3vV5eZKpiF0y2Hs7ssYuO1pA4ju/Ia1BPS/IV8V7PHxezp493jcjL7S/h2ZVXqEQEHRJiRucHujjc4cnFjSR71E1rM7mHUXtEaiXbS6cog5BQlQEQqJVBUFQRAQEBEJiB07nNhbxOH/7j73Y4/G38r8hZU2jp/F4JrG+xi4kuVPwsaSOVrd4TTMbvxQOABAc69SQQRV393mqLZNRva+KR20zOfsoQRB3cdREb5DvN11JcG3XSq19q+lHPlz2ivursWCk28WvMz3cYNYBFE02+R1FzwNaHgFjyZrZJ96W3Hhpjj3Ya12l7TF4dGwnv9fulVRG1k+Dt7LbA4dZEo751jYfs/ePmvS43H179v2ebyeRv3K/u2dbWIQEBBEBBKQVByCCoCJVAQEEQVBlNkbJM7HuLA8EOY0PJY265kjXnQ08fJU5Ms0nwW48cWjctL+kPaksMzNnQSmBuPe9wRwGuBA0Dfuhw18SVkvkmZ3LVWkRDQYsuXEt8GTkNkafsZDo6d4GjR8L15ALnaW7djfpKfmMOys8hz5QWYuQ1gFSDVm/VWPPyN3aqz26aTZZhjd4hqO0dpZRllhlppDyx7QeVGiAfDzVNZrMbhrncS6c3IcGyZLg0uaO42rbp7IrwXdI3OlWS2o23Ds32yiy2jigQv5FwPcvwJPs+/RerTNE93k3xTHZtIVyoQEBAQRAQcqQVAQVBEBAQEFCJeg7NdHwYuF7G4N3y9fO+a868zv3m2uteD89dvcx0m0s/JgaXM4rdXtI3QKD7o+IICq6onxXzS1fBomflk2A7Qkmq1roHefNdqpTYgf9age1xa5rw8OHMEa2qeR/6rfJdx43lq3KeB0z+LbpXk06zvOOv/debxLzvo18no8iIiOrbH7dyBHjStLS1zZI491zS2y5pcRr5UV7GOk1rufN5WS/VOoaxs/KkiNR2XPIAbW9vHUAV1veXUK3s/Y7Zs+JhMiyJC+Qku3DR4IP/wBYPWvz0W7HWa11LJe0TO4ZtduBAQEBAQc6RJSAgICIRAQEFAsgeKi06iZTWNzEPud2g+qxPYTXDjc9nqvneTmtEbe7jwVmYh5jteWJ8eRkNqLi5T2hpGhb7Wp8bcTqnHtN6eK3NWK2/ZqkmzoSd8t8zqQFoi9mecde77MPZpe4OYC1xG5GPZ5/JTrq903FZ6m1ZeTFgwh7zbm1dDV7vADzVnH4kY492PH1Z83InJPi882ztU5EkbZDvsjcXSlpI33uPeryApo9L6q22vJVDFSP7xLRua20Anu1y1UD9AbJzPrONjz8uNCx5HgSASPxtejWdxtimNTp9SlAgICIEBB2KHSoIpCkCkCkERBSCi2gvDS8tHdYObndAsvKy9NemO8tfExdVuqe0NC7T58wPDcCZpAHOaNWgC3Oo9aoe615M0i0al68W12YjHk4sMjC27o7o1AcOv4Wqccezv0+U9neSYvWJfJwhUbN1pbzPTcI6havFRqNeLsPaLGxm/oRxJaLd++6weDf4rZiw+7uZiJYsmTdvg13N23LLIXuIcd1wbYJDN4VvD72vNXZMlYr01VVrO9yx+PA6RwYxpc48gPmfBZpmI7rIiZ7M5idn6IdM4H7jb19XKqcvotri9XqPY6cOxBGKHBcWADo06j8/wAF6HFv1U16MXKpq+/VnVoZ0RAgICAiXaoSICCKQQEBQCDq2nmHGxnPHtEGvReRyrdWSfo9fi16ccfV59l7Zkl4grV8XCB50HO3pD6mgPRURDT1Ps7LbFc94ldbY2deW+fAeXmtfHwdc7tHgxcnP0x0x3Yvtt2TyGF0sEpfBI/WFzi0sdzq+Thz50rs2OuP3o7KMV7ZPd20t+x8gc4v+dn8VR7Svqt9nb0Ruy5PtANHXUOPwUTkjyTGKfNmdnxiMd0AXzPiqLzMyvrERD6XSFIdNo7D5NTvj6SR3726j4ErZw7atMMfLrusS3Zei88QEBEIgIO1Q6FIKBFIICAgrRZA8Vxe3TWbOqV6rRVq/brNlB3GtdwvtOAseFeS8PvL29aY7sbs9mQ6SV7d5kdAA8nPPzAHzWzi4otMzbyZOVlmkRFfNuwAAoaAcgNKXpvNdOdjCaJ8R+20gHwPQ/iuL1i9ZrLrHaaWi0PM8oFrnMcKc0kEeBC8SY1Opez3jcMdIpHZjR3YHgT7hqfhanW4RvTrk5rmEyy3ZfI3MzHPIF+6f7wLfzWjjzrJCjkRvHL0xes8kQESICAUHYoSICAgikEBEO3GZbvQFZOZbWPXq18Ou8m/RpHbXau8848Z0FB1eHgvLh6ks52ZwuBiRginSDiP9XcvhS9jj06ccfHxePyL9WSfoyqvUCDSe2uBuSDIaO7Lo7yeP4j5FeZzMfTbrjzetwbxes0nvH9GlyONrNC+Y8X2bHnDZo972S7dff6rhun4ErvH4WjarJ41nT5smdrSQXCxz15EKuKz2WeW3VibSYxwfvVuuDhoTqNVbWtomJ0qtesxMbegzfSDs1oviyOPg2CQf5gF6ft6PL9lZ92D2swJuUzgKBFQvcXX0AVVeXWbTGp8G2/2bkrirkiYnflHl85nUPqG3YSDw8fOlOtEY7ogfDVwr4q2M0TPhE/SWaeNesbmax/9Q6MjOzJWgQ4boHXq+aaJ2nTQHQ8uiTe+/Cv89FcWPW7ZI36REz/iHx5Oz9pTgA5EeNR7xje6QuFDT2WgdfxXFq5r+cR8l+LJxsX5Zt89R/eWMH0fuk1yNo5Up+6N3/MSuvZT52Zpyx5Vb9kxmF27INx1A7riAaKn21P1Q7pxM943Wkz8odByGDm9n7wUe3x/qhbH2dyp/hT9HA5sI5yxj++1R95xfqdx9l8uf4c/y/y6nbVxhzniH+8aufvWL9TuPsjlz+T+cf5dL9vYY55MP/ECj75i9XUfY3K9I+sOp3abBH9Zi9zrXP33H8XUfYvI87V+v+nUe1mD0m3v2WOd+Sj77TyiXf8A4XJ55K/Wf8PvyNrtZs6TMjv9IHCLeaWE1YujrzWXkZvazHhpNONHHma9UT8YeeYbDLLxHMkm7wdI2Nhkc4XroFVWszPhG3cdMzq1umPVuX8uzH2dn5Z8N5rGfMrf7bPPbGr+6cCO+ef21/sO1M4+zs54/byIm/mnXyZ/LH/fuey+zK972n/vkfWtpu5YuNH+3kl3yCa5U+cQdf2ZX8lp/ef9Pny8LaWSx0cpwWsdzFSyeh5DVRODPeNWtDqOdwcfjjw+P/fFom0sKTHldFKGtc09GCnDoRfMLJeLUnpmF1M+K8dVavjaLNfJrR+S53Lqc8R2rD68/Z4bFFI1zjHMwh1n2ZG6Pbp7iPJy6tuNWie/9VUcib9VJiP9S+GLAh6ts9LJK59pZT7Ovo9H7IYOHJiRvGNj8RlxyO4EZcXN6k1eoo+9enx+m1InTzc8TW8xtsjGBopoDR4NAC0KHJEIgICD5No7Fx8qZ087TJI4NBPEewU0UO60gcln+7Y+8xttpz89K9NLah0Dsxgj+rMPqXu+ZU/d8X6YJ5/Jn+JLmOzuCP6rB74wfmp9hj/TDieZnn88/V2N2Hhjli4w/wBwz+C69lT9MfRzPJzT+efrLubs3HHKCEekLB+Snor6Q5nLkn80/V2txoxyjYPRjQp1Ho467T5uxjNQAAL8BSi9opWbeiaVm9or6tK+kHarzI3E3d1gbvB1k3rQ6f8AlLyb1378z4y9Wl/HoiPD/DKdicPh4vEI70ziQT+oNB8bK3cSmqb9WHlX3fXo2Ba2UQRAQYPtdstuTiyO3QZYWl8buumpb6EBUcjHF6T6wv4+SaXj0l5ZvOB5e9eW9WWybGg+tYk+ID+mDxkQNOm+QCHtHupX469dJp594Z8lui8X8u0sA6Ig3yo6rO06Z7svt4YT3B9uilI4lc2Ho4ePmFo4+b2c6ntLLyMPXG47vSIpGva17SHNcAWuBsEHqF6kTvxeZMac0BAQREO5Q6RAQEBAQdkHtX4BZeZOsf7tPEjeT9msfSfs0b+JwmDekYwOPV7nVu/En4LHNfdjTXW8dU7ZzEh4UUcf/wCcbGfugD8l6tY1EQ8y07mZdqlyKQQRAQeX9q9nDGyntYKY8cRnkDzHuNryc9IpfUPWwZJvSNsVFO+NzJGEtfGd5rh0KqraYncLLViY1LZdrbPbmYo2jA2i4E5MQ6PGjnN+ZHhqteTHGSvtK/vDNiyzS3srftLVCw+lLHtqluPYHaxa84bz3XAuhv7Lhq5voRr7j4rdxMv5J/Zh5WL88fu3lbmIQEBB2qEiAgiAgIObBo70r8Vh50+7EfFt4Ue9M/A7RQB2Xibwvhwbzb/WAAv4rrBWJmNuM0zETp1rYyCAgiApBBrPbfZZmhEzBbob3gOrDz/D+KycrF1V6o7w1cXJ026Z83nq856LePo9nBjyISeTg8DycKPyXocO3uzDz+XX3olrvaHZv1XKkjruO78X7B6e42PcsmfH0X15eTXgyddN+b4sObgzRSixw5Gv9wOo/C1xS3TaJd3r1VmHrjHBwDhqCAR6Fe08ZyQEBB2rlJSCKQQRAQd7ctmNHNJLG57YWCR4bd63VD8eq87kXi19ej0OPSa1+b5drbSjlkxcr2Y34tk6kM1ANnoL0tWYbRE7lVlpM7iHNbWNEBAQRAQQi1I867W7E+rScRg/Qyk7v3HdW/wXmcjD0W3HaXpcfL1xqe8Ojsjl8HNi10luJ3972fiAo41+nJ808mm6fJuXarZH1uC2D9LFbo/veLff86W3Pi9pX4sWDL7O3wedOFjqD1HJeU9V6T2VyuNgwOPNjeG71Zp8qXr4LdWOJeTnr05Jhl1aqRAQdy5SUgUglIFIIpHUJxvGFwcY3Oc3dIuw9oc4l18u/oF5s4/Gfm9GMnhHyfHDgtjMEZLZGcJ0kdgggFwoFp5aq7DETPioy2mN6ZBbGURAgiAgIIg+faGEzIifC8d1459QehHmFzekXr0y6peaW6oeVbTxZMOdzHaPjcC1w61q1wXk2rNLanvD1q2jJXceb1HZG0G5UEczSCXNBe0EEsdWoPgvWpeLV3Dyb1mtpiWodtNlCKUZDBTJiQ8DpJ4+8fIrDy8ep64827iZNx0z5Ps7AZGmRBfItlaPXuu+TVZw7eE1ccyvjFm3raxCAg7lwkQEEUggIOBYDd62QfwAA+AC56Y/u665/lp17RzopNoMiY5pczDssb9kbzQqMP4luT8LuWlQlICApEQEQlICDS/pNiZHjR5RA32vEdbwaXh1kV41RPpay8rH1REtXGy9O4aT2S25Nj5fEDdHM3XsbdFje9qPHnR8SuMM9DvL771XtRAJMKf7jRI31ab+Vq/kV3jlRgnWSGgbA2qzCy2SyODYyHMkJPJrutdaICwce/TeJb+RXqpMPUo5Gva17SHNcA5rgbBB5EFeq8pyQEHcuXSICAiBAUiUg16GKtsvP+wvH+LGs+L8Ursn4WwUtCkQRAUggiAgIMN2w2eMrAnYatjeI2xerNfiLHvVeWN1l3jnVnjmNKcaeKUgkRvHEYPtMBG833t+ayVnxaZe2bXqbByN3USYshYQS27YS3Ucui228ayyVnUvCDi94B7tS7dc4mwNaJ9OaxdOmze3qH0eZ0u9LhOPEjx4YiyRpDmtdQDmh3UWdP2StGG09mfLWO7dlepEHcuXQgICAgiIEGCiH88SH/YXf6jFRi/EuyfhZ1aFKUgUglIFIJSBSApHXkNuN43d62OG7db2nK1zaNxqE1nU7eYdtdnRR40EzXtL5HOZLExjGBhbukHqTbTWvVqxRPg1THi2/svK9+xYjLzGNI0G9TG0ODT+6AteOZmijLXpvp5PmtANXdueRukH2jdb3Kx71nldD0L6KGf+myn17WQGg+QYNPjfvVuHzV5o1pvKvUiDtXKRAQEBARAgwcf9Lyf2E/6jFnw/ilfk7M2tCgQEBSCCICBSBSDA5nZPGnnE0hkc0GxAX/ow7W/OteVqqcNZna2ua0Rpy7WvMGzpuG3uhjYy1rb3YiQ11DoK08rXV56auaRNrfF55sXspk57mOc10UPWV4IG7f2B9rp5LNEWv27erVMVx/j7+nn/AK/q9S2Vs2LDhZBEKYzqdS5x5uJ8StVaxWNQyXvN53L7KXTkpBzUJEBBUEQEBBhI/wCmJfLCr/Eas+Huuy9mbWhSUiEQEBAQEBAQEAhElIFIaKRGkpByRKoCAgICAgwsY/neb+x/9QLPh7rsnZmloUiAgiAgICAgICAgICAgiDkiRARAgIKoBEtV2JkOk2rkhz45C3EFllCre3TTpzVOKNStv2bUrlSKUCAiSkCkQICAgIIgICAgiDkoSqApQICAoAIl8U4H8qTaD/4zRy++s+DuuyvtWhSIgUgoBEiAgUgUgUglKQRAgIIg5KEqgtIFIJSBSABqEHx5H9Jz/wBnb/mWfB3XZX1rQpECkCkCkBAQEFQEBBEBBEClKHKly60UhpUFQEBBWjUeoSSGOd/SmXz0iZzJNaqjD3W5H30tCk3UEpApAQKQEBAQECkCkEpBKQEFBUJVBbQVAtBUFZzHqFE9kwxt/wA6Zvkxo+KpwrMjIK9UICAgUhopApDRSCUiCkFpElIJSBSlCUg4qEqgqCoCCohQ7dId+rqenJJ7Jjuwuzsls+flTtILZoopG1ZG67Uc66KjD3lblZlXqRBEFQESWgWhstDYgWgWhstDZaCWgWgihIgILSIEFQRwBBB5EEH0SeyY7sHsTc+t5Ij9gQwblfq0a+FKnD3lblZ1XqRECAgiAgICAgICAgiCICAodFoLaCoCCoBYHd08nd0+h0UT2I7sJsXHbDl5UTCS2KHHY2wWkBoLReg6DoqsU+MrLs4rlQgiApERAgIJaBakLQLUCWgWgloBKAoSKQQVAtQLaDnGe8PUKvN4Y7fKf6OqfihhNmEfyhtCjfdh631evN+y4mItv4f3aOT5M1a9ZlLQW0SICCUiCkNIQp2acSEQKREQKBLQLQS1I5KEogIKgICDnH7TfULi8brMfB1XvDD7NYBnZ9ADSHkK/XVPHpFd6W5ZmdMutKkQEQIKoSICAiQohxUoRBEBEIVI4o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AutoShape 12" descr="data:image/jpeg;base64,/9j/4AAQSkZJRgABAQAAAQABAAD/2wCEAAkGBw8NDQ0NDw8ODg8NDRAPDQ4ODA8MFA8QFBUWFxUUFhQYHCggGBolGxQUITEhJSsrLi4uFx8zODMsNygtLisBCgoKDg0OGxAQFywkHyQsLCwsLCwsLC0sLCwsLCwsLCwsLCwsLCwsLCwsLCwsLCwsLCwsLCwsLCwsLCwsLCwsLP/AABEIARMAtwMBEQACEQEDEQH/xAAcAAEBAAIDAQEAAAAAAAAAAAAAAQUGAgMHBAj/xABIEAABBAEBBQUEBgUJBwUAAAABAAIDEQQhBRITMUEGIlFhcTKBobEHFEJikcEjUnKS0RUlNUR0gqOys2SDk6LD4fAkMzRDU//EABoBAQADAQEBAAAAAAAAAAAAAAABAwQCBQb/xAAzEQEAAgIBAgMFBgcAAwAAAAAAAQIDEQQSMSFBURMiYXGRBRQyQlKBQ6GxwdHh8BUzgv/aAAwDAQACEQMRAD8Ayq9NhEQqJKQWkCkFpApBaQKQKQKQKQKQKQSkCkCkQlIJSBSCUpHEoOdKErSBSC0gtIFILSBSC0gUgUgUiCkCkCkEpElIJSCKQRCIIglIOdKErSBSC0gtILSBSC0gUgUiCkBAQEEpBQL0HPok+BEbdwwpT9g++h81TPIxR+ZdHHyz+VHYUg6D99v8Vz97xev8pdfdcvp/RwdjPHNrvcL+SsjPjntaHE4ckd6y4NiJIFak1rou5vWI3tzFLTOtPpErowQzihtWZG4jXNcP1t9xuvcvN9pOS3jvXzehGOMdfDW3w16+9enXtDzbd5KUoclCVpBaQWkFpBaQKQVARAgiAgIIg5xROed1os/L1XN71pG7O6UtedVdr8uKCOSTiANjBDpd3et/UNHgPFeTn5Fsk/B62Djxjj4vN9r9oMnIeSzJyN2+7R4dj0BWeF0z6OnEm2g5wLDkSUfF7viu4xWt2rLicta95bDi7T2tGO9j8Qebmg/NWfdcv6f6K/vOL1ZGTtTOyJ7TjZEMrgA2St9rdddQPBK4b1/FVFstbR7svg2RnNL5DM7mQ5kkj97W9RZ63qtXGmkTPUz54vaPd22Cl6DAlIOShKoLSC0gtIFICCohEBAQEEQc4oy9waOZXN7xSvVLulJvbph3doMeRmK6LHkZE5478jvaPp4Lx82Wck7l6+HHXHGoaBt7aZEbMOIh+m6S3vV5eZKpiF0y2Hs7ssYuO1pA4ju/Ia1BPS/IV8V7PHxezp493jcjL7S/h2ZVXqEQEHRJiRucHujjc4cnFjSR71E1rM7mHUXtEaiXbS6cog5BQlQEQqJVBUFQRAQEBEJiB07nNhbxOH/7j73Y4/G38r8hZU2jp/F4JrG+xi4kuVPwsaSOVrd4TTMbvxQOABAc69SQQRV393mqLZNRva+KR20zOfsoQRB3cdREb5DvN11JcG3XSq19q+lHPlz2ivursWCk28WvMz3cYNYBFE02+R1FzwNaHgFjyZrZJ96W3Hhpjj3Ya12l7TF4dGwnv9fulVRG1k+Dt7LbA4dZEo751jYfs/ePmvS43H179v2ebyeRv3K/u2dbWIQEBBEBBKQVByCCoCJVAQEEQVBlNkbJM7HuLA8EOY0PJY265kjXnQ08fJU5Ms0nwW48cWjctL+kPaksMzNnQSmBuPe9wRwGuBA0Dfuhw18SVkvkmZ3LVWkRDQYsuXEt8GTkNkafsZDo6d4GjR8L15ALnaW7djfpKfmMOys8hz5QWYuQ1gFSDVm/VWPPyN3aqz26aTZZhjd4hqO0dpZRllhlppDyx7QeVGiAfDzVNZrMbhrncS6c3IcGyZLg0uaO42rbp7IrwXdI3OlWS2o23Ds32yiy2jigQv5FwPcvwJPs+/RerTNE93k3xTHZtIVyoQEBAQRAQcqQVAQVBEBAQEFCJeg7NdHwYuF7G4N3y9fO+a868zv3m2uteD89dvcx0m0s/JgaXM4rdXtI3QKD7o+IICq6onxXzS1fBomflk2A7Qkmq1roHefNdqpTYgf9age1xa5rw8OHMEa2qeR/6rfJdx43lq3KeB0z+LbpXk06zvOOv/debxLzvo18no8iIiOrbH7dyBHjStLS1zZI491zS2y5pcRr5UV7GOk1rufN5WS/VOoaxs/KkiNR2XPIAbW9vHUAV1veXUK3s/Y7Zs+JhMiyJC+Qku3DR4IP/wBYPWvz0W7HWa11LJe0TO4ZtduBAQEBAQc6RJSAgICIRAQEFAsgeKi06iZTWNzEPud2g+qxPYTXDjc9nqvneTmtEbe7jwVmYh5jteWJ8eRkNqLi5T2hpGhb7Wp8bcTqnHtN6eK3NWK2/ZqkmzoSd8t8zqQFoi9mecde77MPZpe4OYC1xG5GPZ5/JTrq903FZ6m1ZeTFgwh7zbm1dDV7vADzVnH4kY492PH1Z83InJPi882ztU5EkbZDvsjcXSlpI33uPeryApo9L6q22vJVDFSP7xLRua20Anu1y1UD9AbJzPrONjz8uNCx5HgSASPxtejWdxtimNTp9SlAgICIEBB2KHSoIpCkCkCkERBSCi2gvDS8tHdYObndAsvKy9NemO8tfExdVuqe0NC7T58wPDcCZpAHOaNWgC3Oo9aoe615M0i0al68W12YjHk4sMjC27o7o1AcOv4Wqccezv0+U9neSYvWJfJwhUbN1pbzPTcI6havFRqNeLsPaLGxm/oRxJaLd++6weDf4rZiw+7uZiJYsmTdvg13N23LLIXuIcd1wbYJDN4VvD72vNXZMlYr01VVrO9yx+PA6RwYxpc48gPmfBZpmI7rIiZ7M5idn6IdM4H7jb19XKqcvotri9XqPY6cOxBGKHBcWADo06j8/wAF6HFv1U16MXKpq+/VnVoZ0RAgICAiXaoSICCKQQEBQCDq2nmHGxnPHtEGvReRyrdWSfo9fi16ccfV59l7Zkl4grV8XCB50HO3pD6mgPRURDT1Ps7LbFc94ldbY2deW+fAeXmtfHwdc7tHgxcnP0x0x3Yvtt2TyGF0sEpfBI/WFzi0sdzq+Thz50rs2OuP3o7KMV7ZPd20t+x8gc4v+dn8VR7Svqt9nb0Ruy5PtANHXUOPwUTkjyTGKfNmdnxiMd0AXzPiqLzMyvrERD6XSFIdNo7D5NTvj6SR3726j4ErZw7atMMfLrusS3Zei88QEBEIgIO1Q6FIKBFIICAgrRZA8Vxe3TWbOqV6rRVq/brNlB3GtdwvtOAseFeS8PvL29aY7sbs9mQ6SV7d5kdAA8nPPzAHzWzi4otMzbyZOVlmkRFfNuwAAoaAcgNKXpvNdOdjCaJ8R+20gHwPQ/iuL1i9ZrLrHaaWi0PM8oFrnMcKc0kEeBC8SY1Opez3jcMdIpHZjR3YHgT7hqfhanW4RvTrk5rmEyy3ZfI3MzHPIF+6f7wLfzWjjzrJCjkRvHL0xes8kQESICAUHYoSICAgikEBEO3GZbvQFZOZbWPXq18Ou8m/RpHbXau8848Z0FB1eHgvLh6ks52ZwuBiRginSDiP9XcvhS9jj06ccfHxePyL9WSfoyqvUCDSe2uBuSDIaO7Lo7yeP4j5FeZzMfTbrjzetwbxes0nvH9GlyONrNC+Y8X2bHnDZo972S7dff6rhun4ErvH4WjarJ41nT5smdrSQXCxz15EKuKz2WeW3VibSYxwfvVuuDhoTqNVbWtomJ0qtesxMbegzfSDs1oviyOPg2CQf5gF6ft6PL9lZ92D2swJuUzgKBFQvcXX0AVVeXWbTGp8G2/2bkrirkiYnflHl85nUPqG3YSDw8fOlOtEY7ogfDVwr4q2M0TPhE/SWaeNesbmax/9Q6MjOzJWgQ4boHXq+aaJ2nTQHQ8uiTe+/Cv89FcWPW7ZI36REz/iHx5Oz9pTgA5EeNR7xje6QuFDT2WgdfxXFq5r+cR8l+LJxsX5Zt89R/eWMH0fuk1yNo5Up+6N3/MSuvZT52Zpyx5Vb9kxmF27INx1A7riAaKn21P1Q7pxM943Wkz8odByGDm9n7wUe3x/qhbH2dyp/hT9HA5sI5yxj++1R95xfqdx9l8uf4c/y/y6nbVxhzniH+8aufvWL9TuPsjlz+T+cf5dL9vYY55MP/ECj75i9XUfY3K9I+sOp3abBH9Zi9zrXP33H8XUfYvI87V+v+nUe1mD0m3v2WOd+Sj77TyiXf8A4XJ55K/Wf8PvyNrtZs6TMjv9IHCLeaWE1YujrzWXkZvazHhpNONHHma9UT8YeeYbDLLxHMkm7wdI2Nhkc4XroFVWszPhG3cdMzq1umPVuX8uzH2dn5Z8N5rGfMrf7bPPbGr+6cCO+ef21/sO1M4+zs54/byIm/mnXyZ/LH/fuey+zK972n/vkfWtpu5YuNH+3kl3yCa5U+cQdf2ZX8lp/ef9Pny8LaWSx0cpwWsdzFSyeh5DVRODPeNWtDqOdwcfjjw+P/fFom0sKTHldFKGtc09GCnDoRfMLJeLUnpmF1M+K8dVavjaLNfJrR+S53Lqc8R2rD68/Z4bFFI1zjHMwh1n2ZG6Pbp7iPJy6tuNWie/9VUcib9VJiP9S+GLAh6ts9LJK59pZT7Ovo9H7IYOHJiRvGNj8RlxyO4EZcXN6k1eoo+9enx+m1InTzc8TW8xtsjGBopoDR4NAC0KHJEIgICD5No7Fx8qZ087TJI4NBPEewU0UO60gcln+7Y+8xttpz89K9NLah0Dsxgj+rMPqXu+ZU/d8X6YJ5/Jn+JLmOzuCP6rB74wfmp9hj/TDieZnn88/V2N2Hhjli4w/wBwz+C69lT9MfRzPJzT+efrLubs3HHKCEekLB+Snor6Q5nLkn80/V2txoxyjYPRjQp1Ho467T5uxjNQAAL8BSi9opWbeiaVm9or6tK+kHarzI3E3d1gbvB1k3rQ6f8AlLyb1378z4y9Wl/HoiPD/DKdicPh4vEI70ziQT+oNB8bK3cSmqb9WHlX3fXo2Ba2UQRAQYPtdstuTiyO3QZYWl8buumpb6EBUcjHF6T6wv4+SaXj0l5ZvOB5e9eW9WWybGg+tYk+ID+mDxkQNOm+QCHtHupX469dJp594Z8lui8X8u0sA6Ig3yo6rO06Z7svt4YT3B9uilI4lc2Ho4ePmFo4+b2c6ntLLyMPXG47vSIpGva17SHNcAWuBsEHqF6kTvxeZMac0BAQREO5Q6RAQEBAQdkHtX4BZeZOsf7tPEjeT9msfSfs0b+JwmDekYwOPV7nVu/En4LHNfdjTXW8dU7ZzEh4UUcf/wCcbGfugD8l6tY1EQ8y07mZdqlyKQQRAQeX9q9nDGyntYKY8cRnkDzHuNryc9IpfUPWwZJvSNsVFO+NzJGEtfGd5rh0KqraYncLLViY1LZdrbPbmYo2jA2i4E5MQ6PGjnN+ZHhqteTHGSvtK/vDNiyzS3srftLVCw+lLHtqluPYHaxa84bz3XAuhv7Lhq5voRr7j4rdxMv5J/Zh5WL88fu3lbmIQEBB2qEiAgiAgIObBo70r8Vh50+7EfFt4Ue9M/A7RQB2Xibwvhwbzb/WAAv4rrBWJmNuM0zETp1rYyCAgiApBBrPbfZZmhEzBbob3gOrDz/D+KycrF1V6o7w1cXJ026Z83nq856LePo9nBjyISeTg8DycKPyXocO3uzDz+XX3olrvaHZv1XKkjruO78X7B6e42PcsmfH0X15eTXgyddN+b4sObgzRSixw5Gv9wOo/C1xS3TaJd3r1VmHrjHBwDhqCAR6Fe08ZyQEBB2rlJSCKQQRAQd7ctmNHNJLG57YWCR4bd63VD8eq87kXi19ej0OPSa1+b5drbSjlkxcr2Y34tk6kM1ANnoL0tWYbRE7lVlpM7iHNbWNEBAQRAQQi1I867W7E+rScRg/Qyk7v3HdW/wXmcjD0W3HaXpcfL1xqe8Ojsjl8HNi10luJ3972fiAo41+nJ808mm6fJuXarZH1uC2D9LFbo/veLff86W3Pi9pX4sWDL7O3wedOFjqD1HJeU9V6T2VyuNgwOPNjeG71Zp8qXr4LdWOJeTnr05Jhl1aqRAQdy5SUgUglIFIIpHUJxvGFwcY3Oc3dIuw9oc4l18u/oF5s4/Gfm9GMnhHyfHDgtjMEZLZGcJ0kdgggFwoFp5aq7DETPioy2mN6ZBbGURAgiAgIIg+faGEzIifC8d1459QehHmFzekXr0y6peaW6oeVbTxZMOdzHaPjcC1w61q1wXk2rNLanvD1q2jJXceb1HZG0G5UEczSCXNBe0EEsdWoPgvWpeLV3Dyb1mtpiWodtNlCKUZDBTJiQ8DpJ4+8fIrDy8ep64827iZNx0z5Ps7AZGmRBfItlaPXuu+TVZw7eE1ccyvjFm3raxCAg7lwkQEEUggIOBYDd62QfwAA+AC56Y/u665/lp17RzopNoMiY5pczDssb9kbzQqMP4luT8LuWlQlICApEQEQlICDS/pNiZHjR5RA32vEdbwaXh1kV41RPpay8rH1REtXGy9O4aT2S25Nj5fEDdHM3XsbdFje9qPHnR8SuMM9DvL771XtRAJMKf7jRI31ab+Vq/kV3jlRgnWSGgbA2qzCy2SyODYyHMkJPJrutdaICwce/TeJb+RXqpMPUo5Gva17SHNcA5rgbBB5EFeq8pyQEHcuXSICAiBAUiUg16GKtsvP+wvH+LGs+L8Ursn4WwUtCkQRAUggiAgIMN2w2eMrAnYatjeI2xerNfiLHvVeWN1l3jnVnjmNKcaeKUgkRvHEYPtMBG833t+ayVnxaZe2bXqbByN3USYshYQS27YS3Ucui228ayyVnUvCDi94B7tS7dc4mwNaJ9OaxdOmze3qH0eZ0u9LhOPEjx4YiyRpDmtdQDmh3UWdP2StGG09mfLWO7dlepEHcuXQgICAgiIEGCiH88SH/YXf6jFRi/EuyfhZ1aFKUgUglIFIJSBSApHXkNuN43d62OG7db2nK1zaNxqE1nU7eYdtdnRR40EzXtL5HOZLExjGBhbukHqTbTWvVqxRPg1THi2/svK9+xYjLzGNI0G9TG0ODT+6AteOZmijLXpvp5PmtANXdueRukH2jdb3Kx71nldD0L6KGf+myn17WQGg+QYNPjfvVuHzV5o1pvKvUiDtXKRAQEBARAgwcf9Lyf2E/6jFnw/ilfk7M2tCgQEBSCCICBSBSDA5nZPGnnE0hkc0GxAX/ow7W/OteVqqcNZna2ua0Rpy7WvMGzpuG3uhjYy1rb3YiQ11DoK08rXV56auaRNrfF55sXspk57mOc10UPWV4IG7f2B9rp5LNEWv27erVMVx/j7+nn/AK/q9S2Vs2LDhZBEKYzqdS5x5uJ8StVaxWNQyXvN53L7KXTkpBzUJEBBUEQEBBhI/wCmJfLCr/Eas+Huuy9mbWhSUiEQEBAQEBAQEAhElIFIaKRGkpByRKoCAgICAgwsY/neb+x/9QLPh7rsnZmloUiAgiAgICAgICAgICAgiDkiRARAgIKoBEtV2JkOk2rkhz45C3EFllCre3TTpzVOKNStv2bUrlSKUCAiSkCkQICAgIIgICAgiDkoSqApQICAoAIl8U4H8qTaD/4zRy++s+DuuyvtWhSIgUgoBEiAgUgUgUglKQRAgIIg5KEqgtIFIJSBSABqEHx5H9Jz/wBnb/mWfB3XZX1rQpECkCkCkBAQEFQEBBEBBEClKHKly60UhpUFQEBBWjUeoSSGOd/SmXz0iZzJNaqjD3W5H30tCk3UEpApAQKQEBAQECkCkEpBKQEFBUJVBbQVAtBUFZzHqFE9kwxt/wA6Zvkxo+KpwrMjIK9UICAgUhopApDRSCUiCkFpElIJSBSlCUg4qEqgqCoCCohQ7dId+rqenJJ7Jjuwuzsls+flTtILZoopG1ZG67Uc66KjD3lblZlXqRBEFQESWgWhstDYgWgWhstDZaCWgWgihIgILSIEFQRwBBB5EEH0SeyY7sHsTc+t5Ij9gQwblfq0a+FKnD3lblZ1XqRECAgiAgICAgICAgiCICAodFoLaCoCCoBYHd08nd0+h0UT2I7sJsXHbDl5UTCS2KHHY2wWkBoLReg6DoqsU+MrLs4rlQgiApERAgIJaBakLQLUCWgWgloBKAoSKQQVAtQLaDnGe8PUKvN4Y7fKf6OqfihhNmEfyhtCjfdh631evN+y4mItv4f3aOT5M1a9ZlLQW0SICCUiCkNIQp2acSEQKREQKBLQLQS1I5KEogIKgICDnH7TfULi8brMfB1XvDD7NYBnZ9ADSHkK/XVPHpFd6W5ZmdMutKkQEQIKoSICAiQohxUoRBEBEIVI4o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" name="AutoShape 14" descr="data:image/jpeg;base64,/9j/4AAQSkZJRgABAQAAAQABAAD/2wCEAAkGBw8NDQ0NDw8ODg8NDRAPDQ4ODA8MFA8QFBUWFxUUFhQYHCggGBolGxQUITEhJSsrLi4uFx8zODMsNygtLisBCgoKDg0OGxAQFywkHyQsLCwsLCwsLC0sLCwsLCwsLCwsLCwsLCwsLCwsLCwsLCwsLCwsLCwsLCwsLCwsLCwsLP/AABEIARMAtwMBEQACEQEDEQH/xAAcAAEBAAIDAQEAAAAAAAAAAAAAAQUGAgMHBAj/xABIEAABBAEBBQUEBgUJBwUAAAABAAIDEQQhBRITMUEGIlFhcTKBobEHFEJikcEjUnKS0RUlNUR0gqOys2SDk6LD4fAkMzRDU//EABoBAQADAQEBAAAAAAAAAAAAAAABAwQCBQb/xAAzEQEAAgIBAgMFBgcAAwAAAAAAAQIDEQQSMSFBURMiYXGRBRQyQlKBQ6GxwdHh8BUzgv/aAAwDAQACEQMRAD8Ayq9NhEQqJKQWkCkFpApBaQKQKQKQKQKQKQSkCkCkQlIJSBSCUpHEoOdKErSBSC0gtIFILSBSC0gUgUgUiCkCkCkEpElIJSCKQRCIIglIOdKErSBSC0gtILSBSC0gUgUiCkBAQEEpBQL0HPok+BEbdwwpT9g++h81TPIxR+ZdHHyz+VHYUg6D99v8Vz97xev8pdfdcvp/RwdjPHNrvcL+SsjPjntaHE4ckd6y4NiJIFak1rou5vWI3tzFLTOtPpErowQzihtWZG4jXNcP1t9xuvcvN9pOS3jvXzehGOMdfDW3w16+9enXtDzbd5KUoclCVpBaQWkFpBaQKQVARAgiAgIIg5xROed1os/L1XN71pG7O6UtedVdr8uKCOSTiANjBDpd3et/UNHgPFeTn5Fsk/B62Djxjj4vN9r9oMnIeSzJyN2+7R4dj0BWeF0z6OnEm2g5wLDkSUfF7viu4xWt2rLicta95bDi7T2tGO9j8Qebmg/NWfdcv6f6K/vOL1ZGTtTOyJ7TjZEMrgA2St9rdddQPBK4b1/FVFstbR7svg2RnNL5DM7mQ5kkj97W9RZ63qtXGmkTPUz54vaPd22Cl6DAlIOShKoLSC0gtIFICCohEBAQEEQc4oy9waOZXN7xSvVLulJvbph3doMeRmK6LHkZE5478jvaPp4Lx82Wck7l6+HHXHGoaBt7aZEbMOIh+m6S3vV5eZKpiF0y2Hs7ssYuO1pA4ju/Ia1BPS/IV8V7PHxezp493jcjL7S/h2ZVXqEQEHRJiRucHujjc4cnFjSR71E1rM7mHUXtEaiXbS6cog5BQlQEQqJVBUFQRAQEBEJiB07nNhbxOH/7j73Y4/G38r8hZU2jp/F4JrG+xi4kuVPwsaSOVrd4TTMbvxQOABAc69SQQRV393mqLZNRva+KR20zOfsoQRB3cdREb5DvN11JcG3XSq19q+lHPlz2ivursWCk28WvMz3cYNYBFE02+R1FzwNaHgFjyZrZJ96W3Hhpjj3Ya12l7TF4dGwnv9fulVRG1k+Dt7LbA4dZEo751jYfs/ePmvS43H179v2ebyeRv3K/u2dbWIQEBBEBBKQVByCCoCJVAQEEQVBlNkbJM7HuLA8EOY0PJY265kjXnQ08fJU5Ms0nwW48cWjctL+kPaksMzNnQSmBuPe9wRwGuBA0Dfuhw18SVkvkmZ3LVWkRDQYsuXEt8GTkNkafsZDo6d4GjR8L15ALnaW7djfpKfmMOys8hz5QWYuQ1gFSDVm/VWPPyN3aqz26aTZZhjd4hqO0dpZRllhlppDyx7QeVGiAfDzVNZrMbhrncS6c3IcGyZLg0uaO42rbp7IrwXdI3OlWS2o23Ds32yiy2jigQv5FwPcvwJPs+/RerTNE93k3xTHZtIVyoQEBAQRAQcqQVAQVBEBAQEFCJeg7NdHwYuF7G4N3y9fO+a868zv3m2uteD89dvcx0m0s/JgaXM4rdXtI3QKD7o+IICq6onxXzS1fBomflk2A7Qkmq1roHefNdqpTYgf9age1xa5rw8OHMEa2qeR/6rfJdx43lq3KeB0z+LbpXk06zvOOv/debxLzvo18no8iIiOrbH7dyBHjStLS1zZI491zS2y5pcRr5UV7GOk1rufN5WS/VOoaxs/KkiNR2XPIAbW9vHUAV1veXUK3s/Y7Zs+JhMiyJC+Qku3DR4IP/wBYPWvz0W7HWa11LJe0TO4ZtduBAQEBAQc6RJSAgICIRAQEFAsgeKi06iZTWNzEPud2g+qxPYTXDjc9nqvneTmtEbe7jwVmYh5jteWJ8eRkNqLi5T2hpGhb7Wp8bcTqnHtN6eK3NWK2/ZqkmzoSd8t8zqQFoi9mecde77MPZpe4OYC1xG5GPZ5/JTrq903FZ6m1ZeTFgwh7zbm1dDV7vADzVnH4kY492PH1Z83InJPi882ztU5EkbZDvsjcXSlpI33uPeryApo9L6q22vJVDFSP7xLRua20Anu1y1UD9AbJzPrONjz8uNCx5HgSASPxtejWdxtimNTp9SlAgICIEBB2KHSoIpCkCkCkERBSCi2gvDS8tHdYObndAsvKy9NemO8tfExdVuqe0NC7T58wPDcCZpAHOaNWgC3Oo9aoe615M0i0al68W12YjHk4sMjC27o7o1AcOv4Wqccezv0+U9neSYvWJfJwhUbN1pbzPTcI6havFRqNeLsPaLGxm/oRxJaLd++6weDf4rZiw+7uZiJYsmTdvg13N23LLIXuIcd1wbYJDN4VvD72vNXZMlYr01VVrO9yx+PA6RwYxpc48gPmfBZpmI7rIiZ7M5idn6IdM4H7jb19XKqcvotri9XqPY6cOxBGKHBcWADo06j8/wAF6HFv1U16MXKpq+/VnVoZ0RAgICAiXaoSICCKQQEBQCDq2nmHGxnPHtEGvReRyrdWSfo9fi16ccfV59l7Zkl4grV8XCB50HO3pD6mgPRURDT1Ps7LbFc94ldbY2deW+fAeXmtfHwdc7tHgxcnP0x0x3Yvtt2TyGF0sEpfBI/WFzi0sdzq+Thz50rs2OuP3o7KMV7ZPd20t+x8gc4v+dn8VR7Svqt9nb0Ruy5PtANHXUOPwUTkjyTGKfNmdnxiMd0AXzPiqLzMyvrERD6XSFIdNo7D5NTvj6SR3726j4ErZw7atMMfLrusS3Zei88QEBEIgIO1Q6FIKBFIICAgrRZA8Vxe3TWbOqV6rRVq/brNlB3GtdwvtOAseFeS8PvL29aY7sbs9mQ6SV7d5kdAA8nPPzAHzWzi4otMzbyZOVlmkRFfNuwAAoaAcgNKXpvNdOdjCaJ8R+20gHwPQ/iuL1i9ZrLrHaaWi0PM8oFrnMcKc0kEeBC8SY1Opez3jcMdIpHZjR3YHgT7hqfhanW4RvTrk5rmEyy3ZfI3MzHPIF+6f7wLfzWjjzrJCjkRvHL0xes8kQESICAUHYoSICAgikEBEO3GZbvQFZOZbWPXq18Ou8m/RpHbXau8848Z0FB1eHgvLh6ks52ZwuBiRginSDiP9XcvhS9jj06ccfHxePyL9WSfoyqvUCDSe2uBuSDIaO7Lo7yeP4j5FeZzMfTbrjzetwbxes0nvH9GlyONrNC+Y8X2bHnDZo972S7dff6rhun4ErvH4WjarJ41nT5smdrSQXCxz15EKuKz2WeW3VibSYxwfvVuuDhoTqNVbWtomJ0qtesxMbegzfSDs1oviyOPg2CQf5gF6ft6PL9lZ92D2swJuUzgKBFQvcXX0AVVeXWbTGp8G2/2bkrirkiYnflHl85nUPqG3YSDw8fOlOtEY7ogfDVwr4q2M0TPhE/SWaeNesbmax/9Q6MjOzJWgQ4boHXq+aaJ2nTQHQ8uiTe+/Cv89FcWPW7ZI36REz/iHx5Oz9pTgA5EeNR7xje6QuFDT2WgdfxXFq5r+cR8l+LJxsX5Zt89R/eWMH0fuk1yNo5Up+6N3/MSuvZT52Zpyx5Vb9kxmF27INx1A7riAaKn21P1Q7pxM943Wkz8odByGDm9n7wUe3x/qhbH2dyp/hT9HA5sI5yxj++1R95xfqdx9l8uf4c/y/y6nbVxhzniH+8aufvWL9TuPsjlz+T+cf5dL9vYY55MP/ECj75i9XUfY3K9I+sOp3abBH9Zi9zrXP33H8XUfYvI87V+v+nUe1mD0m3v2WOd+Sj77TyiXf8A4XJ55K/Wf8PvyNrtZs6TMjv9IHCLeaWE1YujrzWXkZvazHhpNONHHma9UT8YeeYbDLLxHMkm7wdI2Nhkc4XroFVWszPhG3cdMzq1umPVuX8uzH2dn5Z8N5rGfMrf7bPPbGr+6cCO+ef21/sO1M4+zs54/byIm/mnXyZ/LH/fuey+zK972n/vkfWtpu5YuNH+3kl3yCa5U+cQdf2ZX8lp/ef9Pny8LaWSx0cpwWsdzFSyeh5DVRODPeNWtDqOdwcfjjw+P/fFom0sKTHldFKGtc09GCnDoRfMLJeLUnpmF1M+K8dVavjaLNfJrR+S53Lqc8R2rD68/Z4bFFI1zjHMwh1n2ZG6Pbp7iPJy6tuNWie/9VUcib9VJiP9S+GLAh6ts9LJK59pZT7Ovo9H7IYOHJiRvGNj8RlxyO4EZcXN6k1eoo+9enx+m1InTzc8TW8xtsjGBopoDR4NAC0KHJEIgICD5No7Fx8qZ087TJI4NBPEewU0UO60gcln+7Y+8xttpz89K9NLah0Dsxgj+rMPqXu+ZU/d8X6YJ5/Jn+JLmOzuCP6rB74wfmp9hj/TDieZnn88/V2N2Hhjli4w/wBwz+C69lT9MfRzPJzT+efrLubs3HHKCEekLB+Snor6Q5nLkn80/V2txoxyjYPRjQp1Ho467T5uxjNQAAL8BSi9opWbeiaVm9or6tK+kHarzI3E3d1gbvB1k3rQ6f8AlLyb1378z4y9Wl/HoiPD/DKdicPh4vEI70ziQT+oNB8bK3cSmqb9WHlX3fXo2Ba2UQRAQYPtdstuTiyO3QZYWl8buumpb6EBUcjHF6T6wv4+SaXj0l5ZvOB5e9eW9WWybGg+tYk+ID+mDxkQNOm+QCHtHupX469dJp594Z8lui8X8u0sA6Ig3yo6rO06Z7svt4YT3B9uilI4lc2Ho4ePmFo4+b2c6ntLLyMPXG47vSIpGva17SHNcAWuBsEHqF6kTvxeZMac0BAQREO5Q6RAQEBAQdkHtX4BZeZOsf7tPEjeT9msfSfs0b+JwmDekYwOPV7nVu/En4LHNfdjTXW8dU7ZzEh4UUcf/wCcbGfugD8l6tY1EQ8y07mZdqlyKQQRAQeX9q9nDGyntYKY8cRnkDzHuNryc9IpfUPWwZJvSNsVFO+NzJGEtfGd5rh0KqraYncLLViY1LZdrbPbmYo2jA2i4E5MQ6PGjnN+ZHhqteTHGSvtK/vDNiyzS3srftLVCw+lLHtqluPYHaxa84bz3XAuhv7Lhq5voRr7j4rdxMv5J/Zh5WL88fu3lbmIQEBB2qEiAgiAgIObBo70r8Vh50+7EfFt4Ue9M/A7RQB2Xibwvhwbzb/WAAv4rrBWJmNuM0zETp1rYyCAgiApBBrPbfZZmhEzBbob3gOrDz/D+KycrF1V6o7w1cXJ026Z83nq856LePo9nBjyISeTg8DycKPyXocO3uzDz+XX3olrvaHZv1XKkjruO78X7B6e42PcsmfH0X15eTXgyddN+b4sObgzRSixw5Gv9wOo/C1xS3TaJd3r1VmHrjHBwDhqCAR6Fe08ZyQEBB2rlJSCKQQRAQd7ctmNHNJLG57YWCR4bd63VD8eq87kXi19ej0OPSa1+b5drbSjlkxcr2Y34tk6kM1ANnoL0tWYbRE7lVlpM7iHNbWNEBAQRAQQi1I867W7E+rScRg/Qyk7v3HdW/wXmcjD0W3HaXpcfL1xqe8Ojsjl8HNi10luJ3972fiAo41+nJ808mm6fJuXarZH1uC2D9LFbo/veLff86W3Pi9pX4sWDL7O3wedOFjqD1HJeU9V6T2VyuNgwOPNjeG71Zp8qXr4LdWOJeTnr05Jhl1aqRAQdy5SUgUglIFIIpHUJxvGFwcY3Oc3dIuw9oc4l18u/oF5s4/Gfm9GMnhHyfHDgtjMEZLZGcJ0kdgggFwoFp5aq7DETPioy2mN6ZBbGURAgiAgIIg+faGEzIifC8d1459QehHmFzekXr0y6peaW6oeVbTxZMOdzHaPjcC1w61q1wXk2rNLanvD1q2jJXceb1HZG0G5UEczSCXNBe0EEsdWoPgvWpeLV3Dyb1mtpiWodtNlCKUZDBTJiQ8DpJ4+8fIrDy8ep64827iZNx0z5Ps7AZGmRBfItlaPXuu+TVZw7eE1ccyvjFm3raxCAg7lwkQEEUggIOBYDd62QfwAA+AC56Y/u665/lp17RzopNoMiY5pczDssb9kbzQqMP4luT8LuWlQlICApEQEQlICDS/pNiZHjR5RA32vEdbwaXh1kV41RPpay8rH1REtXGy9O4aT2S25Nj5fEDdHM3XsbdFje9qPHnR8SuMM9DvL771XtRAJMKf7jRI31ab+Vq/kV3jlRgnWSGgbA2qzCy2SyODYyHMkJPJrutdaICwce/TeJb+RXqpMPUo5Gva17SHNcA5rgbBB5EFeq8pyQEHcuXSICAiBAUiUg16GKtsvP+wvH+LGs+L8Ursn4WwUtCkQRAUggiAgIMN2w2eMrAnYatjeI2xerNfiLHvVeWN1l3jnVnjmNKcaeKUgkRvHEYPtMBG833t+ayVnxaZe2bXqbByN3USYshYQS27YS3Ucui228ayyVnUvCDi94B7tS7dc4mwNaJ9OaxdOmze3qH0eZ0u9LhOPEjx4YiyRpDmtdQDmh3UWdP2StGG09mfLWO7dlepEHcuXQgICAgiIEGCiH88SH/YXf6jFRi/EuyfhZ1aFKUgUglIFIJSBSApHXkNuN43d62OG7db2nK1zaNxqE1nU7eYdtdnRR40EzXtL5HOZLExjGBhbukHqTbTWvVqxRPg1THi2/svK9+xYjLzGNI0G9TG0ODT+6AteOZmijLXpvp5PmtANXdueRukH2jdb3Kx71nldD0L6KGf+myn17WQGg+QYNPjfvVuHzV5o1pvKvUiDtXKRAQEBARAgwcf9Lyf2E/6jFnw/ilfk7M2tCgQEBSCCICBSBSDA5nZPGnnE0hkc0GxAX/ow7W/OteVqqcNZna2ua0Rpy7WvMGzpuG3uhjYy1rb3YiQ11DoK08rXV56auaRNrfF55sXspk57mOc10UPWV4IG7f2B9rp5LNEWv27erVMVx/j7+nn/AK/q9S2Vs2LDhZBEKYzqdS5x5uJ8StVaxWNQyXvN53L7KXTkpBzUJEBBUEQEBBhI/wCmJfLCr/Eas+Huuy9mbWhSUiEQEBAQEBAQEAhElIFIaKRGkpByRKoCAgICAgwsY/neb+x/9QLPh7rsnZmloUiAgiAgICAgICAgICAgiDkiRARAgIKoBEtV2JkOk2rkhz45C3EFllCre3TTpzVOKNStv2bUrlSKUCAiSkCkQICAgIIgICAgiDkoSqApQICAoAIl8U4H8qTaD/4zRy++s+DuuyvtWhSIgUgoBEiAgUgUgUglKQRAgIIg5KEqgtIFIJSBSABqEHx5H9Jz/wBnb/mWfB3XZX1rQpECkCkCkBAQEFQEBBEBBEClKHKly60UhpUFQEBBWjUeoSSGOd/SmXz0iZzJNaqjD3W5H30tCk3UEpApAQKQEBAQECkCkEpBKQEFBUJVBbQVAtBUFZzHqFE9kwxt/wA6Zvkxo+KpwrMjIK9UICAgUhopApDRSCUiCkFpElIJSBSlCUg4qEqgqCoCCohQ7dId+rqenJJ7Jjuwuzsls+flTtILZoopG1ZG67Uc66KjD3lblZlXqRBEFQESWgWhstDYgWgWhstDZaCWgWgihIgILSIEFQRwBBB5EEH0SeyY7sHsTc+t5Ij9gQwblfq0a+FKnD3lblZ1XqRECAgiAgICAgICAgiCICAodFoLaCoCCoBYHd08nd0+h0UT2I7sJsXHbDl5UTCS2KHHY2wWkBoLReg6DoqsU+MrLs4rlQgiApERAgIJaBakLQLUCWgWgloBKAoSKQQVAtQLaDnGe8PUKvN4Y7fKf6OqfihhNmEfyhtCjfdh631evN+y4mItv4f3aOT5M1a9ZlLQW0SICCUiCkNIQp2acSEQKREQKBLQLQS1I5KEogIKgICDnH7TfULi8brMfB1XvDD7NYBnZ9ADSHkK/XVPHpFd6W5ZmdMutKkQEQIKoSICAiQohxUoRBEBEIVI4o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3" name="AutoShape 16" descr="Image result for pole vault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4" name="AutoShape 18" descr="Image result for pole vault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xmlns="" id="{B82523B2-495B-4658-BB0D-B7134DE15365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43192" y="836712"/>
            <a:ext cx="8550400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tr-TR" sz="2600" b="1" dirty="0"/>
              <a:t>UZUN VE ÜÇADIM ATLAMA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tr-TR" sz="22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Yarıştan önce havuza deneme koşuları ve atlayışları yapılabilir, ancak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yarış başladıktan sonra denemeye izin verilmez.</a:t>
            </a:r>
          </a:p>
          <a:p>
            <a:pPr marL="1200150" lvl="1" indent="-457200">
              <a:buFont typeface="Wingdings" panose="05000000000000000000" pitchFamily="2" charset="2"/>
              <a:buChar char="§"/>
            </a:pPr>
            <a:endParaRPr lang="tr-TR" sz="1200" dirty="0">
              <a:latin typeface="+mj-lt"/>
            </a:endParaRP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tr-TR" sz="2600" dirty="0">
                <a:latin typeface="+mj-lt"/>
              </a:rPr>
              <a:t>Isınma atlayışı sayısına ilişkin sınırlama yoktur, yarış başlama saatine uygun şekilde ısınma yapılabilir.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tr-TR" sz="26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Sporcu, koşu yolu kenarına en çok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2 (iki)adet </a:t>
            </a:r>
            <a:r>
              <a:rPr lang="tr-TR" sz="2600" dirty="0">
                <a:latin typeface="+mj-lt"/>
              </a:rPr>
              <a:t>olmak kaydıyla markör koyabilir.</a:t>
            </a:r>
          </a:p>
          <a:p>
            <a:endParaRPr lang="tr-TR" sz="1200" dirty="0">
              <a:latin typeface="+mj-lt"/>
            </a:endParaRP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tr-TR" sz="2600" dirty="0">
                <a:solidFill>
                  <a:srgbClr val="C00000"/>
                </a:solidFill>
                <a:latin typeface="+mj-lt"/>
              </a:rPr>
              <a:t>Tebeşir ya da silinemeyen benzeri malzeme kullanılamaz.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D3001C2B-FA50-49C8-8499-DEE5391FFC60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4424" y="1032986"/>
            <a:ext cx="8570064" cy="412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2600" b="1" dirty="0"/>
              <a:t>İtiraz prosedürü:</a:t>
            </a:r>
          </a:p>
          <a:p>
            <a:pPr>
              <a:defRPr/>
            </a:pPr>
            <a:endParaRPr lang="tr-TR" b="1" dirty="0"/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r>
              <a:rPr lang="tr-TR" sz="2600" dirty="0"/>
              <a:t>İtiraz, önce sporcu veya temsilcisi tarafından başhakeme sözlü olarak yapılır.</a:t>
            </a:r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endParaRPr lang="tr-TR" dirty="0"/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r>
              <a:rPr lang="tr-TR" sz="2600" dirty="0"/>
              <a:t>Yarışma sonucunun resmi ilanından sonra 30 dakika içinde İtiraz Jürisi’ne dilekçe ile itiraz edilebilir.</a:t>
            </a:r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endParaRPr lang="tr-TR" dirty="0"/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r>
              <a:rPr lang="tr-TR" sz="2600" dirty="0"/>
              <a:t>Jüriye yapılan itiraza 100 Amerikan Doları veya eşdeğeri depozito eşlik eder, itirazın reddi halinde depozito iade edilmez.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1882183E-BDC6-461A-B20E-C777E1B21D71}"/>
              </a:ext>
            </a:extLst>
          </p:cNvPr>
          <p:cNvSpPr txBox="1"/>
          <p:nvPr/>
        </p:nvSpPr>
        <p:spPr>
          <a:xfrm>
            <a:off x="0" y="6412967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733" y="735662"/>
            <a:ext cx="8640763" cy="544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tr-TR" sz="2600" b="1" dirty="0">
                <a:latin typeface="+mj-lt"/>
              </a:rPr>
              <a:t>UZUN VE ÜÇADIM ATLAMA</a:t>
            </a:r>
          </a:p>
          <a:p>
            <a:endParaRPr lang="tr-TR" sz="2000" b="1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Yarışta sekizden fazla sporcu varsa;</a:t>
            </a:r>
          </a:p>
          <a:p>
            <a:endParaRPr lang="tr-TR" sz="1200" dirty="0">
              <a:latin typeface="+mj-lt"/>
            </a:endParaRP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tr-TR" sz="2600" dirty="0">
                <a:latin typeface="+mj-lt"/>
              </a:rPr>
              <a:t>her sporcuya  üç hak verilir,</a:t>
            </a:r>
          </a:p>
          <a:p>
            <a:pPr marL="1200150" lvl="1" indent="-457200">
              <a:buFont typeface="Wingdings" panose="05000000000000000000" pitchFamily="2" charset="2"/>
              <a:buChar char="Ø"/>
            </a:pPr>
            <a:endParaRPr lang="tr-TR" sz="1200" dirty="0">
              <a:latin typeface="+mj-lt"/>
            </a:endParaRP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tr-TR" sz="2600" dirty="0">
                <a:latin typeface="+mj-lt"/>
              </a:rPr>
              <a:t>geçerli en iyi performansı elde eden sekiz sporcuya üç hak daha verilir. (Sekizincilikte beraberlik var ise, Kurala uygun şekilde bozulur.)</a:t>
            </a:r>
          </a:p>
          <a:p>
            <a:endParaRPr lang="tr-TR" sz="22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Yarışta sekiz veya daha az sporcu varsa, her birine altı hak verilir.</a:t>
            </a:r>
          </a:p>
          <a:p>
            <a:endParaRPr lang="tr-TR" sz="2200" dirty="0">
              <a:latin typeface="+mj-lt"/>
            </a:endParaRPr>
          </a:p>
          <a:p>
            <a:r>
              <a:rPr lang="tr-TR" sz="2600" b="1" dirty="0">
                <a:latin typeface="+mj-lt"/>
              </a:rPr>
              <a:t>Her iki durumda da son üç hak için yarışma sırası, ilk üç hak sonundaki sıralamanın tersi olacaktır.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02ACF68F-5D02-4574-84F8-D7BB3FB74F22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733" y="735662"/>
            <a:ext cx="8640763" cy="5601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tr-TR" sz="2600" b="1" dirty="0">
                <a:latin typeface="+mj-lt"/>
              </a:rPr>
              <a:t>UZUN VE ÜÇADIM ATLAMA :</a:t>
            </a:r>
          </a:p>
          <a:p>
            <a:endParaRPr lang="tr-TR" sz="2000" b="1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Yarışta sekizden fazla sporcu varsa;</a:t>
            </a:r>
          </a:p>
          <a:p>
            <a:endParaRPr lang="tr-TR" sz="1200" dirty="0">
              <a:latin typeface="+mj-lt"/>
            </a:endParaRP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tr-TR" sz="2600" dirty="0">
                <a:latin typeface="+mj-lt"/>
              </a:rPr>
              <a:t>her sporcuya  üç hak verilir,</a:t>
            </a:r>
          </a:p>
          <a:p>
            <a:pPr marL="1200150" lvl="1" indent="-457200">
              <a:buFont typeface="Wingdings" panose="05000000000000000000" pitchFamily="2" charset="2"/>
              <a:buChar char="Ø"/>
            </a:pPr>
            <a:endParaRPr lang="tr-TR" sz="1200" dirty="0">
              <a:latin typeface="+mj-lt"/>
            </a:endParaRP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tr-TR" sz="2600" dirty="0">
                <a:latin typeface="+mj-lt"/>
              </a:rPr>
              <a:t>geçerli en iyi performansı elde eden sekiz sporcuya üç hak daha verilir. (Sekizincilikte beraberlik var ise, Kurala uygun şekilde bozulur.)</a:t>
            </a:r>
          </a:p>
          <a:p>
            <a:endParaRPr lang="tr-TR" sz="22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Yarışta sekiz veya daha az atlet varsa, her birine altı hak verilir.</a:t>
            </a:r>
          </a:p>
          <a:p>
            <a:endParaRPr lang="tr-TR" sz="2200" dirty="0">
              <a:latin typeface="+mj-lt"/>
            </a:endParaRPr>
          </a:p>
          <a:p>
            <a:r>
              <a:rPr lang="tr-TR" sz="2600" b="1" u="sng" dirty="0">
                <a:solidFill>
                  <a:srgbClr val="FF0000"/>
                </a:solidFill>
                <a:latin typeface="+mj-lt"/>
              </a:rPr>
              <a:t>Her iki durumda da son üç hak için yarışma sırası, ilk üç hak sonundaki sıralamanın tersi olacaktır.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91B31EB7-D489-4870-BA16-E571EA50C016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31800" y="1136064"/>
            <a:ext cx="8280400" cy="458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tr-TR" sz="2600" b="1" dirty="0">
                <a:latin typeface="+mj-lt"/>
              </a:rPr>
              <a:t>ATLAYIŞ SÜRESİ (Uzun ve Üçadım)</a:t>
            </a:r>
          </a:p>
          <a:p>
            <a:pPr algn="ctr"/>
            <a:endParaRPr lang="tr-TR" sz="3600" dirty="0">
              <a:latin typeface="+mj-lt"/>
            </a:endParaRPr>
          </a:p>
          <a:p>
            <a:pPr algn="ctr"/>
            <a:r>
              <a:rPr lang="tr-TR" sz="2600" dirty="0">
                <a:latin typeface="+mj-lt"/>
              </a:rPr>
              <a:t>Sektör atlayışa hazırlandıktan sonra</a:t>
            </a:r>
          </a:p>
          <a:p>
            <a:pPr algn="ctr"/>
            <a:r>
              <a:rPr lang="tr-TR" sz="2600" dirty="0">
                <a:latin typeface="+mj-lt"/>
              </a:rPr>
              <a:t>Lider tarafından yapılan çağrıdan itibaren</a:t>
            </a:r>
          </a:p>
          <a:p>
            <a:pPr algn="ctr"/>
            <a:endParaRPr lang="tr-TR" sz="200" dirty="0">
              <a:latin typeface="+mj-lt"/>
            </a:endParaRPr>
          </a:p>
          <a:p>
            <a:pPr algn="ctr"/>
            <a:r>
              <a:rPr lang="tr-TR" sz="3000" b="1" dirty="0">
                <a:solidFill>
                  <a:srgbClr val="C00000"/>
                </a:solidFill>
                <a:latin typeface="+mj-lt"/>
              </a:rPr>
              <a:t>1 dakika</a:t>
            </a:r>
            <a:endParaRPr lang="tr-TR" sz="3000" dirty="0">
              <a:solidFill>
                <a:srgbClr val="C00000"/>
              </a:solidFill>
              <a:latin typeface="+mj-lt"/>
            </a:endParaRPr>
          </a:p>
          <a:p>
            <a:pPr algn="ctr"/>
            <a:endParaRPr lang="tr-TR" sz="3200" dirty="0">
              <a:latin typeface="+mj-lt"/>
            </a:endParaRPr>
          </a:p>
          <a:p>
            <a:pPr algn="ctr"/>
            <a:r>
              <a:rPr lang="tr-TR" sz="2600" dirty="0">
                <a:latin typeface="+mj-lt"/>
              </a:rPr>
              <a:t>Aynı atletin birbirini izleyen iki atlayışı için</a:t>
            </a:r>
          </a:p>
          <a:p>
            <a:pPr algn="ctr"/>
            <a:endParaRPr lang="tr-TR" sz="200" dirty="0">
              <a:latin typeface="+mj-lt"/>
            </a:endParaRPr>
          </a:p>
          <a:p>
            <a:pPr algn="ctr"/>
            <a:r>
              <a:rPr lang="tr-TR" sz="3000" b="1" dirty="0">
                <a:solidFill>
                  <a:srgbClr val="C00000"/>
                </a:solidFill>
                <a:latin typeface="+mj-lt"/>
              </a:rPr>
              <a:t>2 dakika</a:t>
            </a:r>
          </a:p>
          <a:p>
            <a:pPr algn="ctr"/>
            <a:endParaRPr lang="tr-TR" sz="3000" b="1" dirty="0">
              <a:latin typeface="+mj-lt"/>
            </a:endParaRPr>
          </a:p>
          <a:p>
            <a:pPr algn="ctr"/>
            <a:endParaRPr lang="tr-TR" sz="1600" b="1" dirty="0">
              <a:solidFill>
                <a:schemeClr val="tx2"/>
              </a:solidFill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2E883A5B-4B1C-474C-B806-F621E8D8AF1A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39750" y="1135772"/>
            <a:ext cx="828040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Süresi içinde koşusuna başlamayan sporcu faul yapmış sayılır.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tr-TR" sz="26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Koşuya başlayan sporcu, süresi içinde olmak şartıyla durup, geri dönebilir ve atlayışa tekrar başlayabilir.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tr-TR" sz="26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Sürenin dolmasına 15 saniye kala sarı bayrak kaldırılır ve süre dolana dek havada tutulur.</a:t>
            </a:r>
          </a:p>
          <a:p>
            <a:endParaRPr lang="tr-TR" sz="26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Sporcunun görebildiği bir konumda zaman göstergesi olmalıdır.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tr-TR" sz="2600" dirty="0">
              <a:latin typeface="+mj-lt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2159FE1F-003D-4321-9EE5-7D79755038B1}"/>
              </a:ext>
            </a:extLst>
          </p:cNvPr>
          <p:cNvSpPr txBox="1"/>
          <p:nvPr/>
        </p:nvSpPr>
        <p:spPr>
          <a:xfrm>
            <a:off x="0" y="6441102"/>
            <a:ext cx="9144000" cy="10772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C2C027B0-580B-411A-9AD3-99F8999ED581}"/>
              </a:ext>
            </a:extLst>
          </p:cNvPr>
          <p:cNvSpPr txBox="1"/>
          <p:nvPr/>
        </p:nvSpPr>
        <p:spPr>
          <a:xfrm>
            <a:off x="0" y="6441102"/>
            <a:ext cx="9144000" cy="10772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5B8ECA9-A871-48AE-BB40-9A4ADC0B15CD}"/>
              </a:ext>
            </a:extLst>
          </p:cNvPr>
          <p:cNvSpPr txBox="1"/>
          <p:nvPr/>
        </p:nvSpPr>
        <p:spPr>
          <a:xfrm>
            <a:off x="107504" y="1871898"/>
            <a:ext cx="46107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Yatay atlamalarda macun tahtası kullanımı </a:t>
            </a:r>
            <a:r>
              <a:rPr kumimoji="0" lang="tr-T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opsiyonel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hale getiriliyor 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 Kasım 2021’den itibaren).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Macun tahtası kullanılmadığı durumlarda video teknolojisi kullanılacaktır.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4592D23-B008-49FB-A2C5-CE616A6FE2ED}"/>
              </a:ext>
            </a:extLst>
          </p:cNvPr>
          <p:cNvSpPr txBox="1"/>
          <p:nvPr/>
        </p:nvSpPr>
        <p:spPr>
          <a:xfrm>
            <a:off x="467544" y="758313"/>
            <a:ext cx="612956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BASMA (SIÇRAMA) TAHTASI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E00475B-CC6D-4226-A00F-6554C4985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698" y="758314"/>
            <a:ext cx="4218798" cy="565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78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536" y="928166"/>
            <a:ext cx="8426172" cy="530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500" dirty="0">
                <a:latin typeface="+mj-lt"/>
              </a:rPr>
              <a:t>Koşarken veya atlama esnasında basma tahtasından ilerideki bir noktaya vücudunun herhangi bir kısmı temas eden,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tr-TR" sz="16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500" dirty="0">
                <a:latin typeface="+mj-lt"/>
              </a:rPr>
              <a:t>Basma tahtasının uçlarının dışarısından sıçrayan,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tr-TR" sz="16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500" dirty="0">
                <a:latin typeface="+mj-lt"/>
              </a:rPr>
              <a:t>Koşu veya atlayış anında takla atan,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tr-TR" sz="16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500" dirty="0">
                <a:latin typeface="+mj-lt"/>
              </a:rPr>
              <a:t>Düşüş esnasında kum havuzunda bıraktığı basma tahtasına en yakın izden daha geride ve havuz dışında bir yere temas eden,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tr-TR" sz="16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500" dirty="0">
                <a:latin typeface="+mj-lt"/>
              </a:rPr>
              <a:t>Atlayış sonucunda kum havuzunda bıraktığı basma tahtasına en yakın izden daha geriden havuzdan çıkan,</a:t>
            </a:r>
          </a:p>
          <a:p>
            <a:endParaRPr lang="tr-TR" sz="1600" dirty="0">
              <a:latin typeface="+mj-lt"/>
            </a:endParaRPr>
          </a:p>
          <a:p>
            <a:r>
              <a:rPr lang="tr-TR" sz="2500" dirty="0">
                <a:solidFill>
                  <a:srgbClr val="C00000"/>
                </a:solidFill>
                <a:latin typeface="+mj-lt"/>
              </a:rPr>
              <a:t>sporcuların atlayışları geçersiz sayılır; faul kaydedilir.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B4489AE3-AB78-4F3E-9B19-BBDE3FEDA253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39552" y="1484784"/>
            <a:ext cx="8208912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>
                <a:latin typeface="+mj-lt"/>
              </a:rPr>
              <a:t>Basma tahtasına varmadan önce sıçrayan sporcunun atlayışı geçerlidir.</a:t>
            </a:r>
          </a:p>
          <a:p>
            <a:endParaRPr lang="tr-TR" sz="32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>
                <a:latin typeface="+mj-lt"/>
              </a:rPr>
              <a:t>Sporcunun, basma tahtasından önce, koşu yolunu sınırlayan 5cm’lik çizgilere veya bu </a:t>
            </a:r>
            <a:r>
              <a:rPr lang="tr-TR" sz="2600" dirty="0">
                <a:solidFill>
                  <a:srgbClr val="00B050"/>
                </a:solidFill>
                <a:latin typeface="+mj-lt"/>
              </a:rPr>
              <a:t>çizgilerin dışına </a:t>
            </a:r>
            <a:r>
              <a:rPr lang="tr-TR" sz="2600" dirty="0">
                <a:latin typeface="+mj-lt"/>
              </a:rPr>
              <a:t>basması veya bir süre koşu yolunun dışında koşması bir </a:t>
            </a:r>
            <a:r>
              <a:rPr lang="tr-TR" sz="2600" dirty="0">
                <a:solidFill>
                  <a:srgbClr val="00B050"/>
                </a:solidFill>
                <a:latin typeface="+mj-lt"/>
              </a:rPr>
              <a:t>faul değildir.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D8EFC4CC-DC43-44A9-AACC-50B8FAD7D7C9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22416" y="908720"/>
            <a:ext cx="8354040" cy="541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714375" indent="-714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9408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73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2600" b="1" dirty="0">
                <a:latin typeface="+mj-lt"/>
              </a:rPr>
              <a:t>UZUN/ÜÇADIM HAKEMLERİ – Uygulama ve İpuçları</a:t>
            </a:r>
          </a:p>
          <a:p>
            <a:pPr>
              <a:defRPr/>
            </a:pPr>
            <a:endParaRPr lang="tr-TR" sz="2400" b="1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tr-TR" sz="2400" dirty="0">
                <a:solidFill>
                  <a:srgbClr val="C00000"/>
                </a:solidFill>
                <a:latin typeface="+mj-lt"/>
              </a:rPr>
              <a:t>Lider</a:t>
            </a:r>
            <a:r>
              <a:rPr lang="tr-TR" sz="2400" dirty="0">
                <a:latin typeface="+mj-lt"/>
              </a:rPr>
              <a:t>, basma tahtasının hizasında konumlanmalı.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tr-TR" sz="800" dirty="0">
              <a:latin typeface="+mj-lt"/>
            </a:endParaRPr>
          </a:p>
          <a:p>
            <a:pPr marL="701675" lvl="2" indent="-342900">
              <a:buFont typeface="Wingdings" panose="05000000000000000000" pitchFamily="2" charset="2"/>
              <a:buChar char="Ø"/>
              <a:defRPr/>
            </a:pPr>
            <a:r>
              <a:rPr lang="tr-TR" sz="2400" dirty="0">
                <a:latin typeface="+mj-lt"/>
              </a:rPr>
              <a:t>Tercihen bir tabure ya da alçak sandalyede oturmalı.</a:t>
            </a:r>
          </a:p>
          <a:p>
            <a:pPr marL="701675" lvl="2" indent="-342900">
              <a:buFont typeface="Wingdings" panose="05000000000000000000" pitchFamily="2" charset="2"/>
              <a:buChar char="Ø"/>
              <a:defRPr/>
            </a:pPr>
            <a:endParaRPr lang="tr-TR" sz="2400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tr-TR" sz="2400" dirty="0">
                <a:latin typeface="+mj-lt"/>
              </a:rPr>
              <a:t>Sıçramada yapılan </a:t>
            </a:r>
            <a:r>
              <a:rPr lang="tr-TR" sz="2400" dirty="0">
                <a:solidFill>
                  <a:srgbClr val="C00000"/>
                </a:solidFill>
                <a:latin typeface="+mj-lt"/>
              </a:rPr>
              <a:t>faulü sözle söylemeyin</a:t>
            </a:r>
            <a:r>
              <a:rPr lang="tr-TR" sz="2400" dirty="0">
                <a:latin typeface="+mj-lt"/>
              </a:rPr>
              <a:t>, sadece bayrak kaldırın.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tr-TR" sz="2400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tr-TR" sz="2400" dirty="0">
                <a:latin typeface="+mj-lt"/>
              </a:rPr>
              <a:t>Sıçramada bir hata yoksa, </a:t>
            </a:r>
            <a:r>
              <a:rPr lang="tr-TR" sz="2400" dirty="0">
                <a:solidFill>
                  <a:srgbClr val="C00000"/>
                </a:solidFill>
                <a:latin typeface="+mj-lt"/>
              </a:rPr>
              <a:t>yarışmacı havuzu terk edene kadar bayrak kaldırmayın.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tr-TR" sz="2400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tr-TR" sz="2400" dirty="0">
                <a:latin typeface="+mj-lt"/>
              </a:rPr>
              <a:t>Gerektiğinde, düşme alanındaki hakem (sıfır ucunu tutan hakem olabilir) havuzdan çıkışta yapılan hatayı Lider’e işaret etmeli.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4D1E010E-2EAB-425C-A07A-CD4A72946BF1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22416" y="908720"/>
            <a:ext cx="8354040" cy="547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714375" indent="-7143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9408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731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tr-TR" sz="2600" b="1" dirty="0">
                <a:latin typeface="+mj-lt"/>
              </a:rPr>
              <a:t>UZUN/ÜÇADIM HAKEMLERİ – Uygulama ve İpuçları</a:t>
            </a:r>
          </a:p>
          <a:p>
            <a:pPr>
              <a:defRPr/>
            </a:pPr>
            <a:endParaRPr lang="tr-TR" sz="2400" b="1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tr-TR" sz="2400" dirty="0">
                <a:latin typeface="+mj-lt"/>
              </a:rPr>
              <a:t>Çok sayıda sporcunun yer aldığı yarışlarda, bir sıralama/çağrı hakeminin görevlendirilmesi yararlı olur.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tr-TR" sz="2200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tr-TR" sz="2400" dirty="0">
                <a:latin typeface="+mj-lt"/>
              </a:rPr>
              <a:t>Yarış başlamadan önce, sektörde tüm sporcular için yeterli markör bulunduğundan emin olun.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tr-TR" sz="800" dirty="0">
              <a:latin typeface="+mj-lt"/>
            </a:endParaRPr>
          </a:p>
          <a:p>
            <a:pPr marL="701675" lvl="2" indent="-342900">
              <a:buFont typeface="Wingdings" panose="05000000000000000000" pitchFamily="2" charset="2"/>
              <a:buChar char="Ø"/>
              <a:defRPr/>
            </a:pPr>
            <a:r>
              <a:rPr lang="tr-TR" sz="2400" dirty="0">
                <a:solidFill>
                  <a:srgbClr val="C00000"/>
                </a:solidFill>
                <a:latin typeface="+mj-lt"/>
              </a:rPr>
              <a:t>Yeterli markör = Yarışmacı sayısı X 2</a:t>
            </a:r>
          </a:p>
          <a:p>
            <a:pPr marL="522605" lvl="1" indent="-342900">
              <a:buFont typeface="Wingdings" panose="05000000000000000000" pitchFamily="2" charset="2"/>
              <a:buChar char="§"/>
              <a:defRPr/>
            </a:pPr>
            <a:endParaRPr lang="tr-TR" sz="2200" dirty="0">
              <a:solidFill>
                <a:srgbClr val="C00000"/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tr-TR" sz="2400" dirty="0">
                <a:latin typeface="+mj-lt"/>
              </a:rPr>
              <a:t>Markör amaçlı </a:t>
            </a:r>
            <a:r>
              <a:rPr lang="tr-TR" sz="2400" dirty="0">
                <a:solidFill>
                  <a:srgbClr val="C00000"/>
                </a:solidFill>
                <a:latin typeface="+mj-lt"/>
              </a:rPr>
              <a:t>ayakkabı, şişe vb. malzemelerin kullanılmasına izin vermeyin.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tr-TR" sz="800" dirty="0">
              <a:latin typeface="+mj-lt"/>
            </a:endParaRPr>
          </a:p>
          <a:p>
            <a:pPr marL="701675" lvl="2" indent="-342900">
              <a:buFont typeface="Wingdings" panose="05000000000000000000" pitchFamily="2" charset="2"/>
              <a:buChar char="Ø"/>
              <a:defRPr/>
            </a:pPr>
            <a:r>
              <a:rPr lang="tr-TR" sz="2400" dirty="0">
                <a:latin typeface="+mj-lt"/>
              </a:rPr>
              <a:t>Sadece organizatör tarafından sağlanmış küp markörler       ya da yapışkan bant kullanılabilir, organizasyon sağlamıyorsa sporcu kendi bantını kullanabilir. 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379C0140-73F3-4E70-B3C4-D5D83482612C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everythingtrackandfield.com/wcsstore/MFACatalogAssetStore/images/catalog/5062.l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409" y="1114772"/>
            <a:ext cx="28479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536" y="1134030"/>
            <a:ext cx="5544616" cy="344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tr-TR" sz="2600" b="1" dirty="0">
                <a:latin typeface="+mj-lt"/>
              </a:rPr>
              <a:t>Rüzgar ölçümü</a:t>
            </a:r>
          </a:p>
          <a:p>
            <a:endParaRPr lang="tr-TR" sz="2600" b="1" dirty="0">
              <a:latin typeface="+mj-lt"/>
            </a:endParaRPr>
          </a:p>
          <a:p>
            <a:endParaRPr lang="tr-TR" sz="2600" b="1" dirty="0">
              <a:latin typeface="+mj-lt"/>
            </a:endParaRPr>
          </a:p>
          <a:p>
            <a:r>
              <a:rPr lang="tr-TR" sz="2600" dirty="0">
                <a:latin typeface="+mj-lt"/>
              </a:rPr>
              <a:t>Rüzgar ölçme aleti,</a:t>
            </a:r>
          </a:p>
          <a:p>
            <a:endParaRPr lang="tr-TR" sz="1200" dirty="0">
              <a:latin typeface="+mj-lt"/>
            </a:endParaRPr>
          </a:p>
          <a:p>
            <a:r>
              <a:rPr lang="tr-TR" sz="2600" dirty="0">
                <a:latin typeface="+mj-lt"/>
              </a:rPr>
              <a:t>     basma tahtasına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20 metre </a:t>
            </a:r>
            <a:r>
              <a:rPr lang="tr-TR" sz="2600" dirty="0">
                <a:latin typeface="+mj-lt"/>
              </a:rPr>
              <a:t>ve</a:t>
            </a:r>
          </a:p>
          <a:p>
            <a:r>
              <a:rPr lang="tr-TR" sz="2600" dirty="0">
                <a:latin typeface="+mj-lt"/>
              </a:rPr>
              <a:t>     koşu yoluna en çok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2 metre</a:t>
            </a:r>
          </a:p>
          <a:p>
            <a:endParaRPr lang="tr-TR" sz="1200" dirty="0">
              <a:latin typeface="+mj-lt"/>
            </a:endParaRPr>
          </a:p>
          <a:p>
            <a:r>
              <a:rPr lang="tr-TR" sz="2600" dirty="0">
                <a:latin typeface="+mj-lt"/>
              </a:rPr>
              <a:t>		     mesafeye yerleştirilir.</a:t>
            </a:r>
          </a:p>
          <a:p>
            <a:pPr>
              <a:spcBef>
                <a:spcPct val="50000"/>
              </a:spcBef>
            </a:pPr>
            <a:endParaRPr lang="tr-TR" sz="800" dirty="0">
              <a:solidFill>
                <a:schemeClr val="tx2"/>
              </a:solidFill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32D80713-6C38-472E-83E0-5E14FADB1ABC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7637" y="3609023"/>
            <a:ext cx="9143999" cy="1906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r-TR" sz="3800" b="1" spc="40" dirty="0">
              <a:solidFill>
                <a:srgbClr val="C00000"/>
              </a:solidFill>
            </a:endParaRPr>
          </a:p>
          <a:p>
            <a:pPr algn="ctr"/>
            <a:r>
              <a:rPr lang="tr-TR" sz="4200" b="1" spc="40" dirty="0">
                <a:solidFill>
                  <a:srgbClr val="C00000"/>
                </a:solidFill>
              </a:rPr>
              <a:t>ÇAĞRI ODASI</a:t>
            </a:r>
          </a:p>
          <a:p>
            <a:pPr algn="ctr"/>
            <a:r>
              <a:rPr lang="tr-TR" sz="3800" b="1" spc="40" dirty="0">
                <a:solidFill>
                  <a:srgbClr val="C00000"/>
                </a:solidFill>
              </a:rPr>
              <a:t>(Call Room)</a:t>
            </a:r>
          </a:p>
        </p:txBody>
      </p:sp>
      <p:pic>
        <p:nvPicPr>
          <p:cNvPr id="3074" name="Picture 2" descr="http://cache2.asset-cache.net/gc/453529292-athletes-wait-in-the-call-room-ahead-of-the-gettyimages.jpg?v=1&amp;c=IWSAsset&amp;k=2&amp;d=GkZZ8bf5zL1ZiijUmxa7QZmg%2FPNRlMyqGvbvNX%2BaOr1O4mPndF0JJupKVt%2F69sK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365" y="764704"/>
            <a:ext cx="4621269" cy="297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5FBA6D5D-649B-49EE-B3C4-325AC6B2436E}"/>
              </a:ext>
            </a:extLst>
          </p:cNvPr>
          <p:cNvSpPr txBox="1"/>
          <p:nvPr/>
        </p:nvSpPr>
        <p:spPr>
          <a:xfrm>
            <a:off x="0" y="6412967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48152" y="1052731"/>
            <a:ext cx="8228304" cy="3415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tr-TR" sz="800" dirty="0">
              <a:solidFill>
                <a:schemeClr val="tx2"/>
              </a:solidFill>
            </a:endParaRPr>
          </a:p>
          <a:p>
            <a:r>
              <a:rPr lang="tr-TR" sz="2600" dirty="0">
                <a:latin typeface="+mj-lt"/>
              </a:rPr>
              <a:t>Uzun atlamada sporcu basma tahtasından 40 metre, üçadım atlamada 35 metre uzaklıktaki, koşu yolu kenarında bulunan işaretli noktayı geçtiği anda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5 saniyelik bir süre için </a:t>
            </a:r>
            <a:r>
              <a:rPr lang="tr-TR" sz="2600" dirty="0">
                <a:latin typeface="+mj-lt"/>
              </a:rPr>
              <a:t>rüzgar ölçülür.</a:t>
            </a:r>
          </a:p>
          <a:p>
            <a:endParaRPr lang="tr-TR" sz="2600" dirty="0">
              <a:latin typeface="+mj-lt"/>
            </a:endParaRPr>
          </a:p>
          <a:p>
            <a:r>
              <a:rPr lang="tr-TR" sz="2600" dirty="0">
                <a:latin typeface="+mj-lt"/>
              </a:rPr>
              <a:t>Sporcu, 40 veya 35 metreden daha kısa bir mesafe koşarak atlayışını gerçekleştirecekse, rüzgar hızı sporcu koşmaya başladığı andan itibaren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5 saniye süreyle </a:t>
            </a:r>
            <a:r>
              <a:rPr lang="tr-TR" sz="2600" dirty="0">
                <a:latin typeface="+mj-lt"/>
              </a:rPr>
              <a:t>ölçülmelidir.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72F9B0BE-477D-47E6-84EC-ED3040E5AD52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95536" y="1211263"/>
            <a:ext cx="8136706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2600" dirty="0"/>
              <a:t>Atletin arkasından </a:t>
            </a:r>
            <a:r>
              <a:rPr lang="tr-TR" sz="2600" b="1" dirty="0"/>
              <a:t>2 metre/</a:t>
            </a:r>
            <a:r>
              <a:rPr lang="tr-TR" sz="2600" b="1" dirty="0" err="1"/>
              <a:t>saniye’den</a:t>
            </a:r>
            <a:r>
              <a:rPr lang="tr-TR" sz="2600" b="1" dirty="0"/>
              <a:t> hızlı </a:t>
            </a:r>
            <a:r>
              <a:rPr lang="tr-TR" sz="2600" dirty="0"/>
              <a:t>esen rüzgarın yardımıyla elde edilen derece rekor olarak kabul edilmez.</a:t>
            </a:r>
          </a:p>
          <a:p>
            <a:pPr>
              <a:defRPr/>
            </a:pPr>
            <a:endParaRPr lang="tr-TR" sz="2600" dirty="0"/>
          </a:p>
          <a:p>
            <a:pPr>
              <a:defRPr/>
            </a:pPr>
            <a:r>
              <a:rPr lang="tr-TR" sz="2600" dirty="0"/>
              <a:t>	    </a:t>
            </a:r>
            <a:r>
              <a:rPr lang="tr-TR" sz="2600" dirty="0">
                <a:solidFill>
                  <a:srgbClr val="00B050"/>
                </a:solidFill>
              </a:rPr>
              <a:t>+ 2.0 m/</a:t>
            </a:r>
            <a:r>
              <a:rPr lang="tr-TR" sz="2600" dirty="0" err="1">
                <a:solidFill>
                  <a:srgbClr val="00B050"/>
                </a:solidFill>
              </a:rPr>
              <a:t>sn</a:t>
            </a:r>
            <a:r>
              <a:rPr lang="tr-TR" sz="2600" dirty="0">
                <a:solidFill>
                  <a:srgbClr val="00B050"/>
                </a:solidFill>
              </a:rPr>
              <a:t> : Rekor geçerli</a:t>
            </a:r>
          </a:p>
          <a:p>
            <a:pPr>
              <a:defRPr/>
            </a:pPr>
            <a:endParaRPr lang="tr-TR" sz="2600" dirty="0"/>
          </a:p>
          <a:p>
            <a:pPr>
              <a:defRPr/>
            </a:pPr>
            <a:r>
              <a:rPr lang="tr-TR" sz="2600" dirty="0"/>
              <a:t>	    </a:t>
            </a:r>
            <a:r>
              <a:rPr lang="tr-TR" sz="2600" dirty="0">
                <a:solidFill>
                  <a:srgbClr val="C00000"/>
                </a:solidFill>
              </a:rPr>
              <a:t>+ 2.1 m/</a:t>
            </a:r>
            <a:r>
              <a:rPr lang="tr-TR" sz="2600" dirty="0" err="1">
                <a:solidFill>
                  <a:srgbClr val="C00000"/>
                </a:solidFill>
              </a:rPr>
              <a:t>sn</a:t>
            </a:r>
            <a:r>
              <a:rPr lang="tr-TR" sz="2600" dirty="0">
                <a:solidFill>
                  <a:srgbClr val="C00000"/>
                </a:solidFill>
              </a:rPr>
              <a:t> : Rekor geçersiz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A35B2AD9-534F-47C0-91F7-44186F342D46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430368" y="773698"/>
            <a:ext cx="8193224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/>
              <a:t>YÜKSEK VE SIRIKLA ATLAMA</a:t>
            </a:r>
          </a:p>
          <a:p>
            <a:endParaRPr lang="tr-TR" sz="25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tr-TR" sz="2500" dirty="0">
                <a:solidFill>
                  <a:srgbClr val="C00000"/>
                </a:solidFill>
              </a:rPr>
              <a:t>Lider</a:t>
            </a:r>
            <a:r>
              <a:rPr lang="tr-TR" sz="2500" dirty="0"/>
              <a:t>, yarışın başlangıç yüksekliğini ve çıta yükselme aralıklarını ilan eder.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tr-TR" sz="20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tr-TR" sz="2500" dirty="0"/>
              <a:t>Yarıştan önce Lider, her sporcuya, yarışa başlamak istediği yüksekliği sorar ve yarışma sekreterine kaydettirir.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tr-TR" sz="20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tr-TR" sz="2500" dirty="0"/>
              <a:t>Sporcular, yarıştan önce Lidere bildirdikleri başlama yüksekliklerini yarış devam ederken değiştirebilirler</a:t>
            </a:r>
            <a:r>
              <a:rPr lang="tr-TR" sz="2000" dirty="0">
                <a:solidFill>
                  <a:srgbClr val="C00000"/>
                </a:solidFill>
              </a:rPr>
              <a:t>.(Ancak çıta yüksekliği geri indirilemez)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tr-TR" sz="20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tr-TR" sz="2500" dirty="0"/>
              <a:t>Sporcular yarıştan önce deneme koşuları ve atlayışları yapabilirler, yarış başladıktan sonra denemeye izin verilmez.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11560" y="683858"/>
            <a:ext cx="6862047" cy="277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tr-TR" sz="600" dirty="0">
              <a:solidFill>
                <a:schemeClr val="tx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>
                <a:latin typeface="+mj-lt"/>
              </a:rPr>
              <a:t>Hakemler, yarış boyunca çıtayı,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her atlayışta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>
                <a:solidFill>
                  <a:srgbClr val="C00000"/>
                </a:solidFill>
                <a:latin typeface="+mj-lt"/>
              </a:rPr>
              <a:t>aynı yüzü öne</a:t>
            </a:r>
            <a:r>
              <a:rPr lang="tr-TR" sz="2600" dirty="0">
                <a:latin typeface="+mj-lt"/>
              </a:rPr>
              <a:t>,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aynı yüzü üste </a:t>
            </a:r>
            <a:r>
              <a:rPr lang="tr-TR" sz="2600" dirty="0">
                <a:latin typeface="+mj-lt"/>
              </a:rPr>
              <a:t>gelecek şekilde yerleştirmelidirler.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tr-TR" sz="40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>
                <a:latin typeface="+mj-lt"/>
              </a:rPr>
              <a:t>Çıta her yükseltilişinde, yükseklik kontrol edilmelidir.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61BDCBEC-E8C9-420E-AED4-F2B51CE926EA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 person jumping over a hurdle&#10;&#10;Description automatically generated with low confidence">
            <a:extLst>
              <a:ext uri="{FF2B5EF4-FFF2-40B4-BE49-F238E27FC236}">
                <a16:creationId xmlns:a16="http://schemas.microsoft.com/office/drawing/2014/main" xmlns="" id="{5EDE0B71-D5BA-4ECB-ACE3-4FCA6AD80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104963"/>
            <a:ext cx="4320480" cy="32403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288" y="1123578"/>
            <a:ext cx="8640762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tr-TR" sz="600" dirty="0">
              <a:solidFill>
                <a:schemeClr val="tx2"/>
              </a:solidFill>
            </a:endParaRPr>
          </a:p>
          <a:p>
            <a:r>
              <a:rPr lang="tr-TR" sz="2600" dirty="0">
                <a:latin typeface="+mj-lt"/>
              </a:rPr>
              <a:t>-Birbirini izleyen üç atlayışında hata yapan sporcu elenir.</a:t>
            </a:r>
          </a:p>
          <a:p>
            <a:r>
              <a:rPr lang="tr-TR" sz="2600" dirty="0">
                <a:latin typeface="+mj-lt"/>
              </a:rPr>
              <a:t>Buna göre, sporcular her yükseklikte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üç deneme </a:t>
            </a:r>
            <a:r>
              <a:rPr lang="tr-TR" sz="2600" dirty="0">
                <a:latin typeface="+mj-lt"/>
              </a:rPr>
              <a:t>yapabilirler.</a:t>
            </a:r>
          </a:p>
          <a:p>
            <a:endParaRPr lang="tr-TR" sz="2600" dirty="0">
              <a:latin typeface="+mj-lt"/>
            </a:endParaRPr>
          </a:p>
          <a:p>
            <a:r>
              <a:rPr lang="tr-TR" sz="2600" dirty="0">
                <a:latin typeface="+mj-lt"/>
              </a:rPr>
              <a:t>-Sporcu, herhangi bir yüksekliği, hiç denemeden veya bir hatalı atlayıştan sonra veya iki hatalı atlayıştan sonra pas geçebilir.</a:t>
            </a:r>
          </a:p>
          <a:p>
            <a:endParaRPr lang="tr-TR" sz="2600" dirty="0">
              <a:latin typeface="+mj-lt"/>
            </a:endParaRPr>
          </a:p>
          <a:p>
            <a:r>
              <a:rPr lang="tr-TR" sz="2600" dirty="0">
                <a:latin typeface="+mj-lt"/>
              </a:rPr>
              <a:t>-Sporcu, pas geçtiği bir yükseklikte deneme yapamaz.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26734565-0475-4923-A857-E404BCEDA168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288" y="1123578"/>
            <a:ext cx="7201048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tr-TR" sz="600" dirty="0">
              <a:solidFill>
                <a:schemeClr val="tx2"/>
              </a:solidFill>
            </a:endParaRPr>
          </a:p>
          <a:p>
            <a:r>
              <a:rPr lang="tr-TR" sz="2600" dirty="0">
                <a:latin typeface="+mj-lt"/>
              </a:rPr>
              <a:t>Yüksek ve sırıkla atlamada;</a:t>
            </a:r>
          </a:p>
          <a:p>
            <a:endParaRPr lang="tr-TR" sz="1600" dirty="0">
              <a:latin typeface="+mj-lt"/>
            </a:endParaRP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tr-TR" sz="2600" dirty="0">
                <a:latin typeface="+mj-lt"/>
              </a:rPr>
              <a:t>Geçerli bir atlayış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"0</a:t>
            </a:r>
            <a:r>
              <a:rPr lang="tr-TR" sz="2600" dirty="0">
                <a:solidFill>
                  <a:srgbClr val="C00000"/>
                </a:solidFill>
              </a:rPr>
              <a:t>"</a:t>
            </a:r>
            <a:r>
              <a:rPr lang="tr-TR" sz="2600" dirty="0">
                <a:latin typeface="+mj-lt"/>
              </a:rPr>
              <a:t> sembolü ile,</a:t>
            </a:r>
          </a:p>
          <a:p>
            <a:pPr marL="1200150" lvl="1" indent="-457200">
              <a:buFont typeface="Wingdings" panose="05000000000000000000" pitchFamily="2" charset="2"/>
              <a:buChar char="Ø"/>
            </a:pPr>
            <a:endParaRPr lang="tr-TR" sz="1600" dirty="0">
              <a:latin typeface="+mj-lt"/>
            </a:endParaRP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tr-TR" sz="2600" dirty="0">
                <a:latin typeface="+mj-lt"/>
              </a:rPr>
              <a:t>Geçersiz atlayış </a:t>
            </a:r>
            <a:r>
              <a:rPr lang="tr-TR" sz="2600" dirty="0">
                <a:solidFill>
                  <a:srgbClr val="C00000"/>
                </a:solidFill>
              </a:rPr>
              <a:t>"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X</a:t>
            </a:r>
            <a:r>
              <a:rPr lang="tr-TR" sz="2600" dirty="0">
                <a:solidFill>
                  <a:srgbClr val="C00000"/>
                </a:solidFill>
              </a:rPr>
              <a:t>"</a:t>
            </a:r>
            <a:r>
              <a:rPr lang="tr-TR" sz="2600" dirty="0">
                <a:latin typeface="+mj-lt"/>
              </a:rPr>
              <a:t> sembolü ile,</a:t>
            </a:r>
          </a:p>
          <a:p>
            <a:pPr marL="1200150" lvl="1" indent="-457200">
              <a:buFont typeface="Wingdings" panose="05000000000000000000" pitchFamily="2" charset="2"/>
              <a:buChar char="Ø"/>
            </a:pPr>
            <a:endParaRPr lang="tr-TR" sz="1600" dirty="0">
              <a:latin typeface="+mj-lt"/>
            </a:endParaRP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tr-TR" sz="2600" dirty="0">
                <a:latin typeface="+mj-lt"/>
              </a:rPr>
              <a:t>Pas geçilen atlayış </a:t>
            </a:r>
            <a:r>
              <a:rPr lang="tr-TR" sz="2600" dirty="0">
                <a:solidFill>
                  <a:srgbClr val="C00000"/>
                </a:solidFill>
              </a:rPr>
              <a:t>"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- </a:t>
            </a:r>
            <a:r>
              <a:rPr lang="tr-TR" sz="2600" dirty="0">
                <a:solidFill>
                  <a:srgbClr val="C00000"/>
                </a:solidFill>
              </a:rPr>
              <a:t>"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  </a:t>
            </a:r>
            <a:r>
              <a:rPr lang="tr-TR" sz="2600" dirty="0">
                <a:latin typeface="+mj-lt"/>
              </a:rPr>
              <a:t>ile</a:t>
            </a:r>
          </a:p>
          <a:p>
            <a:endParaRPr lang="tr-TR" sz="1600" dirty="0">
              <a:latin typeface="+mj-lt"/>
            </a:endParaRPr>
          </a:p>
          <a:p>
            <a:pPr algn="r"/>
            <a:r>
              <a:rPr lang="tr-TR" sz="2600" dirty="0">
                <a:latin typeface="+mj-lt"/>
              </a:rPr>
              <a:t>gösterilir.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8D37919D-20AE-4F1C-96C8-FE48F4AD0973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67544" y="1019631"/>
            <a:ext cx="7344816" cy="298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tr-TR" sz="600" dirty="0">
              <a:solidFill>
                <a:schemeClr val="tx2"/>
              </a:solidFill>
            </a:endParaRPr>
          </a:p>
          <a:p>
            <a:r>
              <a:rPr lang="tr-TR" sz="2600" dirty="0">
                <a:latin typeface="+mj-lt"/>
              </a:rPr>
              <a:t>Yarışta </a:t>
            </a:r>
            <a:r>
              <a:rPr lang="tr-TR" sz="2600" b="1" dirty="0">
                <a:latin typeface="+mj-lt"/>
              </a:rPr>
              <a:t>tek sporcu </a:t>
            </a:r>
            <a:r>
              <a:rPr lang="tr-TR" sz="2600" dirty="0">
                <a:latin typeface="+mj-lt"/>
              </a:rPr>
              <a:t>kalmadıkça;</a:t>
            </a:r>
          </a:p>
          <a:p>
            <a:endParaRPr lang="tr-TR" sz="2600" dirty="0">
              <a:latin typeface="+mj-lt"/>
            </a:endParaRP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tr-TR" sz="2600" dirty="0">
                <a:latin typeface="+mj-lt"/>
              </a:rPr>
              <a:t>çıta yükselme aralığı hiçbir zaman,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yüksek atlamada 2 cm, sırıkla atlamada 5 cm’den </a:t>
            </a:r>
            <a:r>
              <a:rPr lang="tr-TR" sz="2600" dirty="0">
                <a:latin typeface="+mj-lt"/>
              </a:rPr>
              <a:t>daha az olamaz,</a:t>
            </a:r>
          </a:p>
          <a:p>
            <a:pPr marL="1200150" lvl="1" indent="-457200">
              <a:buFont typeface="Wingdings" panose="05000000000000000000" pitchFamily="2" charset="2"/>
              <a:buChar char="Ø"/>
            </a:pPr>
            <a:endParaRPr lang="tr-TR" sz="2600" dirty="0">
              <a:latin typeface="+mj-lt"/>
            </a:endParaRP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tr-TR" sz="2600" dirty="0">
                <a:latin typeface="+mj-lt"/>
              </a:rPr>
              <a:t>çıta yükselme aralığı artamaz.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A9646CA4-332F-4B73-B8E0-CFC27E37C3CB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67544" y="879677"/>
            <a:ext cx="8426047" cy="529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tr-TR" sz="2600" b="1" dirty="0">
                <a:latin typeface="+mj-lt"/>
              </a:rPr>
              <a:t>ATLAYIŞ SÜRELERİ </a:t>
            </a:r>
          </a:p>
          <a:p>
            <a:endParaRPr lang="tr-TR" sz="2600" dirty="0">
              <a:latin typeface="+mj-lt"/>
            </a:endParaRPr>
          </a:p>
          <a:p>
            <a:r>
              <a:rPr lang="tr-TR" sz="2600" dirty="0">
                <a:latin typeface="+mj-lt"/>
              </a:rPr>
              <a:t>				   </a:t>
            </a:r>
            <a:r>
              <a:rPr lang="tr-TR" sz="2600" u="sng" dirty="0">
                <a:latin typeface="+mj-lt"/>
              </a:rPr>
              <a:t>Yüksek</a:t>
            </a:r>
            <a:r>
              <a:rPr lang="tr-TR" sz="2600" dirty="0">
                <a:latin typeface="+mj-lt"/>
              </a:rPr>
              <a:t>	   </a:t>
            </a:r>
            <a:r>
              <a:rPr lang="tr-TR" sz="2600" u="sng" dirty="0">
                <a:latin typeface="+mj-lt"/>
              </a:rPr>
              <a:t>Sırık</a:t>
            </a:r>
            <a:endParaRPr lang="tr-TR" sz="2600" dirty="0">
              <a:latin typeface="+mj-lt"/>
            </a:endParaRPr>
          </a:p>
          <a:p>
            <a:endParaRPr lang="tr-TR" sz="2600" dirty="0">
              <a:latin typeface="+mj-lt"/>
            </a:endParaRPr>
          </a:p>
          <a:p>
            <a:r>
              <a:rPr lang="tr-TR" sz="2600" dirty="0">
                <a:latin typeface="+mj-lt"/>
              </a:rPr>
              <a:t>3’ten fazla yarışmacı		    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1 </a:t>
            </a:r>
            <a:r>
              <a:rPr lang="tr-TR" sz="2600" dirty="0" err="1">
                <a:solidFill>
                  <a:srgbClr val="C00000"/>
                </a:solidFill>
                <a:latin typeface="+mj-lt"/>
              </a:rPr>
              <a:t>dk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               1 </a:t>
            </a:r>
            <a:r>
              <a:rPr lang="tr-TR" sz="2600" dirty="0" err="1">
                <a:solidFill>
                  <a:srgbClr val="C00000"/>
                </a:solidFill>
                <a:latin typeface="+mj-lt"/>
              </a:rPr>
              <a:t>dk</a:t>
            </a:r>
            <a:endParaRPr lang="tr-TR" sz="2600" dirty="0">
              <a:solidFill>
                <a:srgbClr val="C00000"/>
              </a:solidFill>
              <a:latin typeface="+mj-lt"/>
            </a:endParaRPr>
          </a:p>
          <a:p>
            <a:endParaRPr lang="tr-TR" sz="2600" dirty="0">
              <a:latin typeface="+mj-lt"/>
            </a:endParaRPr>
          </a:p>
          <a:p>
            <a:r>
              <a:rPr lang="tr-TR" sz="2600" dirty="0">
                <a:latin typeface="+mj-lt"/>
              </a:rPr>
              <a:t>2 – 3 yarışmacı		  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1,5 </a:t>
            </a:r>
            <a:r>
              <a:rPr lang="tr-TR" sz="2600" dirty="0" err="1">
                <a:solidFill>
                  <a:srgbClr val="C00000"/>
                </a:solidFill>
                <a:latin typeface="+mj-lt"/>
              </a:rPr>
              <a:t>dk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	    2 </a:t>
            </a:r>
            <a:r>
              <a:rPr lang="tr-TR" sz="2600" dirty="0" err="1">
                <a:solidFill>
                  <a:srgbClr val="C00000"/>
                </a:solidFill>
                <a:latin typeface="+mj-lt"/>
              </a:rPr>
              <a:t>dk</a:t>
            </a:r>
            <a:endParaRPr lang="tr-TR" sz="2600" dirty="0">
              <a:solidFill>
                <a:srgbClr val="C00000"/>
              </a:solidFill>
              <a:latin typeface="+mj-lt"/>
            </a:endParaRPr>
          </a:p>
          <a:p>
            <a:endParaRPr lang="tr-TR" sz="2600" dirty="0">
              <a:latin typeface="+mj-lt"/>
            </a:endParaRPr>
          </a:p>
          <a:p>
            <a:r>
              <a:rPr lang="tr-TR" sz="2600" dirty="0">
                <a:latin typeface="+mj-lt"/>
              </a:rPr>
              <a:t>1 yarışmacı		      	     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3 </a:t>
            </a:r>
            <a:r>
              <a:rPr lang="tr-TR" sz="2600" dirty="0" err="1">
                <a:solidFill>
                  <a:srgbClr val="C00000"/>
                </a:solidFill>
                <a:latin typeface="+mj-lt"/>
              </a:rPr>
              <a:t>dk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    	    5 </a:t>
            </a:r>
            <a:r>
              <a:rPr lang="tr-TR" sz="2600" dirty="0" err="1">
                <a:solidFill>
                  <a:srgbClr val="C00000"/>
                </a:solidFill>
                <a:latin typeface="+mj-lt"/>
              </a:rPr>
              <a:t>dk</a:t>
            </a:r>
            <a:endParaRPr lang="tr-TR" sz="2600" dirty="0">
              <a:solidFill>
                <a:srgbClr val="C00000"/>
              </a:solidFill>
              <a:latin typeface="+mj-lt"/>
            </a:endParaRPr>
          </a:p>
          <a:p>
            <a:endParaRPr lang="tr-TR" sz="2600" dirty="0">
              <a:solidFill>
                <a:srgbClr val="C00000"/>
              </a:solidFill>
              <a:latin typeface="+mj-lt"/>
            </a:endParaRPr>
          </a:p>
          <a:p>
            <a:r>
              <a:rPr lang="tr-TR" sz="2600" dirty="0">
                <a:latin typeface="+mj-lt"/>
              </a:rPr>
              <a:t>Birbiri ardına atlayışlar     	     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2 </a:t>
            </a:r>
            <a:r>
              <a:rPr lang="tr-TR" sz="2600" dirty="0" err="1">
                <a:solidFill>
                  <a:srgbClr val="C00000"/>
                </a:solidFill>
                <a:latin typeface="+mj-lt"/>
              </a:rPr>
              <a:t>dk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	    3 </a:t>
            </a:r>
            <a:r>
              <a:rPr lang="tr-TR" sz="2600" dirty="0" err="1">
                <a:solidFill>
                  <a:srgbClr val="C00000"/>
                </a:solidFill>
                <a:latin typeface="+mj-lt"/>
              </a:rPr>
              <a:t>dk</a:t>
            </a:r>
            <a:endParaRPr lang="tr-TR" sz="2600" dirty="0">
              <a:solidFill>
                <a:srgbClr val="C00000"/>
              </a:solidFill>
              <a:latin typeface="+mj-lt"/>
            </a:endParaRPr>
          </a:p>
          <a:p>
            <a:endParaRPr lang="tr-TR" sz="2600" dirty="0">
              <a:latin typeface="+mj-lt"/>
            </a:endParaRPr>
          </a:p>
          <a:p>
            <a:endParaRPr lang="tr-TR" sz="2600" dirty="0">
              <a:latin typeface="+mj-lt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86268807-FC00-4351-8325-C934AD80F26D}"/>
              </a:ext>
            </a:extLst>
          </p:cNvPr>
          <p:cNvSpPr txBox="1"/>
          <p:nvPr/>
        </p:nvSpPr>
        <p:spPr>
          <a:xfrm>
            <a:off x="0" y="6441102"/>
            <a:ext cx="9144000" cy="10772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331304" y="1628800"/>
            <a:ext cx="6481391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tr-TR" sz="600" dirty="0">
              <a:solidFill>
                <a:schemeClr val="tx2"/>
              </a:solidFill>
            </a:endParaRPr>
          </a:p>
          <a:p>
            <a:pPr>
              <a:spcBef>
                <a:spcPct val="50000"/>
              </a:spcBef>
            </a:pPr>
            <a:r>
              <a:rPr lang="tr-TR" sz="2600" dirty="0">
                <a:latin typeface="+mj-lt"/>
              </a:rPr>
              <a:t>Yarışmayı kazandığı kesinleşmiş sporcu,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dünya rekoru ya da o yarışla ilgili bir rekor denemesi </a:t>
            </a:r>
            <a:r>
              <a:rPr lang="tr-TR" sz="2600" dirty="0">
                <a:latin typeface="+mj-lt"/>
              </a:rPr>
              <a:t>yapacak ise,</a:t>
            </a:r>
          </a:p>
          <a:p>
            <a:pPr>
              <a:spcBef>
                <a:spcPct val="50000"/>
              </a:spcBef>
            </a:pPr>
            <a:r>
              <a:rPr lang="tr-TR" sz="2600" dirty="0">
                <a:latin typeface="+mj-lt"/>
              </a:rPr>
              <a:t>sporcunun deneme süresine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1 dakika ilave </a:t>
            </a:r>
            <a:r>
              <a:rPr lang="tr-TR" sz="2600" dirty="0">
                <a:latin typeface="+mj-lt"/>
              </a:rPr>
              <a:t>edilir.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B698D95E-BAD5-40D5-9EE0-7F4B16A3B808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66725" y="807670"/>
            <a:ext cx="8156867" cy="5015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tr-TR" sz="2600" b="1" dirty="0">
                <a:latin typeface="+mj-lt"/>
              </a:rPr>
              <a:t>Yüksek atlamada sporcu;</a:t>
            </a:r>
          </a:p>
          <a:p>
            <a:endParaRPr lang="tr-TR" sz="2600" b="1" dirty="0">
              <a:latin typeface="+mj-lt"/>
            </a:endParaRP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tr-TR" sz="2600" dirty="0">
                <a:latin typeface="+mj-lt"/>
              </a:rPr>
              <a:t>çift ayakla sıçrarsa,</a:t>
            </a:r>
          </a:p>
          <a:p>
            <a:pPr marL="1200150" lvl="1" indent="-457200">
              <a:buFont typeface="Wingdings" panose="05000000000000000000" pitchFamily="2" charset="2"/>
              <a:buChar char="Ø"/>
            </a:pPr>
            <a:endParaRPr lang="tr-TR" sz="2000" dirty="0">
              <a:latin typeface="+mj-lt"/>
            </a:endParaRP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tr-TR" sz="2600" dirty="0">
                <a:latin typeface="+mj-lt"/>
              </a:rPr>
              <a:t>atlayışını yaparken temas etmesi sonucu çıta, desteklerinin üzerinde kalmazsa,</a:t>
            </a:r>
          </a:p>
          <a:p>
            <a:pPr marL="1200150" lvl="1" indent="-457200">
              <a:buFont typeface="Wingdings" panose="05000000000000000000" pitchFamily="2" charset="2"/>
              <a:buChar char="Ø"/>
            </a:pPr>
            <a:endParaRPr lang="tr-TR" sz="2000" dirty="0">
              <a:latin typeface="+mj-lt"/>
            </a:endParaRP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tr-TR" sz="2600" dirty="0">
                <a:latin typeface="+mj-lt"/>
              </a:rPr>
              <a:t>atlayışını yapmadan önce dikmelerin arasından veya dışından dikmelerin yakın kenarının düşey düzleminin ötesine temas ederse,</a:t>
            </a:r>
          </a:p>
          <a:p>
            <a:endParaRPr lang="tr-TR" sz="2000" dirty="0">
              <a:latin typeface="+mj-lt"/>
            </a:endParaRPr>
          </a:p>
          <a:p>
            <a:r>
              <a:rPr lang="tr-TR" sz="2600" dirty="0">
                <a:solidFill>
                  <a:srgbClr val="C00000"/>
                </a:solidFill>
                <a:latin typeface="+mj-lt"/>
              </a:rPr>
              <a:t>atlayış geçersiz </a:t>
            </a:r>
            <a:r>
              <a:rPr lang="tr-TR" sz="2600" dirty="0">
                <a:latin typeface="+mj-lt"/>
              </a:rPr>
              <a:t>sayılır, yarışma cetveline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faul olarak </a:t>
            </a:r>
            <a:r>
              <a:rPr lang="tr-TR" sz="2600" dirty="0">
                <a:latin typeface="+mj-lt"/>
              </a:rPr>
              <a:t>kaydedilir.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A0AD7D4A-35B4-4E39-8F8A-82C92602A0A5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4424" y="1032986"/>
            <a:ext cx="8570064" cy="480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tr-TR" sz="2600" dirty="0"/>
              <a:t>Isınma alanı ile yarışma alanı arasındaki geçişi düzenler.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tr-TR" sz="2600" dirty="0"/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tr-TR" sz="2600" dirty="0"/>
              <a:t>Aşağıdaki kontroller yapılır;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tr-TR" sz="800" dirty="0"/>
          </a:p>
          <a:p>
            <a:pPr marL="914400" lvl="1" indent="-457200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tr-TR" sz="2600" dirty="0"/>
              <a:t>Sporcuların çıkış listesine uygunluğu</a:t>
            </a:r>
          </a:p>
          <a:p>
            <a:pPr marL="914400" lvl="1" indent="-457200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endParaRPr lang="tr-TR" sz="800" dirty="0"/>
          </a:p>
          <a:p>
            <a:pPr marL="914400" lvl="1" indent="-457200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tr-TR" sz="2600" dirty="0"/>
              <a:t>Göğüs numaraları</a:t>
            </a:r>
          </a:p>
          <a:p>
            <a:pPr marL="914400" lvl="1" indent="-457200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endParaRPr lang="tr-TR" sz="800" dirty="0"/>
          </a:p>
          <a:p>
            <a:pPr marL="914400" lvl="1" indent="-457200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tr-TR" sz="2600" dirty="0"/>
              <a:t>Yarışma giysileri (Resmi formalar)</a:t>
            </a:r>
          </a:p>
          <a:p>
            <a:pPr marL="914400" lvl="1" indent="-457200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endParaRPr lang="tr-TR" sz="800" dirty="0"/>
          </a:p>
          <a:p>
            <a:pPr marL="914400" lvl="1" indent="-457200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tr-TR" sz="2600" dirty="0"/>
              <a:t>Reklamlar</a:t>
            </a:r>
          </a:p>
          <a:p>
            <a:pPr marL="914400" lvl="1" indent="-457200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endParaRPr lang="tr-TR" sz="800" dirty="0"/>
          </a:p>
          <a:p>
            <a:pPr marL="914400" lvl="1" indent="-457200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tr-TR" sz="2600" dirty="0"/>
              <a:t>Ayakkabılar (Modelleri, Çivi sayıları, boyutları)</a:t>
            </a:r>
          </a:p>
          <a:p>
            <a:pPr>
              <a:defRPr/>
            </a:pPr>
            <a:endParaRPr lang="tr-TR" sz="2600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A2524B69-EEF3-4018-9687-9D89C96BDACE}"/>
              </a:ext>
            </a:extLst>
          </p:cNvPr>
          <p:cNvSpPr txBox="1"/>
          <p:nvPr/>
        </p:nvSpPr>
        <p:spPr>
          <a:xfrm>
            <a:off x="0" y="6412967"/>
            <a:ext cx="9144000" cy="10772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66725" y="807670"/>
            <a:ext cx="8156867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tr-TR" sz="2600" b="1" dirty="0">
                <a:latin typeface="+mj-lt"/>
              </a:rPr>
              <a:t>Yüksek atlamada yarışmacı;</a:t>
            </a:r>
          </a:p>
          <a:p>
            <a:endParaRPr lang="tr-TR" sz="2600" b="1" dirty="0">
              <a:latin typeface="+mj-lt"/>
            </a:endParaRP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tr-TR" sz="2600" dirty="0">
                <a:latin typeface="+mj-lt"/>
              </a:rPr>
              <a:t>çift ayakla sıçrarsa,</a:t>
            </a:r>
          </a:p>
          <a:p>
            <a:pPr marL="1200150" lvl="1" indent="-457200">
              <a:buFont typeface="Wingdings" panose="05000000000000000000" pitchFamily="2" charset="2"/>
              <a:buChar char="Ø"/>
            </a:pPr>
            <a:endParaRPr lang="tr-TR" sz="2000" dirty="0">
              <a:latin typeface="+mj-lt"/>
            </a:endParaRP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tr-TR" sz="2600" dirty="0">
                <a:latin typeface="+mj-lt"/>
              </a:rPr>
              <a:t>atlayışını yaparken temas etmesi sonucu çıta, desteklerinin üzerinde kalmazsa,</a:t>
            </a:r>
          </a:p>
          <a:p>
            <a:pPr marL="1200150" lvl="1" indent="-457200">
              <a:buFont typeface="Wingdings" panose="05000000000000000000" pitchFamily="2" charset="2"/>
              <a:buChar char="Ø"/>
            </a:pPr>
            <a:endParaRPr lang="tr-TR" sz="2000" dirty="0">
              <a:latin typeface="+mj-lt"/>
            </a:endParaRP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tr-TR" sz="2600" dirty="0">
                <a:latin typeface="+mj-lt"/>
              </a:rPr>
              <a:t>atlayışını yapmadan önce </a:t>
            </a:r>
            <a:r>
              <a:rPr lang="tr-TR" sz="2600" b="1" dirty="0">
                <a:solidFill>
                  <a:srgbClr val="FF0000"/>
                </a:solidFill>
                <a:latin typeface="+mj-lt"/>
              </a:rPr>
              <a:t>dikmelerin arasından veya dışından dikmelerin yakın kenarının düşey düzleminin ötesine</a:t>
            </a:r>
            <a:r>
              <a:rPr lang="tr-TR" sz="2600" dirty="0">
                <a:latin typeface="+mj-lt"/>
              </a:rPr>
              <a:t> temas ederse,</a:t>
            </a:r>
          </a:p>
          <a:p>
            <a:endParaRPr lang="tr-TR" sz="2000" dirty="0">
              <a:latin typeface="+mj-lt"/>
            </a:endParaRPr>
          </a:p>
          <a:p>
            <a:r>
              <a:rPr lang="tr-TR" sz="2600" dirty="0">
                <a:latin typeface="+mj-lt"/>
              </a:rPr>
              <a:t>atlayış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geçersiz sayılır</a:t>
            </a:r>
            <a:r>
              <a:rPr lang="tr-TR" sz="2600" dirty="0">
                <a:latin typeface="+mj-lt"/>
              </a:rPr>
              <a:t>, yarışma cetveline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faul</a:t>
            </a:r>
            <a:r>
              <a:rPr lang="tr-TR" sz="2600" dirty="0">
                <a:latin typeface="+mj-lt"/>
              </a:rPr>
              <a:t> olarak kaydedilir.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0A16C4BF-0039-4971-9620-5DFC6C19236F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lib.store.yahoo.net/lib/sportsunlimited/womens-high-jum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3"/>
          <a:stretch>
            <a:fillRect/>
          </a:stretch>
        </p:blipFill>
        <p:spPr bwMode="auto">
          <a:xfrm>
            <a:off x="-1" y="615553"/>
            <a:ext cx="9144001" cy="389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592416" y="4984720"/>
            <a:ext cx="80840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600" dirty="0">
                <a:solidFill>
                  <a:srgbClr val="C00000"/>
                </a:solidFill>
              </a:rPr>
              <a:t>Her dikmenin 3 metre dışındaki noktalar arasında 5 cm genişliğinde</a:t>
            </a:r>
            <a:r>
              <a:rPr lang="tr-TR" sz="2600" dirty="0"/>
              <a:t> çizgi çizilmelidir.</a:t>
            </a:r>
            <a:endParaRPr lang="en-US" sz="2600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DA5BCCC2-D2C9-4DD4-905B-DA56EAFE8CE2}"/>
              </a:ext>
            </a:extLst>
          </p:cNvPr>
          <p:cNvSpPr txBox="1"/>
          <p:nvPr/>
        </p:nvSpPr>
        <p:spPr>
          <a:xfrm>
            <a:off x="0" y="6441102"/>
            <a:ext cx="9144000" cy="10772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67518" y="1340768"/>
            <a:ext cx="8208963" cy="369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Sporcunun ayağı, sıçrayış sırasında mindere değer ve hakemler bu durumun sporcuya bir avantaj sağlamadığına karar verirse, atlayış </a:t>
            </a:r>
            <a:r>
              <a:rPr lang="tr-TR" sz="2600" dirty="0">
                <a:solidFill>
                  <a:srgbClr val="00B050"/>
                </a:solidFill>
                <a:latin typeface="+mj-lt"/>
              </a:rPr>
              <a:t>geçerli sayılacaktır</a:t>
            </a:r>
            <a:r>
              <a:rPr lang="tr-TR" sz="2600" dirty="0">
                <a:latin typeface="+mj-lt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tr-TR" sz="26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solidFill>
                  <a:srgbClr val="C00000"/>
                </a:solidFill>
                <a:latin typeface="+mj-lt"/>
              </a:rPr>
              <a:t>Lider</a:t>
            </a:r>
            <a:r>
              <a:rPr lang="tr-TR" sz="2600" dirty="0">
                <a:latin typeface="+mj-lt"/>
              </a:rPr>
              <a:t>, çıtanın rüzgar ya da başka bir harici güç nedeniyle düştüğünü belirleyebilir; bu durumda kendi görüşüne göre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çıta</a:t>
            </a:r>
            <a:r>
              <a:rPr lang="tr-TR" sz="2600" dirty="0">
                <a:latin typeface="+mj-lt"/>
              </a:rPr>
              <a:t>, sporcu üzerinden geçtikten sonra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düştüyse</a:t>
            </a:r>
            <a:r>
              <a:rPr lang="tr-TR" sz="2600" dirty="0">
                <a:latin typeface="+mj-lt"/>
              </a:rPr>
              <a:t> atlayışı </a:t>
            </a:r>
            <a:r>
              <a:rPr lang="tr-TR" sz="2600" dirty="0">
                <a:solidFill>
                  <a:srgbClr val="00B050"/>
                </a:solidFill>
                <a:latin typeface="+mj-lt"/>
              </a:rPr>
              <a:t>geçerli sayabilir veya atlayış tamamlanmamış ise sporcuya yeni bir hak </a:t>
            </a:r>
            <a:r>
              <a:rPr lang="tr-TR" sz="2600" dirty="0">
                <a:latin typeface="+mj-lt"/>
              </a:rPr>
              <a:t>verebilir.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186D824A-034E-4697-ABE4-32029CB63298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67370" y="1382712"/>
            <a:ext cx="8156222" cy="409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Yüksek atlamada koşu yolu uzunluğu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en az 15 metre </a:t>
            </a:r>
            <a:r>
              <a:rPr lang="tr-TR" sz="2600" dirty="0">
                <a:latin typeface="+mj-lt"/>
              </a:rPr>
              <a:t>olmalıdır.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tr-TR" sz="26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Sporcular, koşu ve sıçrama esnasında kendilerine yardımcı olabilecek, organizatörler tarafından sağlanmış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bir veya iki markörü (bant) </a:t>
            </a:r>
            <a:r>
              <a:rPr lang="tr-TR" sz="2600" dirty="0">
                <a:latin typeface="+mj-lt"/>
              </a:rPr>
              <a:t>kullanabilirler.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tr-TR" sz="26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Eğer markör sağlanmamışsa, sporcular bu amaç için yapışkan </a:t>
            </a:r>
            <a:r>
              <a:rPr lang="tr-TR" sz="2600" dirty="0">
                <a:solidFill>
                  <a:srgbClr val="00B050"/>
                </a:solidFill>
                <a:latin typeface="+mj-lt"/>
              </a:rPr>
              <a:t>bant kullanabilirler</a:t>
            </a:r>
            <a:r>
              <a:rPr lang="tr-TR" sz="2600" dirty="0">
                <a:latin typeface="+mj-lt"/>
              </a:rPr>
              <a:t>, ancak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tebeşir ya da benzer </a:t>
            </a:r>
            <a:r>
              <a:rPr lang="tr-TR" sz="2600" dirty="0">
                <a:latin typeface="+mj-lt"/>
              </a:rPr>
              <a:t>maddeler kullanılmasına izin verilmez.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D49D7B1C-4532-4752-925B-77D0C27030B0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432048" y="798959"/>
            <a:ext cx="8316416" cy="5107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/>
              <a:t>Sırıkla atlamada,</a:t>
            </a:r>
          </a:p>
          <a:p>
            <a:endParaRPr lang="tr-TR" sz="1400" b="1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400" dirty="0"/>
              <a:t>sporcular dikmelerin, düşme alanı yönünde </a:t>
            </a:r>
            <a:r>
              <a:rPr lang="tr-TR" sz="2400" dirty="0">
                <a:solidFill>
                  <a:srgbClr val="C00000"/>
                </a:solidFill>
              </a:rPr>
              <a:t>80 cm’den </a:t>
            </a:r>
            <a:r>
              <a:rPr lang="tr-TR" sz="2400" dirty="0"/>
              <a:t>daha fazla olmamak kaydıyla, hareket ettirilmesini isteyebilir.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tr-TR" sz="14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400" dirty="0">
                <a:solidFill>
                  <a:srgbClr val="C00000"/>
                </a:solidFill>
              </a:rPr>
              <a:t>Lider</a:t>
            </a:r>
            <a:r>
              <a:rPr lang="tr-TR" sz="2400" dirty="0"/>
              <a:t>, yarışma öncesinde sporculara, dikmeleri istedikleri konumu sorar ve yarışma sekreterine kaydettirir.</a:t>
            </a:r>
          </a:p>
          <a:p>
            <a:pPr lvl="1"/>
            <a:endParaRPr lang="tr-TR" sz="1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/>
              <a:t>Sporcu dikme pozisyonlarında istediği zaman değişiklik yapabilir.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tr-TR" sz="1000" dirty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tr-TR" sz="2400" dirty="0"/>
              <a:t>Atlayış için çağrılmadan önce Lidere bildirmeli.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tr-TR" sz="600" dirty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tr-TR" sz="2400" dirty="0"/>
              <a:t>Çağrıldıktan sonra talep ederse, atlayış  süresi başlatılmış olacak, dikmelerin yeni pozisyona getirilmesi esnasında süre işleyecektir.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5389A44C-315E-46A8-ABC8-D6EBDDD1D7D2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D49D7B1C-4532-4752-925B-77D0C27030B0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grass, sport, stadium, tennis&#10;&#10;Description automatically generated">
            <a:extLst>
              <a:ext uri="{FF2B5EF4-FFF2-40B4-BE49-F238E27FC236}">
                <a16:creationId xmlns:a16="http://schemas.microsoft.com/office/drawing/2014/main" xmlns="" id="{80E6AE48-0973-4C38-97E7-4959E1D30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245" y="1124744"/>
            <a:ext cx="600951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501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95536" y="742920"/>
            <a:ext cx="8498056" cy="5215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600" b="1" dirty="0"/>
              <a:t>Sırıkla atlamada sporcu;</a:t>
            </a:r>
          </a:p>
          <a:p>
            <a:endParaRPr lang="tr-TR" sz="1200" dirty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tr-TR" sz="2500" dirty="0"/>
              <a:t>atlayışını yaparken temas etmesi sonucu çıta, desteklerinin üzerinde kalmazsa,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tr-TR" sz="1200" dirty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tr-TR" sz="2500" dirty="0"/>
              <a:t>atlayışını yapmadan önce vücudunun herhangi bir kısmı ya da sırığıyla dikmelerin arasından veya dışından kazanın düşey düzleminin ötesine temas ederse ,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tr-TR" sz="1200" dirty="0"/>
          </a:p>
          <a:p>
            <a:endParaRPr lang="tr-TR" sz="1200" dirty="0"/>
          </a:p>
          <a:p>
            <a:endParaRPr lang="tr-TR" sz="1200" dirty="0"/>
          </a:p>
          <a:p>
            <a:endParaRPr lang="tr-TR" sz="1200" dirty="0"/>
          </a:p>
          <a:p>
            <a:endParaRPr lang="tr-TR" sz="1200" dirty="0"/>
          </a:p>
          <a:p>
            <a:endParaRPr lang="tr-TR" sz="1200" dirty="0"/>
          </a:p>
          <a:p>
            <a:endParaRPr lang="tr-TR" sz="1200" dirty="0"/>
          </a:p>
          <a:p>
            <a:endParaRPr lang="tr-TR" sz="1200" dirty="0"/>
          </a:p>
          <a:p>
            <a:endParaRPr lang="tr-TR" sz="1200" dirty="0"/>
          </a:p>
          <a:p>
            <a:endParaRPr lang="tr-TR" sz="1200" dirty="0"/>
          </a:p>
          <a:p>
            <a:endParaRPr lang="tr-TR" sz="1200" dirty="0"/>
          </a:p>
          <a:p>
            <a:r>
              <a:rPr lang="tr-TR" sz="2600" dirty="0">
                <a:solidFill>
                  <a:srgbClr val="C00000"/>
                </a:solidFill>
              </a:rPr>
              <a:t>atlayış geçersiz sayılır</a:t>
            </a:r>
            <a:r>
              <a:rPr lang="tr-TR" sz="2600" dirty="0"/>
              <a:t>, yarışma cetveline </a:t>
            </a:r>
            <a:r>
              <a:rPr lang="tr-TR" sz="2600" dirty="0">
                <a:solidFill>
                  <a:srgbClr val="C00000"/>
                </a:solidFill>
              </a:rPr>
              <a:t>faul</a:t>
            </a:r>
            <a:r>
              <a:rPr lang="tr-TR" sz="2600" dirty="0"/>
              <a:t> olarak kaydedilir.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553BDB7A-F5BA-42C6-9B40-8C5B39488F57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adsız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2"/>
          <a:stretch>
            <a:fillRect/>
          </a:stretch>
        </p:blipFill>
        <p:spPr bwMode="auto">
          <a:xfrm>
            <a:off x="574384" y="836712"/>
            <a:ext cx="7958056" cy="551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0B38B73A-3C7F-4F10-8405-C64325BF5F3F}"/>
              </a:ext>
            </a:extLst>
          </p:cNvPr>
          <p:cNvSpPr txBox="1"/>
          <p:nvPr/>
        </p:nvSpPr>
        <p:spPr>
          <a:xfrm>
            <a:off x="0" y="6441102"/>
            <a:ext cx="9144000" cy="10772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95536" y="742920"/>
            <a:ext cx="8498056" cy="5277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600" b="1" dirty="0"/>
              <a:t>Sırıkla atlamada sporcu;</a:t>
            </a:r>
          </a:p>
          <a:p>
            <a:endParaRPr lang="tr-TR" sz="1200" dirty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tr-TR" sz="2500" dirty="0"/>
              <a:t>atlayışını yaparken temas etmesi sonucu </a:t>
            </a:r>
            <a:r>
              <a:rPr lang="tr-TR" sz="2500" dirty="0">
                <a:solidFill>
                  <a:srgbClr val="C00000"/>
                </a:solidFill>
              </a:rPr>
              <a:t>çıta</a:t>
            </a:r>
            <a:r>
              <a:rPr lang="tr-TR" sz="2500" dirty="0"/>
              <a:t>, </a:t>
            </a:r>
            <a:r>
              <a:rPr lang="tr-TR" sz="2500" dirty="0">
                <a:solidFill>
                  <a:srgbClr val="C00000"/>
                </a:solidFill>
              </a:rPr>
              <a:t>desteklerinin üzerinde kalmazsa,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tr-TR" sz="1200" dirty="0">
              <a:solidFill>
                <a:srgbClr val="C00000"/>
              </a:solidFill>
            </a:endParaRP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tr-TR" sz="2500" dirty="0"/>
              <a:t>atlayışını yapmadan önce </a:t>
            </a:r>
            <a:r>
              <a:rPr lang="tr-TR" sz="2500" dirty="0">
                <a:solidFill>
                  <a:srgbClr val="C00000"/>
                </a:solidFill>
              </a:rPr>
              <a:t>vücudunun herhangi bir kısmı </a:t>
            </a:r>
            <a:r>
              <a:rPr lang="tr-TR" sz="2500" dirty="0"/>
              <a:t>ya da </a:t>
            </a:r>
            <a:r>
              <a:rPr lang="tr-TR" sz="2500" dirty="0">
                <a:solidFill>
                  <a:srgbClr val="C00000"/>
                </a:solidFill>
              </a:rPr>
              <a:t>sırığıyla</a:t>
            </a:r>
            <a:r>
              <a:rPr lang="tr-TR" sz="2500" dirty="0"/>
              <a:t> dikmelerin arasından veya dışından </a:t>
            </a:r>
            <a:r>
              <a:rPr lang="tr-TR" sz="2500" dirty="0">
                <a:solidFill>
                  <a:srgbClr val="C00000"/>
                </a:solidFill>
              </a:rPr>
              <a:t>kazanın düşey düzleminin ötesine temas ederse ,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tr-TR" sz="1200" dirty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tr-TR" sz="2500" dirty="0"/>
              <a:t>ayakları yerden kesildikten sonra ellerinin yerini değiştirir veya üstteki elini daha yukarıdaki bir noktaya götürürse,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tr-TR" sz="1200" dirty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tr-TR" sz="2500" dirty="0"/>
              <a:t>havadayken düşmekte olan çıtayı elleriyle yerine yerleştirirse</a:t>
            </a:r>
          </a:p>
          <a:p>
            <a:endParaRPr lang="tr-TR" sz="1200" dirty="0"/>
          </a:p>
          <a:p>
            <a:r>
              <a:rPr lang="tr-TR" sz="2600" dirty="0">
                <a:solidFill>
                  <a:srgbClr val="C00000"/>
                </a:solidFill>
              </a:rPr>
              <a:t>atlayış geçersiz sayılır</a:t>
            </a:r>
            <a:r>
              <a:rPr lang="tr-TR" sz="2600" dirty="0"/>
              <a:t>, yarışma cetveline </a:t>
            </a:r>
            <a:r>
              <a:rPr lang="tr-TR" sz="2600" dirty="0">
                <a:solidFill>
                  <a:srgbClr val="C00000"/>
                </a:solidFill>
              </a:rPr>
              <a:t>faul </a:t>
            </a:r>
            <a:r>
              <a:rPr lang="tr-TR" sz="2600" dirty="0"/>
              <a:t>olarak kaydedilir.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E17DCC51-0B1B-4302-B36C-5E3B784709B2}"/>
              </a:ext>
            </a:extLst>
          </p:cNvPr>
          <p:cNvSpPr txBox="1"/>
          <p:nvPr/>
        </p:nvSpPr>
        <p:spPr>
          <a:xfrm>
            <a:off x="0" y="6441102"/>
            <a:ext cx="9144000" cy="10772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539552" y="1073636"/>
            <a:ext cx="8084040" cy="3938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/>
              <a:t>Dikmelerin ve çıtanın ters yönünde düşüyor olmadıkça, sırığa dokunulmasına izin verilmez. </a:t>
            </a:r>
          </a:p>
          <a:p>
            <a:endParaRPr lang="tr-TR" sz="1200" dirty="0"/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tr-TR" sz="2600" dirty="0"/>
              <a:t>Dokunulursa ve Başhakemin görüşünde sırığa dokunulmaması halinde çıtayı düşürme ihtimali varsa, çıta yerinde kalsa dahi atlayış geçersiz sayılır; </a:t>
            </a:r>
            <a:r>
              <a:rPr lang="tr-TR" sz="2600" dirty="0">
                <a:solidFill>
                  <a:srgbClr val="C00000"/>
                </a:solidFill>
              </a:rPr>
              <a:t>faul </a:t>
            </a:r>
            <a:r>
              <a:rPr lang="tr-TR" sz="2600" dirty="0"/>
              <a:t>olarak kaydedilir.</a:t>
            </a:r>
          </a:p>
          <a:p>
            <a:endParaRPr lang="tr-TR" sz="30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/>
              <a:t>Atlayış sırasında sporcunun sırığı kırılırsa, hata sayılmaz ve yeni bir hak verilir.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6C9E3B74-1C9B-412E-9D0D-68602E67F7DF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4424" y="1032986"/>
            <a:ext cx="8570064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2600" b="1" dirty="0"/>
              <a:t>Yarışma alanına sokulmasına izin verilmeyecek malzemeler :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tr-TR" sz="2600" dirty="0"/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r>
              <a:rPr lang="tr-TR" sz="2600" dirty="0"/>
              <a:t>Atma aletleri</a:t>
            </a:r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endParaRPr lang="tr-TR" sz="2600" dirty="0"/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r>
              <a:rPr lang="tr-TR" sz="2600" dirty="0"/>
              <a:t>İzin verilenden daha çok ve/veya daha uzun çiviye sahip ayakkabılar</a:t>
            </a:r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endParaRPr lang="tr-TR" sz="2600" dirty="0"/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r>
              <a:rPr lang="tr-TR" sz="2600" dirty="0"/>
              <a:t>Elektronik cihazlar; video, kasetçalar, radyo, CD, telsiz vericisi, mobil telefon ve benzeri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tr-TR" sz="2600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478A1D50-9639-4470-88FE-6D64D85F9608}"/>
              </a:ext>
            </a:extLst>
          </p:cNvPr>
          <p:cNvSpPr txBox="1"/>
          <p:nvPr/>
        </p:nvSpPr>
        <p:spPr>
          <a:xfrm>
            <a:off x="0" y="6412967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67544" y="984210"/>
            <a:ext cx="7992120" cy="509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Sporcu, sırığın üzerine ya da ellerine kavramayı kolaylaştırıcılar sürebilir.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tr-TR" sz="26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Sporcunun eldiven kullanmasına izin verilir.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tr-TR" sz="26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Sporcunun, yaklaşma koşusu sırasında koşu yolunu sınırlayan </a:t>
            </a:r>
            <a:r>
              <a:rPr lang="tr-TR" sz="2600" dirty="0">
                <a:solidFill>
                  <a:srgbClr val="00B050"/>
                </a:solidFill>
                <a:latin typeface="+mj-lt"/>
              </a:rPr>
              <a:t>çizgilerin üzerine basması ya da dışında koşması hata sayılmaz.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tr-TR" sz="26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Atlayış anında </a:t>
            </a:r>
            <a:r>
              <a:rPr lang="tr-TR" sz="2600" dirty="0">
                <a:solidFill>
                  <a:srgbClr val="00B050"/>
                </a:solidFill>
                <a:latin typeface="+mj-lt"/>
              </a:rPr>
              <a:t>sırık, atlama kazanına saplandıktan sonra mindere dokunursa hata sayılmaz</a:t>
            </a:r>
            <a:r>
              <a:rPr lang="tr-TR" sz="2600" dirty="0">
                <a:latin typeface="+mj-lt"/>
              </a:rPr>
              <a:t>.</a:t>
            </a:r>
          </a:p>
          <a:p>
            <a:pPr>
              <a:spcBef>
                <a:spcPct val="50000"/>
              </a:spcBef>
            </a:pPr>
            <a:endParaRPr lang="tr-TR" sz="2600" dirty="0">
              <a:latin typeface="+mj-lt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28B2B4F3-3D52-4E5A-8A0D-979E3791BA2D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48399" y="5217801"/>
            <a:ext cx="8084041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sz="2500" dirty="0">
                <a:latin typeface="+mj-lt"/>
              </a:rPr>
              <a:t>Koşu yolu uzunluğu en az 40 metre olmalıdır. Koşuyolu genişliği ise 1.22 metre olup, 5 </a:t>
            </a:r>
            <a:r>
              <a:rPr lang="tr-TR" sz="2500" dirty="0" err="1">
                <a:latin typeface="+mj-lt"/>
              </a:rPr>
              <a:t>cm’lik</a:t>
            </a:r>
            <a:r>
              <a:rPr lang="tr-TR" sz="2500" dirty="0">
                <a:latin typeface="+mj-lt"/>
              </a:rPr>
              <a:t> çizgilerle sınırlanmıştır.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592281" y="1214300"/>
            <a:ext cx="3816052" cy="3091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tr-TR" sz="2600" dirty="0">
                <a:latin typeface="+mj-lt"/>
              </a:rPr>
              <a:t>Sporcular, yarışma sırasında kendi özel sırıklarını kullanabilirler.</a:t>
            </a:r>
          </a:p>
          <a:p>
            <a:endParaRPr lang="tr-TR" sz="2600" dirty="0">
              <a:latin typeface="+mj-lt"/>
            </a:endParaRPr>
          </a:p>
          <a:p>
            <a:r>
              <a:rPr lang="tr-TR" sz="2600" dirty="0">
                <a:solidFill>
                  <a:srgbClr val="C00000"/>
                </a:solidFill>
                <a:latin typeface="+mj-lt"/>
              </a:rPr>
              <a:t>Kişisel bir sırığı diğer sporcular kullanamazlar</a:t>
            </a:r>
            <a:r>
              <a:rPr lang="tr-TR" sz="2600" dirty="0">
                <a:latin typeface="+mj-lt"/>
              </a:rPr>
              <a:t>.</a:t>
            </a:r>
          </a:p>
          <a:p>
            <a:pPr>
              <a:spcBef>
                <a:spcPct val="50000"/>
              </a:spcBef>
            </a:pPr>
            <a:endParaRPr lang="tr-TR" sz="2600" dirty="0">
              <a:latin typeface="+mj-lt"/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xmlns="" id="{E5CC6FEC-D759-4C42-8E14-E4CF21D0A181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 picture containing text, red&#10;&#10;Description automatically generated">
            <a:extLst>
              <a:ext uri="{FF2B5EF4-FFF2-40B4-BE49-F238E27FC236}">
                <a16:creationId xmlns:a16="http://schemas.microsoft.com/office/drawing/2014/main" xmlns="" id="{8E7B88B1-870A-4052-B64E-895BD728D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43791"/>
            <a:ext cx="3816052" cy="4412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1" y="2996952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spc="40" dirty="0">
                <a:solidFill>
                  <a:srgbClr val="C00000"/>
                </a:solidFill>
              </a:rPr>
              <a:t>ATMALAR</a:t>
            </a:r>
          </a:p>
        </p:txBody>
      </p:sp>
      <p:pic>
        <p:nvPicPr>
          <p:cNvPr id="8194" name="Picture 2" descr="http://www.athleticsweekly.com/0/admin/wp-content/uploads/2011/01/JessicaEnnis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r="2384"/>
          <a:stretch>
            <a:fillRect/>
          </a:stretch>
        </p:blipFill>
        <p:spPr bwMode="auto">
          <a:xfrm>
            <a:off x="398402" y="759718"/>
            <a:ext cx="3237494" cy="142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tracknfieldgear.com/blog/wp-content/uploads/2011/03/Javelin-throw-300x2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02" y="4033262"/>
            <a:ext cx="3236100" cy="227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dt9guucc6nuua.cloudfront.net/media/LargeL/bfa2de8c-bc3d-4058-ab6b-4504cccf0e2f.jpg?v=-5985020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462" y="759718"/>
            <a:ext cx="3108764" cy="207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www4.pictures.gi.zimbio.com/2008+Olympic+Team+Trials+Track+Field+Day+8+ZegzM0E4P6j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461" y="4179239"/>
            <a:ext cx="3108763" cy="213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xmlns="" id="{D9241A7F-17B0-4AF2-B555-D624B6B9F2B4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40072" y="673526"/>
            <a:ext cx="82804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tr-TR" sz="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  <a:defRPr/>
            </a:pPr>
            <a:endParaRPr lang="tr-TR" sz="8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tr-TR" sz="3000" b="1" dirty="0"/>
              <a:t>GÜVENLİK !!!</a:t>
            </a:r>
          </a:p>
          <a:p>
            <a:pPr>
              <a:defRPr/>
            </a:pPr>
            <a:endParaRPr lang="tr-TR" sz="1600" b="1" dirty="0"/>
          </a:p>
          <a:p>
            <a:pPr marL="914400" lvl="1" indent="-457200">
              <a:buFont typeface="Wingdings" panose="05000000000000000000" pitchFamily="2" charset="2"/>
              <a:buChar char="q"/>
              <a:defRPr/>
            </a:pPr>
            <a:r>
              <a:rPr lang="tr-TR" sz="2800" dirty="0"/>
              <a:t>Atış alanındayken sektöre arkanı dönme !</a:t>
            </a:r>
          </a:p>
          <a:p>
            <a:pPr marL="457200" indent="-457200">
              <a:buFont typeface="Wingdings" panose="05000000000000000000" pitchFamily="2" charset="2"/>
              <a:buChar char="q"/>
              <a:defRPr/>
            </a:pPr>
            <a:endParaRPr lang="tr-TR" sz="1600" dirty="0"/>
          </a:p>
          <a:p>
            <a:pPr marL="914400" lvl="1" indent="-457200">
              <a:buFont typeface="Wingdings" panose="05000000000000000000" pitchFamily="2" charset="2"/>
              <a:buChar char="q"/>
              <a:defRPr/>
            </a:pPr>
            <a:r>
              <a:rPr lang="tr-TR" sz="2800" dirty="0"/>
              <a:t>Atma aletini atış alanından geriye atma, taşı !</a:t>
            </a:r>
          </a:p>
          <a:p>
            <a:pPr>
              <a:defRPr/>
            </a:pPr>
            <a:endParaRPr lang="tr-TR" sz="2600" dirty="0"/>
          </a:p>
        </p:txBody>
      </p:sp>
      <p:pic>
        <p:nvPicPr>
          <p:cNvPr id="2052" name="Picture 4" descr="http://mybroadband.co.za/photos/data/500/medium/93_16197909-a1ee-49ba-9997-68abfb7a14d8_image00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0" b="4673"/>
          <a:stretch>
            <a:fillRect/>
          </a:stretch>
        </p:blipFill>
        <p:spPr bwMode="auto">
          <a:xfrm>
            <a:off x="1893732" y="3068960"/>
            <a:ext cx="5356536" cy="31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3A0D09AC-537E-4B5B-BD4A-BF926CE02412}"/>
              </a:ext>
            </a:extLst>
          </p:cNvPr>
          <p:cNvSpPr txBox="1"/>
          <p:nvPr/>
        </p:nvSpPr>
        <p:spPr>
          <a:xfrm>
            <a:off x="0" y="6441102"/>
            <a:ext cx="9144000" cy="10772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8" r="1600"/>
          <a:stretch>
            <a:fillRect/>
          </a:stretch>
        </p:blipFill>
        <p:spPr>
          <a:xfrm>
            <a:off x="790862" y="1020600"/>
            <a:ext cx="7562275" cy="48168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28F60C14-1339-4E58-BA4F-69C5DD4FD542}"/>
              </a:ext>
            </a:extLst>
          </p:cNvPr>
          <p:cNvSpPr txBox="1"/>
          <p:nvPr/>
        </p:nvSpPr>
        <p:spPr>
          <a:xfrm>
            <a:off x="0" y="6441102"/>
            <a:ext cx="9144000" cy="10772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67544" y="773410"/>
            <a:ext cx="7488832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tr-TR" sz="4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  <a:defRPr/>
            </a:pPr>
            <a:endParaRPr lang="tr-TR" sz="8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tr-TR" sz="2600" dirty="0"/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tr-TR" sz="2600" dirty="0"/>
              <a:t>Tüm atışlar </a:t>
            </a:r>
            <a:r>
              <a:rPr lang="tr-TR" sz="2600" dirty="0">
                <a:solidFill>
                  <a:srgbClr val="C00000"/>
                </a:solidFill>
              </a:rPr>
              <a:t>hakem</a:t>
            </a:r>
            <a:r>
              <a:rPr lang="tr-TR" sz="2600" dirty="0"/>
              <a:t> kontrolünde olmalı,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tr-TR" sz="1600" dirty="0"/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tr-TR" sz="2600" dirty="0"/>
              <a:t>Isınma atışları, yarışma sıralamasıyla ve </a:t>
            </a:r>
            <a:r>
              <a:rPr lang="tr-TR" sz="2600" dirty="0">
                <a:solidFill>
                  <a:srgbClr val="C00000"/>
                </a:solidFill>
              </a:rPr>
              <a:t>hakem</a:t>
            </a:r>
            <a:r>
              <a:rPr lang="tr-TR" sz="2600" dirty="0"/>
              <a:t> kontrolünde yapılmalı,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tr-TR" sz="1200" dirty="0"/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r>
              <a:rPr lang="tr-TR" sz="2600" dirty="0"/>
              <a:t>Isınma atlayışı sayısına ilişkin sınırlama yoktur, yarış başlama saatine uygun şekilde ısınma yapılabilir.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tr-TR" sz="1600" dirty="0"/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tr-TR" sz="2600" dirty="0"/>
              <a:t>Yarışma başladıktan sonra atma aletleri ısınma amaçlı kullanılmamalı.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0C25CA68-5401-4B5A-AF89-42A6BB838B1C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733" y="735662"/>
            <a:ext cx="8640763" cy="504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tr-TR" sz="2000" b="1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Yarışta sekizden fazla sporcu varsa;</a:t>
            </a:r>
          </a:p>
          <a:p>
            <a:endParaRPr lang="tr-TR" sz="1200" dirty="0">
              <a:latin typeface="+mj-lt"/>
            </a:endParaRP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tr-TR" sz="2600" dirty="0">
                <a:latin typeface="+mj-lt"/>
              </a:rPr>
              <a:t>her sporcuya  üç hak verilir,</a:t>
            </a:r>
          </a:p>
          <a:p>
            <a:pPr marL="1200150" lvl="1" indent="-457200">
              <a:buFont typeface="Wingdings" panose="05000000000000000000" pitchFamily="2" charset="2"/>
              <a:buChar char="Ø"/>
            </a:pPr>
            <a:endParaRPr lang="tr-TR" sz="1200" dirty="0">
              <a:latin typeface="+mj-lt"/>
            </a:endParaRP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tr-TR" sz="2600" dirty="0">
                <a:latin typeface="+mj-lt"/>
              </a:rPr>
              <a:t>geçerli en iyi performansı elde eden sekiz sporcuya üç hak daha verilir. (Sekizincilikte beraberlik var ise, Kurala uygun şekilde bozulur.)</a:t>
            </a:r>
          </a:p>
          <a:p>
            <a:endParaRPr lang="tr-TR" sz="22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Yarışta sekiz veya daha az sporcu varsa, her birine altı hak verilir.</a:t>
            </a:r>
          </a:p>
          <a:p>
            <a:endParaRPr lang="tr-TR" sz="2200" dirty="0">
              <a:latin typeface="+mj-lt"/>
            </a:endParaRPr>
          </a:p>
          <a:p>
            <a:r>
              <a:rPr lang="tr-TR" sz="2600" b="1" dirty="0">
                <a:latin typeface="+mj-lt"/>
              </a:rPr>
              <a:t>Her iki durumda da son üç hak için yarışma sırası, ilk üç hak sonundaki sıralamanın tersi olacaktır.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85AC4702-4618-4339-B28A-4909C379B0E5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733" y="735662"/>
            <a:ext cx="8640763" cy="504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tr-TR" sz="2000" b="1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Yarışta sekizden fazla sporcu varsa;</a:t>
            </a:r>
          </a:p>
          <a:p>
            <a:endParaRPr lang="tr-TR" sz="1200" dirty="0">
              <a:latin typeface="+mj-lt"/>
            </a:endParaRP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tr-TR" sz="2600" dirty="0">
                <a:latin typeface="+mj-lt"/>
              </a:rPr>
              <a:t>her sporcuya  üç hak verilir,</a:t>
            </a:r>
          </a:p>
          <a:p>
            <a:pPr marL="1200150" lvl="1" indent="-457200">
              <a:buFont typeface="Wingdings" panose="05000000000000000000" pitchFamily="2" charset="2"/>
              <a:buChar char="Ø"/>
            </a:pPr>
            <a:endParaRPr lang="tr-TR" sz="1200" dirty="0">
              <a:latin typeface="+mj-lt"/>
            </a:endParaRP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tr-TR" sz="2600" dirty="0">
                <a:latin typeface="+mj-lt"/>
              </a:rPr>
              <a:t>geçerli en iyi performansı elde eden sekiz sporcuya üç hak daha verilir. (Sekizincilikte beraberlik var ise, Kurala uygun şekilde bozulur.)</a:t>
            </a:r>
          </a:p>
          <a:p>
            <a:endParaRPr lang="tr-TR" sz="22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Yarışta sekiz veya daha az sporcu varsa, her birine altı hak verilir.</a:t>
            </a:r>
          </a:p>
          <a:p>
            <a:endParaRPr lang="tr-TR" sz="2200" dirty="0">
              <a:latin typeface="+mj-lt"/>
            </a:endParaRPr>
          </a:p>
          <a:p>
            <a:r>
              <a:rPr lang="tr-TR" sz="2600" b="1" u="sng" dirty="0">
                <a:solidFill>
                  <a:srgbClr val="FF0000"/>
                </a:solidFill>
                <a:latin typeface="+mj-lt"/>
              </a:rPr>
              <a:t>Her iki durumda da son üç hak için yarışma sırası, ilk üç hak sonundaki sıralamanın tersi olacaktır.</a:t>
            </a:r>
          </a:p>
        </p:txBody>
      </p:sp>
      <p:sp>
        <p:nvSpPr>
          <p:cNvPr id="6" name="Metin kutusu 6">
            <a:extLst>
              <a:ext uri="{FF2B5EF4-FFF2-40B4-BE49-F238E27FC236}">
                <a16:creationId xmlns:a16="http://schemas.microsoft.com/office/drawing/2014/main" xmlns="" id="{FFEC309F-A053-435B-8575-E4BCCF26866B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536" y="908720"/>
            <a:ext cx="828040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tr-TR" sz="2600" b="1" dirty="0">
                <a:latin typeface="+mj-lt"/>
              </a:rPr>
              <a:t>ATIŞ SÜRESİ</a:t>
            </a:r>
          </a:p>
          <a:p>
            <a:pPr algn="ctr"/>
            <a:endParaRPr lang="tr-TR" sz="3600" dirty="0">
              <a:latin typeface="+mj-lt"/>
            </a:endParaRPr>
          </a:p>
          <a:p>
            <a:pPr algn="ctr"/>
            <a:r>
              <a:rPr lang="tr-TR" sz="2600" dirty="0">
                <a:latin typeface="+mj-lt"/>
              </a:rPr>
              <a:t>Sektör atışa hazırlandıktan sonra</a:t>
            </a:r>
          </a:p>
          <a:p>
            <a:pPr algn="ctr"/>
            <a:r>
              <a:rPr lang="tr-TR" sz="2600" dirty="0">
                <a:latin typeface="+mj-lt"/>
              </a:rPr>
              <a:t>Lider tarafından yapılan çağrıdan itibaren</a:t>
            </a:r>
          </a:p>
          <a:p>
            <a:pPr algn="ctr"/>
            <a:endParaRPr lang="tr-TR" sz="200" dirty="0">
              <a:latin typeface="+mj-lt"/>
            </a:endParaRPr>
          </a:p>
          <a:p>
            <a:pPr algn="ctr"/>
            <a:r>
              <a:rPr lang="tr-TR" sz="3000" b="1" dirty="0">
                <a:solidFill>
                  <a:srgbClr val="C00000"/>
                </a:solidFill>
                <a:latin typeface="+mj-lt"/>
              </a:rPr>
              <a:t>1 dakika</a:t>
            </a:r>
            <a:endParaRPr lang="tr-TR" sz="3000" dirty="0">
              <a:solidFill>
                <a:srgbClr val="C00000"/>
              </a:solidFill>
              <a:latin typeface="+mj-lt"/>
            </a:endParaRPr>
          </a:p>
          <a:p>
            <a:pPr algn="ctr"/>
            <a:endParaRPr lang="tr-TR" sz="3000" dirty="0">
              <a:latin typeface="+mj-lt"/>
            </a:endParaRPr>
          </a:p>
          <a:p>
            <a:pPr algn="ctr"/>
            <a:r>
              <a:rPr lang="tr-TR" sz="2600" dirty="0">
                <a:latin typeface="+mj-lt"/>
              </a:rPr>
              <a:t>Aynı sporcunun birbirini izleyen iki atışı için</a:t>
            </a:r>
          </a:p>
          <a:p>
            <a:pPr algn="ctr"/>
            <a:endParaRPr lang="tr-TR" sz="200" dirty="0">
              <a:latin typeface="+mj-lt"/>
            </a:endParaRPr>
          </a:p>
          <a:p>
            <a:pPr algn="ctr"/>
            <a:r>
              <a:rPr lang="tr-TR" sz="3000" b="1" dirty="0">
                <a:solidFill>
                  <a:srgbClr val="C00000"/>
                </a:solidFill>
                <a:latin typeface="+mj-lt"/>
              </a:rPr>
              <a:t>2 dakika</a:t>
            </a:r>
          </a:p>
          <a:p>
            <a:pPr algn="ctr"/>
            <a:endParaRPr lang="tr-TR" sz="3000" b="1" dirty="0">
              <a:latin typeface="+mj-lt"/>
            </a:endParaRPr>
          </a:p>
          <a:p>
            <a:pPr algn="ctr"/>
            <a:r>
              <a:rPr lang="tr-TR" sz="2600" dirty="0">
                <a:latin typeface="+mn-lt"/>
                <a:cs typeface="Calibri" panose="020F0502020204030204" pitchFamily="34" charset="0"/>
              </a:rPr>
              <a:t>Yarışta 2-3 sporcu varsa, ilk atıştan sonraki her atış için</a:t>
            </a:r>
          </a:p>
          <a:p>
            <a:pPr algn="ctr"/>
            <a:endParaRPr lang="tr-TR" sz="400" dirty="0">
              <a:latin typeface="+mn-lt"/>
              <a:cs typeface="Calibri" panose="020F0502020204030204" pitchFamily="34" charset="0"/>
            </a:endParaRPr>
          </a:p>
          <a:p>
            <a:pPr algn="ctr"/>
            <a:r>
              <a:rPr lang="tr-TR" sz="3000" b="1" dirty="0">
                <a:solidFill>
                  <a:srgbClr val="C00000"/>
                </a:solidFill>
                <a:latin typeface="+mn-lt"/>
                <a:cs typeface="Calibri" panose="020F0502020204030204" pitchFamily="34" charset="0"/>
              </a:rPr>
              <a:t>1 dakika</a:t>
            </a:r>
            <a:endParaRPr lang="tr-TR" sz="1600" b="1" dirty="0">
              <a:solidFill>
                <a:srgbClr val="C00000"/>
              </a:solidFill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27DC7DDF-8F3B-4920-A7C3-DD113563A30A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39750" y="1135772"/>
            <a:ext cx="8280400" cy="489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Süresi içinde atış hareketine başlamayan sporcu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faul </a:t>
            </a:r>
            <a:r>
              <a:rPr lang="tr-TR" sz="2600" dirty="0">
                <a:latin typeface="+mj-lt"/>
              </a:rPr>
              <a:t>yapmış sayılır.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tr-TR" sz="26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Atış hareketine başlayan sporcu, süresi içinde olmak şartıyla durup, tekrar atışa başlayabilir.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tr-TR" sz="26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Sürenin dolmasına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15 saniye </a:t>
            </a:r>
            <a:r>
              <a:rPr lang="tr-TR" sz="2600" dirty="0">
                <a:latin typeface="+mj-lt"/>
              </a:rPr>
              <a:t>kala sarı bayrak kaldırılır ve süre dolana dek havada tutulur.</a:t>
            </a:r>
          </a:p>
          <a:p>
            <a:endParaRPr lang="tr-TR" sz="26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Sporcunun görebildiği bir konumda zaman göstergesi bulunmalıdır.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tr-TR" sz="2600" dirty="0">
              <a:latin typeface="+mj-lt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A23A6817-7A64-4C46-A2F5-66A253BCC537}"/>
              </a:ext>
            </a:extLst>
          </p:cNvPr>
          <p:cNvSpPr txBox="1"/>
          <p:nvPr/>
        </p:nvSpPr>
        <p:spPr>
          <a:xfrm>
            <a:off x="0" y="6441102"/>
            <a:ext cx="9144000" cy="10772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25760" y="1227567"/>
            <a:ext cx="8892480" cy="463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tr-TR" sz="2600" dirty="0"/>
              <a:t>Ayakkabı;</a:t>
            </a:r>
            <a:endParaRPr lang="tr-TR" sz="800" dirty="0"/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tr-TR" sz="2600" dirty="0"/>
              <a:t>Her iki ayakta veya tek ayakta ya da çıplak ayak,</a:t>
            </a:r>
            <a:endParaRPr lang="tr-TR" sz="800" dirty="0"/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tr-TR" sz="2600" dirty="0"/>
              <a:t>Avantaj sağlayacak ekler yapılmamalı,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tr-TR" sz="2600" dirty="0"/>
              <a:t>En çok 11 çivi,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tr-TR" sz="2600" dirty="0"/>
              <a:t>Çivi boyutu yüksek ve cirit için en çok 12mm, diğerleri için 9mm,</a:t>
            </a:r>
          </a:p>
          <a:p>
            <a:pPr lvl="1">
              <a:lnSpc>
                <a:spcPct val="150000"/>
              </a:lnSpc>
              <a:defRPr/>
            </a:pPr>
            <a:endParaRPr lang="tr-TR" sz="600" dirty="0"/>
          </a:p>
          <a:p>
            <a:pPr marL="914400" lvl="1" indent="-457200">
              <a:buFont typeface="Wingdings" panose="05000000000000000000" pitchFamily="2" charset="2"/>
              <a:buChar char="q"/>
              <a:defRPr/>
            </a:pPr>
            <a:r>
              <a:rPr lang="tr-TR" sz="2600" dirty="0"/>
              <a:t>Taban kalınlıkları için Teknik Kurallar 5.13’ deki tabloya bakınız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253E2A50-E707-4A63-A80E-E1736BD08040}"/>
              </a:ext>
            </a:extLst>
          </p:cNvPr>
          <p:cNvSpPr txBox="1"/>
          <p:nvPr/>
        </p:nvSpPr>
        <p:spPr>
          <a:xfrm>
            <a:off x="0" y="6412967"/>
            <a:ext cx="9144000" cy="10772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67544" y="660177"/>
            <a:ext cx="8426048" cy="5601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tr-TR" sz="2600" b="1" dirty="0">
                <a:latin typeface="+mj-lt"/>
              </a:rPr>
              <a:t>Çemberden yapılan atışlarda;</a:t>
            </a:r>
          </a:p>
          <a:p>
            <a:endParaRPr lang="tr-TR" sz="2600" dirty="0">
              <a:latin typeface="+mj-lt"/>
            </a:endParaRP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tr-TR" sz="2600" dirty="0">
                <a:latin typeface="+mj-lt"/>
              </a:rPr>
              <a:t>Sporcu çembere herhangi bir yerinden girebilir.</a:t>
            </a: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tr-TR" sz="2600" dirty="0">
                <a:latin typeface="+mj-lt"/>
              </a:rPr>
              <a:t>Çemberin hemen gerisine ya da bitişiğindeki zemin üzerine yerleştirilmesi şartıyla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bir markör </a:t>
            </a:r>
            <a:r>
              <a:rPr lang="tr-TR" sz="2600" dirty="0">
                <a:latin typeface="+mj-lt"/>
              </a:rPr>
              <a:t>kullanılabilir.</a:t>
            </a:r>
            <a:endParaRPr lang="tr-TR" sz="2200" dirty="0">
              <a:latin typeface="+mj-lt"/>
            </a:endParaRP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tr-TR" sz="2600" dirty="0">
                <a:latin typeface="+mj-lt"/>
              </a:rPr>
              <a:t>Sporcu atıştan sonra çemberi terk ederken, çember dışıyla ilk teması çapın gerisine olmalı; çemberden kurala uygun ayrılmayan sporcunun o denemesi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faul </a:t>
            </a:r>
            <a:r>
              <a:rPr lang="tr-TR" sz="2600" dirty="0">
                <a:latin typeface="+mj-lt"/>
              </a:rPr>
              <a:t>olarak kaydedilir.</a:t>
            </a:r>
            <a:endParaRPr lang="tr-TR" sz="2200" dirty="0">
              <a:latin typeface="+mj-lt"/>
            </a:endParaRP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tr-TR" sz="2600" dirty="0">
                <a:latin typeface="+mj-lt"/>
              </a:rPr>
              <a:t>Atış yaparken, ilk rotasyon sırasında çember </a:t>
            </a:r>
            <a:r>
              <a:rPr lang="tr-TR" sz="2600" dirty="0">
                <a:solidFill>
                  <a:srgbClr val="00B050"/>
                </a:solidFill>
                <a:latin typeface="+mj-lt"/>
              </a:rPr>
              <a:t>merkezinin gerisinde meydana gelmesi </a:t>
            </a:r>
            <a:r>
              <a:rPr lang="tr-TR" sz="2600" dirty="0">
                <a:latin typeface="+mj-lt"/>
              </a:rPr>
              <a:t>hariç,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dışına temas edilmesi fauldür</a:t>
            </a:r>
            <a:r>
              <a:rPr lang="tr-TR" sz="2600" dirty="0">
                <a:latin typeface="+mj-lt"/>
              </a:rPr>
              <a:t>.</a:t>
            </a:r>
          </a:p>
          <a:p>
            <a:endParaRPr lang="tr-TR" sz="2000" dirty="0">
              <a:latin typeface="+mj-lt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5BE193BC-2E9E-4FFC-9CA6-26C11939AD9B}"/>
              </a:ext>
            </a:extLst>
          </p:cNvPr>
          <p:cNvSpPr txBox="1"/>
          <p:nvPr/>
        </p:nvSpPr>
        <p:spPr>
          <a:xfrm>
            <a:off x="0" y="6441102"/>
            <a:ext cx="9144000" cy="10772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39750" y="623585"/>
            <a:ext cx="8083842" cy="520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endParaRPr lang="tr-TR" sz="2000" dirty="0"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tr-TR" sz="20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>
                <a:solidFill>
                  <a:srgbClr val="C00000"/>
                </a:solidFill>
                <a:latin typeface="+mj-lt"/>
              </a:rPr>
              <a:t>Atma aleti yere düşmeden </a:t>
            </a:r>
            <a:r>
              <a:rPr lang="tr-TR" sz="2600" dirty="0">
                <a:latin typeface="+mj-lt"/>
              </a:rPr>
              <a:t>çemberin, cirit atmada koşu yolunun terkedilmesi fauldür.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tr-TR" sz="28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>
                <a:latin typeface="+mj-lt"/>
              </a:rPr>
              <a:t>Güllenin, diskin, çekicin kafasının, ciritin ucunun yerle ilk temasının atış açısı çizgisiyle veya atış açısı çizgisinin dışıyla olması fauldür.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tr-TR" sz="28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600" dirty="0">
                <a:latin typeface="+mj-lt"/>
              </a:rPr>
              <a:t>Atışın tamamlanması için, atma aletinin atış alanında herhangi bir cisme çarpmadan yere düşmüş olması gerekir, aksi takdirde </a:t>
            </a:r>
            <a:r>
              <a:rPr lang="tr-TR" sz="2600" dirty="0">
                <a:solidFill>
                  <a:srgbClr val="00B050"/>
                </a:solidFill>
                <a:latin typeface="+mj-lt"/>
              </a:rPr>
              <a:t>sporcuya bir hak</a:t>
            </a:r>
            <a:r>
              <a:rPr lang="tr-TR" sz="2600" dirty="0">
                <a:latin typeface="+mj-lt"/>
              </a:rPr>
              <a:t> daha verilir.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tr-TR" sz="2600" dirty="0">
              <a:latin typeface="+mj-lt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BB2D3443-6A52-41BE-88D0-2F55AF21EEBB}"/>
              </a:ext>
            </a:extLst>
          </p:cNvPr>
          <p:cNvSpPr txBox="1"/>
          <p:nvPr/>
        </p:nvSpPr>
        <p:spPr>
          <a:xfrm>
            <a:off x="0" y="6441102"/>
            <a:ext cx="9144000" cy="10772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5536" y="1238250"/>
            <a:ext cx="8353177" cy="409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Atma aletleri organizatör tarafından sağlanır ve yarış sektörüne Teknik Direktör tarafından kontrol edildikten sonra çıkarılır.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tr-TR" sz="26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Sporcu kendi atma aletlerini yarışa sokmalarına izin verilir;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kişisel atletler yarıştan önce Teknik Direktöre teslim edilmelidir.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tr-TR" sz="26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Yarışa kabul edilen ve sektöre çıkarılan kişisel atma aletleri, tüm sporcular tarafından kullanılır.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55A8B505-D87F-4B88-A25F-59750FF5E93B}"/>
              </a:ext>
            </a:extLst>
          </p:cNvPr>
          <p:cNvSpPr txBox="1"/>
          <p:nvPr/>
        </p:nvSpPr>
        <p:spPr>
          <a:xfrm>
            <a:off x="0" y="6441102"/>
            <a:ext cx="9144000" cy="10772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40072" y="977821"/>
            <a:ext cx="7416304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1200150" lvl="1" indent="-457200">
              <a:buFont typeface="Wingdings" panose="05000000000000000000" pitchFamily="2" charset="2"/>
              <a:buChar char="§"/>
            </a:pPr>
            <a:endParaRPr lang="tr-TR" sz="14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Ölçüm, güllenin yerde açtığı çukurun çembere en yakın izi ile çarpma takozunun iç kenarı arasında yapılır.</a:t>
            </a:r>
          </a:p>
          <a:p>
            <a:pPr marL="1200150" lvl="1" indent="-457200">
              <a:buFont typeface="Wingdings" panose="05000000000000000000" pitchFamily="2" charset="2"/>
              <a:buChar char="§"/>
            </a:pPr>
            <a:endParaRPr lang="tr-TR" sz="28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Ölçümde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çelik metre</a:t>
            </a:r>
            <a:r>
              <a:rPr lang="tr-TR" sz="2600" dirty="0">
                <a:latin typeface="+mj-lt"/>
              </a:rPr>
              <a:t>, çemberin merkezinden geçecek şekilde tutulmalıdır.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C4DC3CE4-6496-422C-A9E9-2E1D22AB25B0}"/>
              </a:ext>
            </a:extLst>
          </p:cNvPr>
          <p:cNvSpPr txBox="1"/>
          <p:nvPr/>
        </p:nvSpPr>
        <p:spPr>
          <a:xfrm>
            <a:off x="0" y="6441102"/>
            <a:ext cx="9144000" cy="10772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http://www.members.shaw.ca/mtfoa/measuring_shot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78761" y="93647"/>
            <a:ext cx="398647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63848" y="4555208"/>
            <a:ext cx="7416304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1200150" lvl="1" indent="-457200">
              <a:buFont typeface="Wingdings" panose="05000000000000000000" pitchFamily="2" charset="2"/>
              <a:buChar char="§"/>
            </a:pPr>
            <a:endParaRPr lang="tr-TR" sz="14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Güllenin yerde açtığı çukurun çembere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en yakın izi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Çarpma takozunun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iç kenarı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solidFill>
                  <a:srgbClr val="C00000"/>
                </a:solidFill>
                <a:latin typeface="+mj-lt"/>
              </a:rPr>
              <a:t>Çemberin merkezinden geçecek </a:t>
            </a:r>
            <a:r>
              <a:rPr lang="tr-TR" sz="2600" dirty="0">
                <a:latin typeface="+mj-lt"/>
              </a:rPr>
              <a:t>şekilde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32F412E2-9ABB-4271-951F-C7043B99D954}"/>
              </a:ext>
            </a:extLst>
          </p:cNvPr>
          <p:cNvSpPr txBox="1"/>
          <p:nvPr/>
        </p:nvSpPr>
        <p:spPr>
          <a:xfrm>
            <a:off x="0" y="6441102"/>
            <a:ext cx="9144000" cy="10772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12775" y="827088"/>
            <a:ext cx="8280400" cy="590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tr-TR" sz="2600" b="1" dirty="0">
                <a:latin typeface="+mj-lt"/>
              </a:rPr>
              <a:t>Disk atma;</a:t>
            </a:r>
          </a:p>
          <a:p>
            <a:endParaRPr lang="tr-TR" sz="2600" dirty="0">
              <a:latin typeface="+mj-lt"/>
            </a:endParaRP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tr-TR" sz="2600" dirty="0">
                <a:latin typeface="+mj-lt"/>
              </a:rPr>
              <a:t>Çemberden yapılır.</a:t>
            </a:r>
          </a:p>
          <a:p>
            <a:pPr lvl="1" indent="0"/>
            <a:endParaRPr lang="tr-TR" sz="2600" dirty="0">
              <a:latin typeface="+mj-lt"/>
            </a:endParaRP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tr-TR" sz="2600" dirty="0">
                <a:latin typeface="+mj-lt"/>
              </a:rPr>
              <a:t>Güvenlik kafesi kullanılır.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endParaRPr lang="tr-TR" sz="2600" dirty="0">
              <a:latin typeface="+mj-lt"/>
            </a:endParaRPr>
          </a:p>
          <a:p>
            <a:pPr marL="1200150" lvl="1" indent="-457200" fontAlgn="auto">
              <a:buFont typeface="Arial" panose="020B0604020202020204" pitchFamily="34" charset="0"/>
              <a:buChar char="•"/>
            </a:pPr>
            <a:r>
              <a:rPr lang="tr-TR" sz="2600" noProof="1">
                <a:latin typeface="+mj-lt"/>
              </a:rPr>
              <a:t>Sabit pozisyondan başlanır.</a:t>
            </a:r>
          </a:p>
          <a:p>
            <a:pPr marL="1200150" lvl="1" indent="-457200" fontAlgn="auto">
              <a:buFont typeface="Arial" panose="020B0604020202020204" pitchFamily="34" charset="0"/>
              <a:buChar char="•"/>
            </a:pPr>
            <a:endParaRPr lang="tr-TR" sz="2600" noProof="1">
              <a:latin typeface="+mj-lt"/>
            </a:endParaRPr>
          </a:p>
          <a:p>
            <a:pPr marL="1200150" lvl="1" indent="-457200" fontAlgn="auto">
              <a:buFont typeface="Arial" panose="020B0604020202020204" pitchFamily="34" charset="0"/>
              <a:buChar char="•"/>
            </a:pPr>
            <a:r>
              <a:rPr lang="tr-TR" sz="2600" noProof="1">
                <a:latin typeface="+mj-lt"/>
              </a:rPr>
              <a:t>Ölçüm, diskin yerde açtığı çembere en yakın iz ile çemberin iç kenarı arasında yapılır.</a:t>
            </a:r>
          </a:p>
          <a:p>
            <a:pPr marL="1200150" lvl="1" indent="-457200" fontAlgn="auto">
              <a:buFont typeface="Arial" panose="020B0604020202020204" pitchFamily="34" charset="0"/>
              <a:buChar char="•"/>
            </a:pPr>
            <a:endParaRPr lang="tr-TR" sz="2600" noProof="1">
              <a:latin typeface="+mj-lt"/>
            </a:endParaRPr>
          </a:p>
          <a:p>
            <a:pPr marL="1200150" lvl="1" indent="-457200" fontAlgn="auto">
              <a:buFont typeface="Arial" panose="020B0604020202020204" pitchFamily="34" charset="0"/>
              <a:buChar char="•"/>
            </a:pPr>
            <a:r>
              <a:rPr lang="tr-TR" sz="2600" noProof="1">
                <a:latin typeface="+mj-lt"/>
              </a:rPr>
              <a:t>Ölçümde </a:t>
            </a:r>
            <a:r>
              <a:rPr lang="tr-TR" sz="2600" noProof="1">
                <a:solidFill>
                  <a:srgbClr val="C00000"/>
                </a:solidFill>
                <a:latin typeface="+mj-lt"/>
              </a:rPr>
              <a:t>çelik metre</a:t>
            </a:r>
            <a:r>
              <a:rPr lang="tr-TR" sz="2600" noProof="1">
                <a:latin typeface="+mj-lt"/>
              </a:rPr>
              <a:t>, çemberin merkezinden geçecek şekilde tutulmalıdır.</a:t>
            </a:r>
          </a:p>
          <a:p>
            <a:pPr marL="1200150" lvl="1" indent="-457200">
              <a:buFont typeface="Wingdings" panose="05000000000000000000" pitchFamily="2" charset="2"/>
              <a:buChar char="§"/>
            </a:pPr>
            <a:endParaRPr lang="tr-TR" sz="2600" dirty="0">
              <a:latin typeface="+mj-lt"/>
            </a:endParaRPr>
          </a:p>
          <a:p>
            <a:pPr marL="1028700" lvl="1">
              <a:buFont typeface="Wingdings" panose="05000000000000000000" pitchFamily="2" charset="2"/>
              <a:buChar char="§"/>
            </a:pPr>
            <a:endParaRPr lang="tr-TR" sz="1400" dirty="0">
              <a:latin typeface="+mj-lt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AD8F351C-67FF-40F8-877F-2F586908D1A1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04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12775" y="863709"/>
            <a:ext cx="8135689" cy="467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tr-TR" sz="2600" b="1" dirty="0">
                <a:latin typeface="+mj-lt"/>
              </a:rPr>
              <a:t>Çekiç atma;</a:t>
            </a:r>
          </a:p>
          <a:p>
            <a:endParaRPr lang="tr-TR" sz="2600" b="1" dirty="0">
              <a:latin typeface="+mj-lt"/>
            </a:endParaRPr>
          </a:p>
          <a:p>
            <a:pPr marL="1200150" lvl="1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Çemberden yapılır.</a:t>
            </a:r>
          </a:p>
          <a:p>
            <a:pPr marL="1200150" lvl="1" indent="-457200">
              <a:buFont typeface="Wingdings" panose="05000000000000000000" pitchFamily="2" charset="2"/>
              <a:buChar char="§"/>
            </a:pPr>
            <a:endParaRPr lang="tr-TR" sz="1600" dirty="0">
              <a:latin typeface="+mj-lt"/>
            </a:endParaRPr>
          </a:p>
          <a:p>
            <a:pPr marL="1200150" lvl="1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Güvenlik kafesi kullanılır.</a:t>
            </a:r>
          </a:p>
          <a:p>
            <a:pPr marL="1200150" lvl="1" indent="-457200">
              <a:buFont typeface="Wingdings" panose="05000000000000000000" pitchFamily="2" charset="2"/>
              <a:buChar char="§"/>
            </a:pPr>
            <a:endParaRPr lang="tr-TR" sz="1600" dirty="0">
              <a:latin typeface="+mj-lt"/>
            </a:endParaRPr>
          </a:p>
          <a:p>
            <a:pPr marL="1200150" lvl="1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Sabit pozisyondan başlanır.</a:t>
            </a:r>
          </a:p>
          <a:p>
            <a:pPr marL="1200150" lvl="1" indent="-457200">
              <a:buFont typeface="Wingdings" panose="05000000000000000000" pitchFamily="2" charset="2"/>
              <a:buChar char="§"/>
            </a:pPr>
            <a:endParaRPr lang="tr-TR" sz="1600" dirty="0">
              <a:latin typeface="+mj-lt"/>
            </a:endParaRPr>
          </a:p>
          <a:p>
            <a:pPr marL="1200150" lvl="1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Ölçüm, çekicin kafasının yerde açtığı çembere </a:t>
            </a:r>
          </a:p>
          <a:p>
            <a:pPr lvl="1" indent="0"/>
            <a:r>
              <a:rPr lang="tr-TR" sz="2600" dirty="0">
                <a:latin typeface="+mj-lt"/>
              </a:rPr>
              <a:t> 	    en yakın iz ile çemberin iç kenarı arasında yapılır.</a:t>
            </a:r>
          </a:p>
          <a:p>
            <a:pPr marL="1200150" lvl="1" indent="-457200">
              <a:buFont typeface="Wingdings" panose="05000000000000000000" pitchFamily="2" charset="2"/>
              <a:buChar char="§"/>
            </a:pPr>
            <a:endParaRPr lang="tr-TR" sz="1600" dirty="0">
              <a:latin typeface="+mj-lt"/>
            </a:endParaRPr>
          </a:p>
          <a:p>
            <a:pPr marL="1200150" lvl="1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Ölçümde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çelik metre</a:t>
            </a:r>
            <a:r>
              <a:rPr lang="tr-TR" sz="2600" dirty="0">
                <a:latin typeface="+mj-lt"/>
              </a:rPr>
              <a:t>, çemberin merkezinden geçecek şekilde tutulmalıdır.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AFFD828B-AB0B-4F25-A805-1AF49D1A56E0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http://www2.pictures.zimbio.com/gi/Aksana+Miankova+Olympics+Day+12+Athletics+FnSZhBmCDen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9"/>
          <a:stretch>
            <a:fillRect/>
          </a:stretch>
        </p:blipFill>
        <p:spPr bwMode="auto">
          <a:xfrm>
            <a:off x="196237" y="1081848"/>
            <a:ext cx="4375763" cy="277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http://www4.pictures.zimbio.com/gi/Jessica+Cosby+Olympics+Day+12+Athletics+snhkbzvL6PH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89048"/>
            <a:ext cx="4168525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447092" y="4149080"/>
            <a:ext cx="8157356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500" b="1" dirty="0"/>
              <a:t>Sağ elini kullanan sporcu atış yaparken kafesin </a:t>
            </a:r>
            <a:r>
              <a:rPr lang="tr-TR" sz="2500" b="1" dirty="0">
                <a:solidFill>
                  <a:srgbClr val="C00000"/>
                </a:solidFill>
              </a:rPr>
              <a:t>sol kapısı</a:t>
            </a:r>
            <a:r>
              <a:rPr lang="tr-TR" sz="2500" b="1" dirty="0"/>
              <a:t>,</a:t>
            </a:r>
          </a:p>
          <a:p>
            <a:r>
              <a:rPr lang="tr-TR" sz="2500" b="1" dirty="0"/>
              <a:t>sol elle atış yapılırken </a:t>
            </a:r>
            <a:r>
              <a:rPr lang="tr-TR" sz="2500" b="1" dirty="0">
                <a:solidFill>
                  <a:schemeClr val="accent5">
                    <a:lumMod val="75000"/>
                  </a:schemeClr>
                </a:solidFill>
              </a:rPr>
              <a:t>sağ kapısı </a:t>
            </a:r>
            <a:r>
              <a:rPr lang="tr-TR" sz="2500" b="1" dirty="0"/>
              <a:t>kapatılır.</a:t>
            </a:r>
          </a:p>
          <a:p>
            <a:endParaRPr lang="tr-TR" sz="2200" dirty="0"/>
          </a:p>
          <a:p>
            <a:endParaRPr lang="tr-TR" sz="2500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13905E6F-AFC2-4CD4-B969-6249B6BDF560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http://www2.pictures.zimbio.com/gi/Aksana+Miankova+Olympics+Day+12+Athletics+FnSZhBmCDen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9"/>
          <a:stretch>
            <a:fillRect/>
          </a:stretch>
        </p:blipFill>
        <p:spPr bwMode="auto">
          <a:xfrm>
            <a:off x="196237" y="867635"/>
            <a:ext cx="4375763" cy="277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http://www4.pictures.zimbio.com/gi/Jessica+Cosby+Olympics+Day+12+Athletics+snhkbzvL6PH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067" y="891333"/>
            <a:ext cx="4168525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466236" y="3939113"/>
            <a:ext cx="815735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tr-TR" sz="2500" i="1" dirty="0"/>
              <a:t>Atma aleti elden çıktıktan sonra, </a:t>
            </a:r>
            <a:r>
              <a:rPr lang="tr-TR" sz="2500" b="1" i="1" dirty="0">
                <a:solidFill>
                  <a:schemeClr val="accent5">
                    <a:lumMod val="75000"/>
                  </a:schemeClr>
                </a:solidFill>
              </a:rPr>
              <a:t>disk ya da çekicin </a:t>
            </a:r>
            <a:r>
              <a:rPr lang="tr-TR" sz="2500" i="1" dirty="0"/>
              <a:t>herhangi bir kısmı kafesin </a:t>
            </a:r>
            <a:r>
              <a:rPr lang="tr-TR" sz="2500" i="1" u="sng" dirty="0">
                <a:solidFill>
                  <a:srgbClr val="FF0000"/>
                </a:solidFill>
              </a:rPr>
              <a:t>yakın tarafına (sporcu atış alanına bakarken sağ elle atış yapan sporcu için kafesin sağ tarafına, sol elle atış yapan sporcu için kafesin sol tarafına) </a:t>
            </a:r>
            <a:r>
              <a:rPr lang="tr-TR" sz="2500" i="1" dirty="0"/>
              <a:t>çarpar ve düşme alanına kafes sınırları içinde düşerse, bu durum hata olarak </a:t>
            </a:r>
            <a:r>
              <a:rPr lang="tr-TR" sz="2500" i="1" dirty="0">
                <a:solidFill>
                  <a:srgbClr val="00B050"/>
                </a:solidFill>
              </a:rPr>
              <a:t>değerlendirilmeyecektir.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13905E6F-AFC2-4CD4-B969-6249B6BDF560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01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http://www2.pictures.zimbio.com/gi/Aksana+Miankova+Olympics+Day+12+Athletics+FnSZhBmCDen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9"/>
          <a:stretch>
            <a:fillRect/>
          </a:stretch>
        </p:blipFill>
        <p:spPr bwMode="auto">
          <a:xfrm>
            <a:off x="196237" y="867635"/>
            <a:ext cx="4375763" cy="277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http://www4.pictures.zimbio.com/gi/Jessica+Cosby+Olympics+Day+12+Athletics+snhkbzvL6PH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067" y="891333"/>
            <a:ext cx="4168525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466236" y="3939113"/>
            <a:ext cx="815735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tr-TR" sz="2500" i="1" dirty="0"/>
              <a:t>Atma aleti elden çıktıktan sonra, </a:t>
            </a:r>
            <a:r>
              <a:rPr lang="tr-TR" sz="2500" b="1" i="1" dirty="0">
                <a:solidFill>
                  <a:srgbClr val="00B0F0"/>
                </a:solidFill>
              </a:rPr>
              <a:t>diskin veya çekicin </a:t>
            </a:r>
            <a:r>
              <a:rPr lang="tr-TR" sz="2500" i="1" dirty="0"/>
              <a:t>baş kısmının kafesin </a:t>
            </a:r>
            <a:r>
              <a:rPr lang="tr-TR" sz="2500" i="1" u="sng" dirty="0">
                <a:solidFill>
                  <a:srgbClr val="FF0000"/>
                </a:solidFill>
              </a:rPr>
              <a:t>uzak tarafına (sporcu atış alanına bakarken sağ elle atış yapan sporcu için kafesin sol tarafına, sol elle atış yapan sporcu için kafesin sağ tarafına)</a:t>
            </a:r>
            <a:r>
              <a:rPr lang="tr-TR" sz="2500" i="1" dirty="0"/>
              <a:t> çarpması HATA olarak kabul edilecektir.</a:t>
            </a:r>
            <a:r>
              <a:rPr lang="tr-TR" sz="2500" dirty="0"/>
              <a:t> 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13905E6F-AFC2-4CD4-B969-6249B6BDF560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78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46896" y="1144746"/>
            <a:ext cx="7849984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tr-TR" sz="2600" dirty="0"/>
              <a:t>Göğüs Numarası;</a:t>
            </a:r>
            <a:endParaRPr lang="tr-TR" sz="800" dirty="0"/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tr-TR" sz="2600" dirty="0"/>
              <a:t>Göğse ve sırta takılmalı,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tr-TR" sz="2600" dirty="0"/>
              <a:t>Atlayıcılar tek numara takabilir,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tr-TR" sz="2600" dirty="0"/>
              <a:t>Kesilmemeli, katlanmamalı,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tr-TR" sz="2600" dirty="0"/>
              <a:t>Uzun mesafeciler perfore </a:t>
            </a:r>
            <a:r>
              <a:rPr lang="tr-TR" dirty="0"/>
              <a:t>(küçük delikler açılabilir) </a:t>
            </a:r>
            <a:r>
              <a:rPr lang="tr-TR" sz="2600" dirty="0"/>
              <a:t>edebilir.</a:t>
            </a:r>
          </a:p>
          <a:p>
            <a:pPr marL="1371600" lvl="2" indent="-457200">
              <a:buFont typeface="Wingdings" panose="05000000000000000000" pitchFamily="2" charset="2"/>
              <a:buChar char="Ø"/>
              <a:defRPr/>
            </a:pPr>
            <a:r>
              <a:rPr lang="tr-TR" sz="2800" dirty="0">
                <a:solidFill>
                  <a:srgbClr val="FF0000"/>
                </a:solidFill>
                <a:sym typeface="+mn-ea"/>
              </a:rPr>
              <a:t>Göğüs numarası olmadan yarışan sporcu</a:t>
            </a:r>
            <a:endParaRPr lang="tr-TR" sz="2800" dirty="0">
              <a:solidFill>
                <a:srgbClr val="FF0000"/>
              </a:solidFill>
            </a:endParaRPr>
          </a:p>
          <a:p>
            <a:pPr lvl="2">
              <a:defRPr/>
            </a:pPr>
            <a:r>
              <a:rPr lang="tr-TR" sz="2800" dirty="0">
                <a:solidFill>
                  <a:srgbClr val="FF0000"/>
                </a:solidFill>
                <a:sym typeface="+mn-ea"/>
              </a:rPr>
              <a:t>      diskalifiye edilir</a:t>
            </a:r>
            <a:r>
              <a:rPr lang="tr-TR" sz="1600" dirty="0">
                <a:solidFill>
                  <a:srgbClr val="FF0000"/>
                </a:solidFill>
                <a:sym typeface="+mn-ea"/>
              </a:rPr>
              <a:t>.(elinde taşıması kabul edilir)</a:t>
            </a:r>
            <a:endParaRPr lang="tr-TR" sz="1600" dirty="0"/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endParaRPr lang="tr-TR" sz="800" dirty="0"/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tr-TR" sz="2600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ACC42EA7-AE84-4985-B182-B9D0DAAFA41C}"/>
              </a:ext>
            </a:extLst>
          </p:cNvPr>
          <p:cNvSpPr txBox="1"/>
          <p:nvPr/>
        </p:nvSpPr>
        <p:spPr>
          <a:xfrm>
            <a:off x="0" y="6412967"/>
            <a:ext cx="9144000" cy="10772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12775" y="1111964"/>
            <a:ext cx="7847013" cy="344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Sporcu atış için hazırlık dönüşlerini yaparken çekiç, çemberin içinde veya dışında yere veya çembere temas ederse, bu </a:t>
            </a:r>
            <a:r>
              <a:rPr lang="tr-TR" sz="2600" dirty="0">
                <a:solidFill>
                  <a:srgbClr val="00B050"/>
                </a:solidFill>
                <a:latin typeface="+mj-lt"/>
              </a:rPr>
              <a:t>bir faul değildir. </a:t>
            </a:r>
          </a:p>
          <a:p>
            <a:endParaRPr lang="tr-TR" sz="1000" dirty="0">
              <a:solidFill>
                <a:srgbClr val="00B050"/>
              </a:solidFill>
              <a:latin typeface="+mj-lt"/>
            </a:endParaRP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tr-TR" sz="2600" dirty="0">
                <a:latin typeface="+mj-lt"/>
              </a:rPr>
              <a:t>Sporcu isterse, süresi içinde durup atışa tekrar başlayabilir.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tr-TR" sz="26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Atış esnasında çekiçin kafası ile tel kısmı ayrılırsa, sporcuya bir hak daha verilir.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2348B7FE-EEC9-405C-A7D5-BE638F1ACB5D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67544" y="660177"/>
            <a:ext cx="8156048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tr-TR" sz="2600" b="1" dirty="0">
                <a:latin typeface="+mj-lt"/>
              </a:rPr>
              <a:t>Cirit atma;</a:t>
            </a:r>
          </a:p>
          <a:p>
            <a:endParaRPr lang="tr-TR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Sporcu, ciriti koşarak veya durarak atılabilir.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Koşu yolunun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kenarına koymak şartıyla en fazla iki adet markör kullanabilir.</a:t>
            </a:r>
            <a:endParaRPr lang="tr-TR" sz="1600" dirty="0">
              <a:solidFill>
                <a:srgbClr val="C00000"/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Cirit tutamaktan tutulur, omuz veya ciriti fırlatan kolun üst bölümü üzerinden atılır.</a:t>
            </a:r>
            <a:endParaRPr lang="tr-TR" sz="16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Sporcu, cirit elinden çıkana dek, sırtı atış yönüne bakacak şekilde ekseni etrafında dönemez.</a:t>
            </a:r>
            <a:endParaRPr lang="tr-TR" sz="16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Sporcunun koşuya başladıktan sonra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koşu yolunu sınırlayan çizgilere teması bir fauldür.</a:t>
            </a:r>
            <a:endParaRPr lang="tr-TR" sz="1600" dirty="0">
              <a:solidFill>
                <a:srgbClr val="C00000"/>
              </a:solidFill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Ciritin metal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ucunun yerle ilk teması açı çizgisi veya açı çizgisinin dışıyla olması fauldür.</a:t>
            </a:r>
            <a:endParaRPr lang="tr-TR" sz="2600" dirty="0">
              <a:solidFill>
                <a:srgbClr val="C00000"/>
              </a:solidFill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6DC528AE-8F37-44DF-9E2E-6BFDA139D9DA}"/>
              </a:ext>
            </a:extLst>
          </p:cNvPr>
          <p:cNvSpPr txBox="1"/>
          <p:nvPr/>
        </p:nvSpPr>
        <p:spPr>
          <a:xfrm>
            <a:off x="0" y="6441102"/>
            <a:ext cx="9144000" cy="10772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28229" y="2064330"/>
            <a:ext cx="7128147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tr-TR" sz="2600" b="1" dirty="0">
                <a:solidFill>
                  <a:srgbClr val="C00000"/>
                </a:solidFill>
                <a:latin typeface="+mj-lt"/>
              </a:rPr>
              <a:t>Cirit atışının geçerli olması için, ciritin diğer bölümlerinden önce metal başın yerle temas etmesi gerekir… ÖNEMLİ (AÇI OLUŞTURACAK ŞEKİLDE)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39A738F4-BFC3-4CB3-9B0F-353E8B9F39C1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39552" y="1008018"/>
            <a:ext cx="8280920" cy="344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tr-TR" sz="2600" dirty="0">
                <a:latin typeface="+mj-lt"/>
              </a:rPr>
              <a:t>Ölçüm, ciritin ucunun yerde bıraktığı koşu yoluna </a:t>
            </a:r>
          </a:p>
          <a:p>
            <a:r>
              <a:rPr lang="tr-TR" sz="2600" dirty="0">
                <a:latin typeface="+mj-lt"/>
              </a:rPr>
              <a:t>en yakın iz ile koşu yolunu atış alanına </a:t>
            </a:r>
          </a:p>
          <a:p>
            <a:r>
              <a:rPr lang="tr-TR" sz="2600" dirty="0">
                <a:latin typeface="+mj-lt"/>
              </a:rPr>
              <a:t>doğru sınırlayan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7cm’lik yayın iç kenarı</a:t>
            </a:r>
          </a:p>
          <a:p>
            <a:r>
              <a:rPr lang="tr-TR" sz="2600" dirty="0">
                <a:solidFill>
                  <a:srgbClr val="C00000"/>
                </a:solidFill>
                <a:latin typeface="+mj-lt"/>
              </a:rPr>
              <a:t>arasında yapılır.</a:t>
            </a:r>
          </a:p>
          <a:p>
            <a:endParaRPr lang="tr-TR" sz="3600" dirty="0">
              <a:latin typeface="+mj-lt"/>
            </a:endParaRPr>
          </a:p>
          <a:p>
            <a:r>
              <a:rPr lang="tr-TR" sz="2600" dirty="0">
                <a:latin typeface="+mj-lt"/>
              </a:rPr>
              <a:t>Ölçümde 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çelik metre, atış yayının </a:t>
            </a:r>
          </a:p>
          <a:p>
            <a:r>
              <a:rPr lang="tr-TR" sz="2600" dirty="0">
                <a:solidFill>
                  <a:srgbClr val="C00000"/>
                </a:solidFill>
                <a:latin typeface="+mj-lt"/>
              </a:rPr>
              <a:t>8 metre gerisinden </a:t>
            </a:r>
            <a:r>
              <a:rPr lang="tr-TR" sz="2600" dirty="0">
                <a:latin typeface="+mj-lt"/>
              </a:rPr>
              <a:t>işaretli merkezden</a:t>
            </a:r>
          </a:p>
          <a:p>
            <a:r>
              <a:rPr lang="tr-TR" sz="2600" dirty="0">
                <a:latin typeface="+mj-lt"/>
              </a:rPr>
              <a:t>geçecek şekilde tutulmalıdır.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54"/>
          <a:stretch>
            <a:fillRect/>
          </a:stretch>
        </p:blipFill>
        <p:spPr>
          <a:xfrm>
            <a:off x="5940152" y="1556792"/>
            <a:ext cx="2232248" cy="2547707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B2563C31-74AA-4686-8056-04FB0D3F25E7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39552" y="1052736"/>
            <a:ext cx="8208912" cy="250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tr-TR" sz="2500" dirty="0">
                <a:latin typeface="+mj-lt"/>
              </a:rPr>
              <a:t>Cirit yarışına başlamadan önce,</a:t>
            </a:r>
          </a:p>
          <a:p>
            <a:endParaRPr lang="tr-TR" sz="16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500" dirty="0">
                <a:latin typeface="+mj-lt"/>
              </a:rPr>
              <a:t>atış yayının uçlarından </a:t>
            </a:r>
            <a:r>
              <a:rPr lang="tr-TR" sz="2500" b="1" dirty="0">
                <a:solidFill>
                  <a:srgbClr val="C00000"/>
                </a:solidFill>
                <a:latin typeface="+mj-lt"/>
              </a:rPr>
              <a:t>4m</a:t>
            </a:r>
            <a:r>
              <a:rPr lang="tr-TR" sz="2500" dirty="0">
                <a:latin typeface="+mj-lt"/>
              </a:rPr>
              <a:t> (</a:t>
            </a:r>
            <a:r>
              <a:rPr lang="tr-TR" sz="2500" b="1" dirty="0">
                <a:solidFill>
                  <a:srgbClr val="C00000"/>
                </a:solidFill>
                <a:latin typeface="+mj-lt"/>
              </a:rPr>
              <a:t>dört metre) </a:t>
            </a:r>
            <a:r>
              <a:rPr lang="tr-TR" sz="2500" dirty="0">
                <a:latin typeface="+mj-lt"/>
              </a:rPr>
              <a:t>geriye bir çizgi çizilmesi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tr-TR" sz="16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tr-TR" sz="2500" dirty="0">
                <a:latin typeface="+mj-lt"/>
              </a:rPr>
              <a:t>ya da varsayılacak çizginin </a:t>
            </a:r>
            <a:r>
              <a:rPr lang="tr-TR" sz="2500" dirty="0">
                <a:solidFill>
                  <a:srgbClr val="C00000"/>
                </a:solidFill>
                <a:latin typeface="+mj-lt"/>
              </a:rPr>
              <a:t>iki yanına markör </a:t>
            </a:r>
            <a:r>
              <a:rPr lang="tr-TR" sz="2500" dirty="0">
                <a:latin typeface="+mj-lt"/>
              </a:rPr>
              <a:t>koyulması gerekmektedir.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21742" y="3848624"/>
            <a:ext cx="8226722" cy="199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tr-TR" sz="2600" dirty="0">
                <a:latin typeface="+mj-lt"/>
              </a:rPr>
              <a:t>Sporcu, ciritin düşme alanına temas etmesinden sonra, bu çizginin gerisine çıktığı anda koşu yolunu terk etmiş sayılır. </a:t>
            </a:r>
          </a:p>
          <a:p>
            <a:endParaRPr lang="tr-TR" sz="2000" dirty="0">
              <a:latin typeface="+mj-lt"/>
            </a:endParaRPr>
          </a:p>
          <a:p>
            <a:r>
              <a:rPr lang="tr-TR" sz="2600" dirty="0">
                <a:latin typeface="+mj-lt"/>
              </a:rPr>
              <a:t>Sporcunun koşu yolunu, bu çizgi ile atış yayı arasından terk etmesi </a:t>
            </a:r>
            <a:r>
              <a:rPr lang="tr-TR" sz="2600" dirty="0">
                <a:solidFill>
                  <a:srgbClr val="00B050"/>
                </a:solidFill>
                <a:latin typeface="+mj-lt"/>
              </a:rPr>
              <a:t>faul değildir</a:t>
            </a:r>
            <a:r>
              <a:rPr lang="tr-TR" sz="2600" dirty="0">
                <a:latin typeface="+mj-lt"/>
              </a:rPr>
              <a:t>.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76528EC4-B7B6-414A-A948-98177A05FB1E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39552" y="1052736"/>
            <a:ext cx="8208912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tr-TR" sz="2500" dirty="0">
                <a:latin typeface="+mj-lt"/>
              </a:rPr>
              <a:t>.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xmlns="" id="{76528EC4-B7B6-414A-A948-98177A05FB1E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xmlns="" id="{D77F2520-3DE9-4827-B76D-E8AEF9A89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7401"/>
            <a:ext cx="9144000" cy="416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9896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39552" y="1484313"/>
            <a:ext cx="6768107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Koşu yolu en az 30 metre uzunluğunda olmalıdır.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tr-TR" sz="26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Koşu yolu genişliği 4 metredir.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tr-TR" sz="2600" dirty="0">
              <a:latin typeface="+mj-lt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tr-TR" sz="2600" dirty="0">
                <a:latin typeface="+mj-lt"/>
              </a:rPr>
              <a:t>Ciriti atış anında veya havadayken kırılan atlete bir hak daha verilir.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xmlns="" id="{F9B38054-CC71-40DD-8C4C-8B6E3DAF9DF3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67544" y="819284"/>
            <a:ext cx="8426047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tr-TR" sz="1400" dirty="0">
              <a:latin typeface="+mj-lt"/>
            </a:endParaRPr>
          </a:p>
          <a:p>
            <a:endParaRPr lang="tr-TR" sz="1400" dirty="0">
              <a:latin typeface="+mj-lt"/>
            </a:endParaRPr>
          </a:p>
          <a:p>
            <a:r>
              <a:rPr lang="tr-TR" sz="2600" dirty="0">
                <a:latin typeface="+mj-lt"/>
              </a:rPr>
              <a:t>Bandaj  : Tüm branşlar </a:t>
            </a:r>
          </a:p>
          <a:p>
            <a:r>
              <a:rPr lang="tr-TR" sz="2600" dirty="0">
                <a:latin typeface="+mj-lt"/>
              </a:rPr>
              <a:t>               (</a:t>
            </a:r>
            <a:r>
              <a:rPr lang="tr-TR" sz="2600" dirty="0">
                <a:solidFill>
                  <a:srgbClr val="C00000"/>
                </a:solidFill>
                <a:latin typeface="+mj-lt"/>
              </a:rPr>
              <a:t>iki veya daha fazla parmak birlikte bandajlanamaz)</a:t>
            </a:r>
          </a:p>
          <a:p>
            <a:endParaRPr lang="tr-TR" sz="2000" dirty="0">
              <a:solidFill>
                <a:srgbClr val="C00000"/>
              </a:solidFill>
              <a:latin typeface="+mj-lt"/>
            </a:endParaRPr>
          </a:p>
          <a:p>
            <a:r>
              <a:rPr lang="tr-TR" sz="2600" dirty="0">
                <a:latin typeface="+mj-lt"/>
              </a:rPr>
              <a:t>Eldiven  : Çekiç (parmaklar kesik), sırık</a:t>
            </a:r>
          </a:p>
          <a:p>
            <a:endParaRPr lang="tr-TR" sz="2000" dirty="0">
              <a:latin typeface="+mj-lt"/>
            </a:endParaRPr>
          </a:p>
          <a:p>
            <a:r>
              <a:rPr lang="tr-TR" sz="2600" dirty="0">
                <a:latin typeface="+mj-lt"/>
              </a:rPr>
              <a:t>Dirseklik : Tüm branşlar </a:t>
            </a:r>
          </a:p>
          <a:p>
            <a:endParaRPr lang="tr-TR" sz="2000" dirty="0">
              <a:latin typeface="+mj-lt"/>
            </a:endParaRPr>
          </a:p>
          <a:p>
            <a:r>
              <a:rPr lang="tr-TR" sz="2600" dirty="0">
                <a:latin typeface="+mj-lt"/>
              </a:rPr>
              <a:t>Bileklik   : Tüm branşlar </a:t>
            </a:r>
          </a:p>
          <a:p>
            <a:endParaRPr lang="tr-TR" sz="2000" dirty="0">
              <a:latin typeface="+mj-lt"/>
            </a:endParaRPr>
          </a:p>
          <a:p>
            <a:r>
              <a:rPr lang="tr-TR" sz="2600" dirty="0">
                <a:latin typeface="+mj-lt"/>
              </a:rPr>
              <a:t>Kemer	    : Tüm branşlar </a:t>
            </a:r>
          </a:p>
          <a:p>
            <a:endParaRPr lang="tr-TR" sz="2000" dirty="0">
              <a:latin typeface="+mj-lt"/>
            </a:endParaRPr>
          </a:p>
          <a:p>
            <a:r>
              <a:rPr lang="tr-TR" sz="2600" dirty="0">
                <a:latin typeface="+mj-lt"/>
              </a:rPr>
              <a:t>Toz	    : Tüm branşlar (ellere) </a:t>
            </a:r>
          </a:p>
          <a:p>
            <a:r>
              <a:rPr lang="tr-TR" sz="2600" dirty="0">
                <a:latin typeface="+mj-lt"/>
              </a:rPr>
              <a:t>	      + çekiçte eldivene, güllede boyuna 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FA79B427-1AC8-4ABD-965E-71BBF87B5E7C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1" y="1916832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spc="40" dirty="0">
                <a:solidFill>
                  <a:srgbClr val="C00000"/>
                </a:solidFill>
              </a:rPr>
              <a:t>ALAN YARIŞMALARINDA</a:t>
            </a:r>
          </a:p>
          <a:p>
            <a:pPr algn="ctr"/>
            <a:r>
              <a:rPr lang="tr-TR" sz="4400" b="1" spc="40" dirty="0">
                <a:solidFill>
                  <a:srgbClr val="C00000"/>
                </a:solidFill>
              </a:rPr>
              <a:t>ÇİZELGE KULLANIMI</a:t>
            </a:r>
          </a:p>
          <a:p>
            <a:pPr algn="ctr"/>
            <a:r>
              <a:rPr lang="tr-TR" sz="4400" b="1" spc="40" dirty="0">
                <a:solidFill>
                  <a:srgbClr val="C00000"/>
                </a:solidFill>
              </a:rPr>
              <a:t>ve</a:t>
            </a:r>
          </a:p>
          <a:p>
            <a:pPr algn="ctr"/>
            <a:r>
              <a:rPr lang="tr-TR" sz="4400" b="1" spc="40" dirty="0">
                <a:solidFill>
                  <a:srgbClr val="C00000"/>
                </a:solidFill>
              </a:rPr>
              <a:t>BERABERLİKLERİN ÇÖZÜMÜ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A66DC02C-F697-4665-8D74-CE5664C38917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8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800" b="1" dirty="0">
              <a:solidFill>
                <a:schemeClr val="bg1"/>
              </a:solidFill>
            </a:endParaRPr>
          </a:p>
          <a:p>
            <a:r>
              <a:rPr lang="tr-TR" sz="2000" b="1" dirty="0">
                <a:solidFill>
                  <a:schemeClr val="bg1"/>
                </a:solidFill>
              </a:rPr>
              <a:t>     </a:t>
            </a:r>
          </a:p>
          <a:p>
            <a:endParaRPr lang="en-US" sz="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atletiz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592" y="44624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11560" y="981075"/>
            <a:ext cx="7705353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tr-TR" sz="2600" b="1" dirty="0">
                <a:latin typeface="+mj-lt"/>
              </a:rPr>
              <a:t>Atmalarda ve yatay atlamalarda</a:t>
            </a:r>
          </a:p>
          <a:p>
            <a:endParaRPr lang="tr-TR" sz="2600" b="1" dirty="0">
              <a:latin typeface="+mj-lt"/>
            </a:endParaRPr>
          </a:p>
          <a:p>
            <a:r>
              <a:rPr lang="tr-TR" sz="2600" dirty="0">
                <a:latin typeface="+mj-lt"/>
              </a:rPr>
              <a:t>iki veya daha çok sporcu arasında beraberlik varsa;</a:t>
            </a:r>
          </a:p>
          <a:p>
            <a:endParaRPr lang="tr-TR" sz="2600" dirty="0">
              <a:latin typeface="+mj-lt"/>
            </a:endParaRPr>
          </a:p>
          <a:p>
            <a:r>
              <a:rPr lang="tr-TR" sz="2600" dirty="0">
                <a:latin typeface="+mj-lt"/>
              </a:rPr>
              <a:t>en iyi ikinci derecelere bakılır.</a:t>
            </a:r>
          </a:p>
          <a:p>
            <a:endParaRPr lang="tr-TR" sz="1200" dirty="0">
              <a:latin typeface="+mj-lt"/>
            </a:endParaRPr>
          </a:p>
          <a:p>
            <a:pPr marL="1200150" lvl="1" indent="-457200">
              <a:buFont typeface="Wingdings" panose="05000000000000000000" pitchFamily="2" charset="2"/>
              <a:buChar char="Ø"/>
            </a:pPr>
            <a:r>
              <a:rPr lang="tr-TR" sz="2600" dirty="0">
                <a:latin typeface="+mj-lt"/>
              </a:rPr>
              <a:t>Beraberlik devam ediyorsa, en iyi üçüncü derecelere, ….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xmlns="" id="{C7E8F4D8-E595-464C-8776-650E89669934}"/>
              </a:ext>
            </a:extLst>
          </p:cNvPr>
          <p:cNvSpPr txBox="1"/>
          <p:nvPr/>
        </p:nvSpPr>
        <p:spPr>
          <a:xfrm>
            <a:off x="0" y="6441102"/>
            <a:ext cx="9144000" cy="18466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endParaRPr lang="tr-TR" sz="100" b="1" dirty="0">
              <a:solidFill>
                <a:schemeClr val="bg1"/>
              </a:solidFill>
            </a:endParaRPr>
          </a:p>
          <a:p>
            <a:endParaRPr lang="en-US" sz="5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Özel Tasarı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Özel Tasarı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5013</TotalTime>
  <Words>4408</Words>
  <Application>Microsoft Office PowerPoint</Application>
  <PresentationFormat>Ekran Gösterisi (4:3)</PresentationFormat>
  <Paragraphs>1194</Paragraphs>
  <Slides>123</Slides>
  <Notes>5</Notes>
  <HiddenSlides>0</HiddenSlides>
  <MMClips>1</MMClips>
  <ScaleCrop>false</ScaleCrop>
  <HeadingPairs>
    <vt:vector size="4" baseType="variant">
      <vt:variant>
        <vt:lpstr>Tema</vt:lpstr>
      </vt:variant>
      <vt:variant>
        <vt:i4>4</vt:i4>
      </vt:variant>
      <vt:variant>
        <vt:lpstr>Slayt Başlıkları</vt:lpstr>
      </vt:variant>
      <vt:variant>
        <vt:i4>123</vt:i4>
      </vt:variant>
    </vt:vector>
  </HeadingPairs>
  <TitlesOfParts>
    <vt:vector size="127" baseType="lpstr">
      <vt:lpstr>Ofis Teması</vt:lpstr>
      <vt:lpstr>1_Özel Tasarım</vt:lpstr>
      <vt:lpstr>Özel Tasarım</vt:lpstr>
      <vt:lpstr>1_Ofis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Can</dc:creator>
  <cp:lastModifiedBy>Administrator</cp:lastModifiedBy>
  <cp:revision>784</cp:revision>
  <dcterms:created xsi:type="dcterms:W3CDTF">2015-03-26T17:27:00Z</dcterms:created>
  <dcterms:modified xsi:type="dcterms:W3CDTF">2022-10-13T07:50:34Z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1033-10.2.0.5838</vt:lpwstr>
  </property>
</Properties>
</file>